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374"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 Id="rId4" Type="http://schemas.openxmlformats.org/officeDocument/2006/relationships/image" Target="../media/image28.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 Id="rId4" Type="http://schemas.openxmlformats.org/officeDocument/2006/relationships/image" Target="../media/image2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87417F-E912-40B6-9D46-2F3AFD6DB2E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324A81EF-21AB-41B3-812C-CB342E2453EA}">
      <dgm:prSet phldrT="[Metin]"/>
      <dgm:spPr>
        <a:solidFill>
          <a:srgbClr val="00B050"/>
        </a:solidFill>
      </dgm:spPr>
      <dgm:t>
        <a:bodyPr/>
        <a:lstStyle/>
        <a:p>
          <a:r>
            <a:rPr lang="tr-TR" b="1" dirty="0" smtClean="0">
              <a:solidFill>
                <a:schemeClr val="bg2"/>
              </a:solidFill>
            </a:rPr>
            <a:t>Bizans’ın Osmanlı saldırılarına karşı koyamayacak kadar zayıf olması</a:t>
          </a:r>
          <a:endParaRPr lang="tr-TR" b="1" dirty="0">
            <a:solidFill>
              <a:schemeClr val="bg2"/>
            </a:solidFill>
          </a:endParaRPr>
        </a:p>
      </dgm:t>
    </dgm:pt>
    <dgm:pt modelId="{091E0CD6-5F6C-40C4-A0DF-81CCFA4BB3FA}" type="parTrans" cxnId="{67E79ECF-8993-497C-BC77-77DF797EA981}">
      <dgm:prSet/>
      <dgm:spPr/>
      <dgm:t>
        <a:bodyPr/>
        <a:lstStyle/>
        <a:p>
          <a:endParaRPr lang="tr-TR"/>
        </a:p>
      </dgm:t>
    </dgm:pt>
    <dgm:pt modelId="{7B3AE0AD-5738-4CC8-BC02-16F51E328EBD}" type="sibTrans" cxnId="{67E79ECF-8993-497C-BC77-77DF797EA981}">
      <dgm:prSet/>
      <dgm:spPr/>
      <dgm:t>
        <a:bodyPr/>
        <a:lstStyle/>
        <a:p>
          <a:endParaRPr lang="tr-TR"/>
        </a:p>
      </dgm:t>
    </dgm:pt>
    <dgm:pt modelId="{84D72166-E107-49B6-B1DF-0D2EF98A56D2}">
      <dgm:prSet phldrT="[Metin]"/>
      <dgm:spPr>
        <a:solidFill>
          <a:schemeClr val="tx2">
            <a:lumMod val="60000"/>
            <a:lumOff val="40000"/>
          </a:schemeClr>
        </a:solidFill>
      </dgm:spPr>
      <dgm:t>
        <a:bodyPr/>
        <a:lstStyle/>
        <a:p>
          <a:r>
            <a:rPr lang="tr-TR" b="1" dirty="0" smtClean="0">
              <a:solidFill>
                <a:schemeClr val="bg2"/>
              </a:solidFill>
            </a:rPr>
            <a:t>Osmanlı Devleti’nin fethettiği  bölgelerde adaleti ve hoşgörülü bir yönetim kurması</a:t>
          </a:r>
          <a:endParaRPr lang="tr-TR" b="1" dirty="0">
            <a:solidFill>
              <a:schemeClr val="bg2"/>
            </a:solidFill>
          </a:endParaRPr>
        </a:p>
      </dgm:t>
    </dgm:pt>
    <dgm:pt modelId="{29C48657-B1D0-424B-B2BC-ECAC5EA19873}" type="parTrans" cxnId="{F93CD213-92F5-44E9-8311-D0A608E21953}">
      <dgm:prSet/>
      <dgm:spPr/>
      <dgm:t>
        <a:bodyPr/>
        <a:lstStyle/>
        <a:p>
          <a:endParaRPr lang="tr-TR"/>
        </a:p>
      </dgm:t>
    </dgm:pt>
    <dgm:pt modelId="{50035C46-7115-4F6F-88D5-D6C9E1C7DD38}" type="sibTrans" cxnId="{F93CD213-92F5-44E9-8311-D0A608E21953}">
      <dgm:prSet/>
      <dgm:spPr/>
      <dgm:t>
        <a:bodyPr/>
        <a:lstStyle/>
        <a:p>
          <a:endParaRPr lang="tr-TR"/>
        </a:p>
      </dgm:t>
    </dgm:pt>
    <dgm:pt modelId="{EC037E8A-2164-426F-B727-E63051A15E11}">
      <dgm:prSet phldrT="[Metin]"/>
      <dgm:spPr>
        <a:solidFill>
          <a:srgbClr val="FF0000"/>
        </a:solidFill>
      </dgm:spPr>
      <dgm:t>
        <a:bodyPr/>
        <a:lstStyle/>
        <a:p>
          <a:r>
            <a:rPr lang="tr-TR" b="1" dirty="0" smtClean="0"/>
            <a:t>Anadolu’da ekonomik gücü elinde bulunduran Ahilerin Osmanlıları desteklemeleri</a:t>
          </a:r>
          <a:endParaRPr lang="tr-TR" b="1" dirty="0"/>
        </a:p>
      </dgm:t>
    </dgm:pt>
    <dgm:pt modelId="{5EDA34BA-3B3F-461D-A3E3-DB237790C7FD}" type="parTrans" cxnId="{5BA67B63-79C4-4C6C-B73D-123F114DEC52}">
      <dgm:prSet/>
      <dgm:spPr/>
      <dgm:t>
        <a:bodyPr/>
        <a:lstStyle/>
        <a:p>
          <a:endParaRPr lang="tr-TR"/>
        </a:p>
      </dgm:t>
    </dgm:pt>
    <dgm:pt modelId="{87822963-D45E-4E85-8939-B91A114AA6BF}" type="sibTrans" cxnId="{5BA67B63-79C4-4C6C-B73D-123F114DEC52}">
      <dgm:prSet/>
      <dgm:spPr/>
      <dgm:t>
        <a:bodyPr/>
        <a:lstStyle/>
        <a:p>
          <a:endParaRPr lang="tr-TR"/>
        </a:p>
      </dgm:t>
    </dgm:pt>
    <dgm:pt modelId="{A0D8FCDB-6CE0-4CD1-B4B6-DF3673522943}">
      <dgm:prSet custT="1"/>
      <dgm:spPr/>
      <dgm:t>
        <a:bodyPr/>
        <a:lstStyle/>
        <a:p>
          <a:pPr algn="ctr"/>
          <a:r>
            <a:rPr lang="tr-TR" sz="2400" dirty="0" smtClean="0">
              <a:solidFill>
                <a:schemeClr val="bg2"/>
              </a:solidFill>
            </a:rPr>
            <a:t>?</a:t>
          </a:r>
          <a:endParaRPr lang="tr-TR" sz="2400" dirty="0">
            <a:solidFill>
              <a:schemeClr val="bg2"/>
            </a:solidFill>
          </a:endParaRPr>
        </a:p>
      </dgm:t>
    </dgm:pt>
    <dgm:pt modelId="{F86798A9-F220-4511-B098-DFD0C9AE5E29}" type="parTrans" cxnId="{D02C7E85-DD5C-4297-845F-5EC1D437B9D9}">
      <dgm:prSet/>
      <dgm:spPr/>
      <dgm:t>
        <a:bodyPr/>
        <a:lstStyle/>
        <a:p>
          <a:endParaRPr lang="tr-TR"/>
        </a:p>
      </dgm:t>
    </dgm:pt>
    <dgm:pt modelId="{2C657DA0-57F9-483F-89B7-40228D6FE1D2}" type="sibTrans" cxnId="{D02C7E85-DD5C-4297-845F-5EC1D437B9D9}">
      <dgm:prSet/>
      <dgm:spPr/>
      <dgm:t>
        <a:bodyPr/>
        <a:lstStyle/>
        <a:p>
          <a:endParaRPr lang="tr-TR"/>
        </a:p>
      </dgm:t>
    </dgm:pt>
    <dgm:pt modelId="{4A47DB02-164A-49C9-96B6-87382E193AE5}" type="pres">
      <dgm:prSet presAssocID="{C587417F-E912-40B6-9D46-2F3AFD6DB2E2}" presName="linear" presStyleCnt="0">
        <dgm:presLayoutVars>
          <dgm:dir/>
          <dgm:animLvl val="lvl"/>
          <dgm:resizeHandles val="exact"/>
        </dgm:presLayoutVars>
      </dgm:prSet>
      <dgm:spPr/>
      <dgm:t>
        <a:bodyPr/>
        <a:lstStyle/>
        <a:p>
          <a:endParaRPr lang="tr-TR"/>
        </a:p>
      </dgm:t>
    </dgm:pt>
    <dgm:pt modelId="{2ABC3571-D227-4DB2-947C-282A5885FB10}" type="pres">
      <dgm:prSet presAssocID="{324A81EF-21AB-41B3-812C-CB342E2453EA}" presName="parentLin" presStyleCnt="0"/>
      <dgm:spPr/>
    </dgm:pt>
    <dgm:pt modelId="{DC7CD9D3-66ED-4EAD-8CF3-750539DC909B}" type="pres">
      <dgm:prSet presAssocID="{324A81EF-21AB-41B3-812C-CB342E2453EA}" presName="parentLeftMargin" presStyleLbl="node1" presStyleIdx="0" presStyleCnt="4"/>
      <dgm:spPr/>
      <dgm:t>
        <a:bodyPr/>
        <a:lstStyle/>
        <a:p>
          <a:endParaRPr lang="tr-TR"/>
        </a:p>
      </dgm:t>
    </dgm:pt>
    <dgm:pt modelId="{D251C0BE-E558-43F3-B080-0D39E3FA38D1}" type="pres">
      <dgm:prSet presAssocID="{324A81EF-21AB-41B3-812C-CB342E2453EA}" presName="parentText" presStyleLbl="node1" presStyleIdx="0" presStyleCnt="4">
        <dgm:presLayoutVars>
          <dgm:chMax val="0"/>
          <dgm:bulletEnabled val="1"/>
        </dgm:presLayoutVars>
      </dgm:prSet>
      <dgm:spPr/>
      <dgm:t>
        <a:bodyPr/>
        <a:lstStyle/>
        <a:p>
          <a:endParaRPr lang="tr-TR"/>
        </a:p>
      </dgm:t>
    </dgm:pt>
    <dgm:pt modelId="{5258A039-98C0-4CCF-AABA-06614651524F}" type="pres">
      <dgm:prSet presAssocID="{324A81EF-21AB-41B3-812C-CB342E2453EA}" presName="negativeSpace" presStyleCnt="0"/>
      <dgm:spPr/>
    </dgm:pt>
    <dgm:pt modelId="{B162DDAD-6261-4828-8C33-0FF01A7D4312}" type="pres">
      <dgm:prSet presAssocID="{324A81EF-21AB-41B3-812C-CB342E2453EA}" presName="childText" presStyleLbl="conFgAcc1" presStyleIdx="0" presStyleCnt="4">
        <dgm:presLayoutVars>
          <dgm:bulletEnabled val="1"/>
        </dgm:presLayoutVars>
      </dgm:prSet>
      <dgm:spPr/>
    </dgm:pt>
    <dgm:pt modelId="{A357917D-C53D-4A49-BA12-6FF9D2B6645E}" type="pres">
      <dgm:prSet presAssocID="{7B3AE0AD-5738-4CC8-BC02-16F51E328EBD}" presName="spaceBetweenRectangles" presStyleCnt="0"/>
      <dgm:spPr/>
    </dgm:pt>
    <dgm:pt modelId="{1C33B910-B262-452C-9AF9-E5FB55C96C9B}" type="pres">
      <dgm:prSet presAssocID="{84D72166-E107-49B6-B1DF-0D2EF98A56D2}" presName="parentLin" presStyleCnt="0"/>
      <dgm:spPr/>
    </dgm:pt>
    <dgm:pt modelId="{1755BC36-6EC0-4E10-B5F9-C5EFA755DCBD}" type="pres">
      <dgm:prSet presAssocID="{84D72166-E107-49B6-B1DF-0D2EF98A56D2}" presName="parentLeftMargin" presStyleLbl="node1" presStyleIdx="0" presStyleCnt="4"/>
      <dgm:spPr/>
      <dgm:t>
        <a:bodyPr/>
        <a:lstStyle/>
        <a:p>
          <a:endParaRPr lang="tr-TR"/>
        </a:p>
      </dgm:t>
    </dgm:pt>
    <dgm:pt modelId="{12A56FCA-1C2E-4DB7-BAB6-378E82B137A4}" type="pres">
      <dgm:prSet presAssocID="{84D72166-E107-49B6-B1DF-0D2EF98A56D2}" presName="parentText" presStyleLbl="node1" presStyleIdx="1" presStyleCnt="4">
        <dgm:presLayoutVars>
          <dgm:chMax val="0"/>
          <dgm:bulletEnabled val="1"/>
        </dgm:presLayoutVars>
      </dgm:prSet>
      <dgm:spPr/>
      <dgm:t>
        <a:bodyPr/>
        <a:lstStyle/>
        <a:p>
          <a:endParaRPr lang="tr-TR"/>
        </a:p>
      </dgm:t>
    </dgm:pt>
    <dgm:pt modelId="{F7E14E93-F0FF-4289-9F2C-49BCA95610F3}" type="pres">
      <dgm:prSet presAssocID="{84D72166-E107-49B6-B1DF-0D2EF98A56D2}" presName="negativeSpace" presStyleCnt="0"/>
      <dgm:spPr/>
    </dgm:pt>
    <dgm:pt modelId="{B3548B65-0724-4592-97AE-6E2B2762857E}" type="pres">
      <dgm:prSet presAssocID="{84D72166-E107-49B6-B1DF-0D2EF98A56D2}" presName="childText" presStyleLbl="conFgAcc1" presStyleIdx="1" presStyleCnt="4">
        <dgm:presLayoutVars>
          <dgm:bulletEnabled val="1"/>
        </dgm:presLayoutVars>
      </dgm:prSet>
      <dgm:spPr/>
    </dgm:pt>
    <dgm:pt modelId="{F5AB2B05-4E96-470D-A201-D2486E9B5423}" type="pres">
      <dgm:prSet presAssocID="{50035C46-7115-4F6F-88D5-D6C9E1C7DD38}" presName="spaceBetweenRectangles" presStyleCnt="0"/>
      <dgm:spPr/>
    </dgm:pt>
    <dgm:pt modelId="{AC706491-4CCF-4EC7-95DE-E6240C1FC297}" type="pres">
      <dgm:prSet presAssocID="{EC037E8A-2164-426F-B727-E63051A15E11}" presName="parentLin" presStyleCnt="0"/>
      <dgm:spPr/>
    </dgm:pt>
    <dgm:pt modelId="{5B4A1ED9-E1AF-4D5F-9A09-AD0FE560F98C}" type="pres">
      <dgm:prSet presAssocID="{EC037E8A-2164-426F-B727-E63051A15E11}" presName="parentLeftMargin" presStyleLbl="node1" presStyleIdx="1" presStyleCnt="4"/>
      <dgm:spPr/>
      <dgm:t>
        <a:bodyPr/>
        <a:lstStyle/>
        <a:p>
          <a:endParaRPr lang="tr-TR"/>
        </a:p>
      </dgm:t>
    </dgm:pt>
    <dgm:pt modelId="{8A46B787-505C-4FEA-8E18-EF649957E237}" type="pres">
      <dgm:prSet presAssocID="{EC037E8A-2164-426F-B727-E63051A15E11}" presName="parentText" presStyleLbl="node1" presStyleIdx="2" presStyleCnt="4">
        <dgm:presLayoutVars>
          <dgm:chMax val="0"/>
          <dgm:bulletEnabled val="1"/>
        </dgm:presLayoutVars>
      </dgm:prSet>
      <dgm:spPr/>
      <dgm:t>
        <a:bodyPr/>
        <a:lstStyle/>
        <a:p>
          <a:endParaRPr lang="tr-TR"/>
        </a:p>
      </dgm:t>
    </dgm:pt>
    <dgm:pt modelId="{0BD2AF8E-05DF-4287-AE77-152BD37C0E4A}" type="pres">
      <dgm:prSet presAssocID="{EC037E8A-2164-426F-B727-E63051A15E11}" presName="negativeSpace" presStyleCnt="0"/>
      <dgm:spPr/>
    </dgm:pt>
    <dgm:pt modelId="{72B9BA54-6689-4803-AF38-8CD4713A429C}" type="pres">
      <dgm:prSet presAssocID="{EC037E8A-2164-426F-B727-E63051A15E11}" presName="childText" presStyleLbl="conFgAcc1" presStyleIdx="2" presStyleCnt="4">
        <dgm:presLayoutVars>
          <dgm:bulletEnabled val="1"/>
        </dgm:presLayoutVars>
      </dgm:prSet>
      <dgm:spPr/>
    </dgm:pt>
    <dgm:pt modelId="{6AF862FD-B20B-4E7B-9F2E-48EA21B73556}" type="pres">
      <dgm:prSet presAssocID="{87822963-D45E-4E85-8939-B91A114AA6BF}" presName="spaceBetweenRectangles" presStyleCnt="0"/>
      <dgm:spPr/>
    </dgm:pt>
    <dgm:pt modelId="{CE2CDF94-D845-4944-80D8-683D0C358231}" type="pres">
      <dgm:prSet presAssocID="{A0D8FCDB-6CE0-4CD1-B4B6-DF3673522943}" presName="parentLin" presStyleCnt="0"/>
      <dgm:spPr/>
    </dgm:pt>
    <dgm:pt modelId="{247D15F1-BA0F-462D-8E2F-264A733FC57A}" type="pres">
      <dgm:prSet presAssocID="{A0D8FCDB-6CE0-4CD1-B4B6-DF3673522943}" presName="parentLeftMargin" presStyleLbl="node1" presStyleIdx="2" presStyleCnt="4"/>
      <dgm:spPr/>
      <dgm:t>
        <a:bodyPr/>
        <a:lstStyle/>
        <a:p>
          <a:endParaRPr lang="tr-TR"/>
        </a:p>
      </dgm:t>
    </dgm:pt>
    <dgm:pt modelId="{B20C3AF9-04DA-4442-93B2-E501170F5BD9}" type="pres">
      <dgm:prSet presAssocID="{A0D8FCDB-6CE0-4CD1-B4B6-DF3673522943}" presName="parentText" presStyleLbl="node1" presStyleIdx="3" presStyleCnt="4">
        <dgm:presLayoutVars>
          <dgm:chMax val="0"/>
          <dgm:bulletEnabled val="1"/>
        </dgm:presLayoutVars>
      </dgm:prSet>
      <dgm:spPr/>
      <dgm:t>
        <a:bodyPr/>
        <a:lstStyle/>
        <a:p>
          <a:endParaRPr lang="tr-TR"/>
        </a:p>
      </dgm:t>
    </dgm:pt>
    <dgm:pt modelId="{CF45423D-5FBF-4040-B57E-95F32ECAE0E4}" type="pres">
      <dgm:prSet presAssocID="{A0D8FCDB-6CE0-4CD1-B4B6-DF3673522943}" presName="negativeSpace" presStyleCnt="0"/>
      <dgm:spPr/>
    </dgm:pt>
    <dgm:pt modelId="{09A1519F-EE8F-4E1B-945E-2C095B497903}" type="pres">
      <dgm:prSet presAssocID="{A0D8FCDB-6CE0-4CD1-B4B6-DF3673522943}" presName="childText" presStyleLbl="conFgAcc1" presStyleIdx="3" presStyleCnt="4">
        <dgm:presLayoutVars>
          <dgm:bulletEnabled val="1"/>
        </dgm:presLayoutVars>
      </dgm:prSet>
      <dgm:spPr/>
    </dgm:pt>
  </dgm:ptLst>
  <dgm:cxnLst>
    <dgm:cxn modelId="{5BA67B63-79C4-4C6C-B73D-123F114DEC52}" srcId="{C587417F-E912-40B6-9D46-2F3AFD6DB2E2}" destId="{EC037E8A-2164-426F-B727-E63051A15E11}" srcOrd="2" destOrd="0" parTransId="{5EDA34BA-3B3F-461D-A3E3-DB237790C7FD}" sibTransId="{87822963-D45E-4E85-8939-B91A114AA6BF}"/>
    <dgm:cxn modelId="{D7F9E8DB-584A-423D-B3C8-A638F14BFD41}" type="presOf" srcId="{A0D8FCDB-6CE0-4CD1-B4B6-DF3673522943}" destId="{B20C3AF9-04DA-4442-93B2-E501170F5BD9}" srcOrd="1" destOrd="0" presId="urn:microsoft.com/office/officeart/2005/8/layout/list1"/>
    <dgm:cxn modelId="{B5C6EF92-8F63-4309-A346-C6304B5AA646}" type="presOf" srcId="{EC037E8A-2164-426F-B727-E63051A15E11}" destId="{8A46B787-505C-4FEA-8E18-EF649957E237}" srcOrd="1" destOrd="0" presId="urn:microsoft.com/office/officeart/2005/8/layout/list1"/>
    <dgm:cxn modelId="{7A4AC029-7C90-497B-B034-1CF7C817538E}" type="presOf" srcId="{C587417F-E912-40B6-9D46-2F3AFD6DB2E2}" destId="{4A47DB02-164A-49C9-96B6-87382E193AE5}" srcOrd="0" destOrd="0" presId="urn:microsoft.com/office/officeart/2005/8/layout/list1"/>
    <dgm:cxn modelId="{1E930045-E9F4-45A6-BF04-CF8D807E9C8C}" type="presOf" srcId="{EC037E8A-2164-426F-B727-E63051A15E11}" destId="{5B4A1ED9-E1AF-4D5F-9A09-AD0FE560F98C}" srcOrd="0" destOrd="0" presId="urn:microsoft.com/office/officeart/2005/8/layout/list1"/>
    <dgm:cxn modelId="{67E79ECF-8993-497C-BC77-77DF797EA981}" srcId="{C587417F-E912-40B6-9D46-2F3AFD6DB2E2}" destId="{324A81EF-21AB-41B3-812C-CB342E2453EA}" srcOrd="0" destOrd="0" parTransId="{091E0CD6-5F6C-40C4-A0DF-81CCFA4BB3FA}" sibTransId="{7B3AE0AD-5738-4CC8-BC02-16F51E328EBD}"/>
    <dgm:cxn modelId="{D02C7E85-DD5C-4297-845F-5EC1D437B9D9}" srcId="{C587417F-E912-40B6-9D46-2F3AFD6DB2E2}" destId="{A0D8FCDB-6CE0-4CD1-B4B6-DF3673522943}" srcOrd="3" destOrd="0" parTransId="{F86798A9-F220-4511-B098-DFD0C9AE5E29}" sibTransId="{2C657DA0-57F9-483F-89B7-40228D6FE1D2}"/>
    <dgm:cxn modelId="{4ADCAEC1-6585-4620-AA5E-D8E631FF5A4F}" type="presOf" srcId="{A0D8FCDB-6CE0-4CD1-B4B6-DF3673522943}" destId="{247D15F1-BA0F-462D-8E2F-264A733FC57A}" srcOrd="0" destOrd="0" presId="urn:microsoft.com/office/officeart/2005/8/layout/list1"/>
    <dgm:cxn modelId="{F93CD213-92F5-44E9-8311-D0A608E21953}" srcId="{C587417F-E912-40B6-9D46-2F3AFD6DB2E2}" destId="{84D72166-E107-49B6-B1DF-0D2EF98A56D2}" srcOrd="1" destOrd="0" parTransId="{29C48657-B1D0-424B-B2BC-ECAC5EA19873}" sibTransId="{50035C46-7115-4F6F-88D5-D6C9E1C7DD38}"/>
    <dgm:cxn modelId="{7BF7688D-C2F8-4170-A2CB-8EEAA447A4EC}" type="presOf" srcId="{84D72166-E107-49B6-B1DF-0D2EF98A56D2}" destId="{1755BC36-6EC0-4E10-B5F9-C5EFA755DCBD}" srcOrd="0" destOrd="0" presId="urn:microsoft.com/office/officeart/2005/8/layout/list1"/>
    <dgm:cxn modelId="{01E308CD-7EDD-49CB-A659-2E634561BFC6}" type="presOf" srcId="{84D72166-E107-49B6-B1DF-0D2EF98A56D2}" destId="{12A56FCA-1C2E-4DB7-BAB6-378E82B137A4}" srcOrd="1" destOrd="0" presId="urn:microsoft.com/office/officeart/2005/8/layout/list1"/>
    <dgm:cxn modelId="{85F2C7DE-4BB9-4B95-BC70-23A9D15A3868}" type="presOf" srcId="{324A81EF-21AB-41B3-812C-CB342E2453EA}" destId="{DC7CD9D3-66ED-4EAD-8CF3-750539DC909B}" srcOrd="0" destOrd="0" presId="urn:microsoft.com/office/officeart/2005/8/layout/list1"/>
    <dgm:cxn modelId="{DEFED836-0DA1-4ED1-A0B5-4E9583B56BE3}" type="presOf" srcId="{324A81EF-21AB-41B3-812C-CB342E2453EA}" destId="{D251C0BE-E558-43F3-B080-0D39E3FA38D1}" srcOrd="1" destOrd="0" presId="urn:microsoft.com/office/officeart/2005/8/layout/list1"/>
    <dgm:cxn modelId="{12477C68-683B-4780-86AA-CD5C9D6713BB}" type="presParOf" srcId="{4A47DB02-164A-49C9-96B6-87382E193AE5}" destId="{2ABC3571-D227-4DB2-947C-282A5885FB10}" srcOrd="0" destOrd="0" presId="urn:microsoft.com/office/officeart/2005/8/layout/list1"/>
    <dgm:cxn modelId="{D5EF91B4-2284-47F3-AC44-48CA8F9F2C03}" type="presParOf" srcId="{2ABC3571-D227-4DB2-947C-282A5885FB10}" destId="{DC7CD9D3-66ED-4EAD-8CF3-750539DC909B}" srcOrd="0" destOrd="0" presId="urn:microsoft.com/office/officeart/2005/8/layout/list1"/>
    <dgm:cxn modelId="{FB5BD2FB-B23A-4280-82F7-4468E51C624A}" type="presParOf" srcId="{2ABC3571-D227-4DB2-947C-282A5885FB10}" destId="{D251C0BE-E558-43F3-B080-0D39E3FA38D1}" srcOrd="1" destOrd="0" presId="urn:microsoft.com/office/officeart/2005/8/layout/list1"/>
    <dgm:cxn modelId="{B0886AE4-2B27-4FE2-A442-888399BA65B7}" type="presParOf" srcId="{4A47DB02-164A-49C9-96B6-87382E193AE5}" destId="{5258A039-98C0-4CCF-AABA-06614651524F}" srcOrd="1" destOrd="0" presId="urn:microsoft.com/office/officeart/2005/8/layout/list1"/>
    <dgm:cxn modelId="{1D23D34D-9C67-429B-9CCF-5D586F03BEDF}" type="presParOf" srcId="{4A47DB02-164A-49C9-96B6-87382E193AE5}" destId="{B162DDAD-6261-4828-8C33-0FF01A7D4312}" srcOrd="2" destOrd="0" presId="urn:microsoft.com/office/officeart/2005/8/layout/list1"/>
    <dgm:cxn modelId="{1589F21E-5E53-410E-AF6C-D8FA97A44000}" type="presParOf" srcId="{4A47DB02-164A-49C9-96B6-87382E193AE5}" destId="{A357917D-C53D-4A49-BA12-6FF9D2B6645E}" srcOrd="3" destOrd="0" presId="urn:microsoft.com/office/officeart/2005/8/layout/list1"/>
    <dgm:cxn modelId="{378F9B0F-7CA7-404A-A706-87FC4ED74030}" type="presParOf" srcId="{4A47DB02-164A-49C9-96B6-87382E193AE5}" destId="{1C33B910-B262-452C-9AF9-E5FB55C96C9B}" srcOrd="4" destOrd="0" presId="urn:microsoft.com/office/officeart/2005/8/layout/list1"/>
    <dgm:cxn modelId="{A55C58CF-6054-403B-B9AC-B77B46B12150}" type="presParOf" srcId="{1C33B910-B262-452C-9AF9-E5FB55C96C9B}" destId="{1755BC36-6EC0-4E10-B5F9-C5EFA755DCBD}" srcOrd="0" destOrd="0" presId="urn:microsoft.com/office/officeart/2005/8/layout/list1"/>
    <dgm:cxn modelId="{CA59CB31-923F-4486-87E4-F66D8911A8BC}" type="presParOf" srcId="{1C33B910-B262-452C-9AF9-E5FB55C96C9B}" destId="{12A56FCA-1C2E-4DB7-BAB6-378E82B137A4}" srcOrd="1" destOrd="0" presId="urn:microsoft.com/office/officeart/2005/8/layout/list1"/>
    <dgm:cxn modelId="{FD666717-55A6-4BCC-9C93-ACB9E53F72BB}" type="presParOf" srcId="{4A47DB02-164A-49C9-96B6-87382E193AE5}" destId="{F7E14E93-F0FF-4289-9F2C-49BCA95610F3}" srcOrd="5" destOrd="0" presId="urn:microsoft.com/office/officeart/2005/8/layout/list1"/>
    <dgm:cxn modelId="{3DE0160D-9549-4CC8-810A-46A1A83E9CDE}" type="presParOf" srcId="{4A47DB02-164A-49C9-96B6-87382E193AE5}" destId="{B3548B65-0724-4592-97AE-6E2B2762857E}" srcOrd="6" destOrd="0" presId="urn:microsoft.com/office/officeart/2005/8/layout/list1"/>
    <dgm:cxn modelId="{EBB55FE0-9457-40E8-860D-F9B380B37AC9}" type="presParOf" srcId="{4A47DB02-164A-49C9-96B6-87382E193AE5}" destId="{F5AB2B05-4E96-470D-A201-D2486E9B5423}" srcOrd="7" destOrd="0" presId="urn:microsoft.com/office/officeart/2005/8/layout/list1"/>
    <dgm:cxn modelId="{0BDE94C0-0B92-4693-BFE1-7EAD466AF2EE}" type="presParOf" srcId="{4A47DB02-164A-49C9-96B6-87382E193AE5}" destId="{AC706491-4CCF-4EC7-95DE-E6240C1FC297}" srcOrd="8" destOrd="0" presId="urn:microsoft.com/office/officeart/2005/8/layout/list1"/>
    <dgm:cxn modelId="{4651CE19-ACAA-4F72-A6F0-4D4E7AF31540}" type="presParOf" srcId="{AC706491-4CCF-4EC7-95DE-E6240C1FC297}" destId="{5B4A1ED9-E1AF-4D5F-9A09-AD0FE560F98C}" srcOrd="0" destOrd="0" presId="urn:microsoft.com/office/officeart/2005/8/layout/list1"/>
    <dgm:cxn modelId="{FE2F6295-C93E-4C4B-9C68-FB128295D0E2}" type="presParOf" srcId="{AC706491-4CCF-4EC7-95DE-E6240C1FC297}" destId="{8A46B787-505C-4FEA-8E18-EF649957E237}" srcOrd="1" destOrd="0" presId="urn:microsoft.com/office/officeart/2005/8/layout/list1"/>
    <dgm:cxn modelId="{6754B391-ED49-4A16-918D-5FE3AA8277A1}" type="presParOf" srcId="{4A47DB02-164A-49C9-96B6-87382E193AE5}" destId="{0BD2AF8E-05DF-4287-AE77-152BD37C0E4A}" srcOrd="9" destOrd="0" presId="urn:microsoft.com/office/officeart/2005/8/layout/list1"/>
    <dgm:cxn modelId="{080B0EDC-0D9E-492F-9425-B6224F4C608C}" type="presParOf" srcId="{4A47DB02-164A-49C9-96B6-87382E193AE5}" destId="{72B9BA54-6689-4803-AF38-8CD4713A429C}" srcOrd="10" destOrd="0" presId="urn:microsoft.com/office/officeart/2005/8/layout/list1"/>
    <dgm:cxn modelId="{817D297D-C8BF-4B34-BEA1-61B2EAE6E63E}" type="presParOf" srcId="{4A47DB02-164A-49C9-96B6-87382E193AE5}" destId="{6AF862FD-B20B-4E7B-9F2E-48EA21B73556}" srcOrd="11" destOrd="0" presId="urn:microsoft.com/office/officeart/2005/8/layout/list1"/>
    <dgm:cxn modelId="{B4FE222A-BFC0-432A-BFEF-92E84F990B3D}" type="presParOf" srcId="{4A47DB02-164A-49C9-96B6-87382E193AE5}" destId="{CE2CDF94-D845-4944-80D8-683D0C358231}" srcOrd="12" destOrd="0" presId="urn:microsoft.com/office/officeart/2005/8/layout/list1"/>
    <dgm:cxn modelId="{4006B7AD-F438-4155-98E4-1D752E058B5A}" type="presParOf" srcId="{CE2CDF94-D845-4944-80D8-683D0C358231}" destId="{247D15F1-BA0F-462D-8E2F-264A733FC57A}" srcOrd="0" destOrd="0" presId="urn:microsoft.com/office/officeart/2005/8/layout/list1"/>
    <dgm:cxn modelId="{A04F20AC-AED1-4864-90A8-D5BABFF08DBB}" type="presParOf" srcId="{CE2CDF94-D845-4944-80D8-683D0C358231}" destId="{B20C3AF9-04DA-4442-93B2-E501170F5BD9}" srcOrd="1" destOrd="0" presId="urn:microsoft.com/office/officeart/2005/8/layout/list1"/>
    <dgm:cxn modelId="{1C9E0C7D-8B06-405F-986D-E1CD9F953132}" type="presParOf" srcId="{4A47DB02-164A-49C9-96B6-87382E193AE5}" destId="{CF45423D-5FBF-4040-B57E-95F32ECAE0E4}" srcOrd="13" destOrd="0" presId="urn:microsoft.com/office/officeart/2005/8/layout/list1"/>
    <dgm:cxn modelId="{1D2C9586-F84F-43DC-A74B-7CDA3B94F9A3}" type="presParOf" srcId="{4A47DB02-164A-49C9-96B6-87382E193AE5}" destId="{09A1519F-EE8F-4E1B-945E-2C095B497903}"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90E379-9278-47AC-B4DE-99EBDFFC1677}" type="doc">
      <dgm:prSet loTypeId="urn:microsoft.com/office/officeart/2005/8/layout/vList4" loCatId="list" qsTypeId="urn:microsoft.com/office/officeart/2005/8/quickstyle/simple1" qsCatId="simple" csTypeId="urn:microsoft.com/office/officeart/2005/8/colors/colorful1" csCatId="colorful" phldr="1"/>
      <dgm:spPr/>
      <dgm:t>
        <a:bodyPr/>
        <a:lstStyle/>
        <a:p>
          <a:endParaRPr lang="tr-TR"/>
        </a:p>
      </dgm:t>
    </dgm:pt>
    <dgm:pt modelId="{9DB76CCB-290A-4E44-BCBA-850DDA5107E0}">
      <dgm:prSet phldrT="[Metin]" phldr="1"/>
      <dgm:spPr/>
      <dgm:t>
        <a:bodyPr/>
        <a:lstStyle/>
        <a:p>
          <a:endParaRPr lang="tr-TR" sz="1700"/>
        </a:p>
      </dgm:t>
    </dgm:pt>
    <dgm:pt modelId="{3D7AF3C2-9B7B-4EAB-BF8B-0508BE3D0700}" type="parTrans" cxnId="{A73EDC43-454F-4E77-B0B3-61DA3009A628}">
      <dgm:prSet/>
      <dgm:spPr/>
      <dgm:t>
        <a:bodyPr/>
        <a:lstStyle/>
        <a:p>
          <a:endParaRPr lang="tr-TR"/>
        </a:p>
      </dgm:t>
    </dgm:pt>
    <dgm:pt modelId="{D7C5F536-D452-42F6-93BC-4C63BD3DA8FE}" type="sibTrans" cxnId="{A73EDC43-454F-4E77-B0B3-61DA3009A628}">
      <dgm:prSet/>
      <dgm:spPr/>
      <dgm:t>
        <a:bodyPr/>
        <a:lstStyle/>
        <a:p>
          <a:endParaRPr lang="tr-TR"/>
        </a:p>
      </dgm:t>
    </dgm:pt>
    <dgm:pt modelId="{C46E3E2A-7520-4454-82AA-3B6C5564F1C9}">
      <dgm:prSet phldrT="[Metin]" custT="1"/>
      <dgm:spPr/>
      <dgm:t>
        <a:bodyPr/>
        <a:lstStyle/>
        <a:p>
          <a:r>
            <a:rPr lang="tr-TR" sz="2400" dirty="0" smtClean="0"/>
            <a:t>TİCARET</a:t>
          </a:r>
          <a:endParaRPr lang="tr-TR" sz="2400" dirty="0"/>
        </a:p>
      </dgm:t>
    </dgm:pt>
    <dgm:pt modelId="{231D6FE9-D1EF-479A-93CA-2BD1B2D966F6}" type="parTrans" cxnId="{657BCA54-2849-4721-BAED-93EE599966F1}">
      <dgm:prSet/>
      <dgm:spPr/>
      <dgm:t>
        <a:bodyPr/>
        <a:lstStyle/>
        <a:p>
          <a:endParaRPr lang="tr-TR"/>
        </a:p>
      </dgm:t>
    </dgm:pt>
    <dgm:pt modelId="{96F8C5E9-32BB-4BBC-8EE7-970B8C15DEF4}" type="sibTrans" cxnId="{657BCA54-2849-4721-BAED-93EE599966F1}">
      <dgm:prSet/>
      <dgm:spPr/>
      <dgm:t>
        <a:bodyPr/>
        <a:lstStyle/>
        <a:p>
          <a:endParaRPr lang="tr-TR"/>
        </a:p>
      </dgm:t>
    </dgm:pt>
    <dgm:pt modelId="{457468F9-AF90-4567-9B56-6335D45B92A2}">
      <dgm:prSet phldrT="[Metin]" phldr="1"/>
      <dgm:spPr/>
      <dgm:t>
        <a:bodyPr/>
        <a:lstStyle/>
        <a:p>
          <a:endParaRPr lang="tr-TR" sz="1300"/>
        </a:p>
      </dgm:t>
    </dgm:pt>
    <dgm:pt modelId="{BDB5A767-CC98-4A25-B7BA-847D50F44528}" type="parTrans" cxnId="{DED5BD01-9622-4D7D-B5B1-D282230CC6AC}">
      <dgm:prSet/>
      <dgm:spPr/>
      <dgm:t>
        <a:bodyPr/>
        <a:lstStyle/>
        <a:p>
          <a:endParaRPr lang="tr-TR"/>
        </a:p>
      </dgm:t>
    </dgm:pt>
    <dgm:pt modelId="{9CDAD133-E17D-4B7C-BC4E-AC7ED667B304}" type="sibTrans" cxnId="{DED5BD01-9622-4D7D-B5B1-D282230CC6AC}">
      <dgm:prSet/>
      <dgm:spPr/>
      <dgm:t>
        <a:bodyPr/>
        <a:lstStyle/>
        <a:p>
          <a:endParaRPr lang="tr-TR"/>
        </a:p>
      </dgm:t>
    </dgm:pt>
    <dgm:pt modelId="{FD6433AD-8AE1-4C5E-A24A-514704DE524D}">
      <dgm:prSet phldrT="[Metin]" phldr="1"/>
      <dgm:spPr/>
      <dgm:t>
        <a:bodyPr/>
        <a:lstStyle/>
        <a:p>
          <a:endParaRPr lang="tr-TR" sz="1700"/>
        </a:p>
      </dgm:t>
    </dgm:pt>
    <dgm:pt modelId="{F503972B-4E5B-4F97-9A84-C151E7D7BE34}" type="parTrans" cxnId="{9056FF27-1135-475D-8041-268EF59F41C4}">
      <dgm:prSet/>
      <dgm:spPr/>
      <dgm:t>
        <a:bodyPr/>
        <a:lstStyle/>
        <a:p>
          <a:endParaRPr lang="tr-TR"/>
        </a:p>
      </dgm:t>
    </dgm:pt>
    <dgm:pt modelId="{C7088DD5-8203-4F59-A8A6-1B28C166F443}" type="sibTrans" cxnId="{9056FF27-1135-475D-8041-268EF59F41C4}">
      <dgm:prSet/>
      <dgm:spPr/>
      <dgm:t>
        <a:bodyPr/>
        <a:lstStyle/>
        <a:p>
          <a:endParaRPr lang="tr-TR"/>
        </a:p>
      </dgm:t>
    </dgm:pt>
    <dgm:pt modelId="{FB3BB22D-7DC2-42CA-B0F4-55E9D37FD84F}">
      <dgm:prSet phldrT="[Metin]" custT="1"/>
      <dgm:spPr/>
      <dgm:t>
        <a:bodyPr/>
        <a:lstStyle/>
        <a:p>
          <a:r>
            <a:rPr lang="tr-TR" sz="2400" dirty="0" smtClean="0"/>
            <a:t>EĞİTİM</a:t>
          </a:r>
          <a:endParaRPr lang="tr-TR" sz="2400" dirty="0"/>
        </a:p>
      </dgm:t>
    </dgm:pt>
    <dgm:pt modelId="{EF041D52-DF5E-48AD-816D-D892E628C0EA}" type="parTrans" cxnId="{B3E0D61A-EF83-4ADF-B8B7-76B87F3B87EA}">
      <dgm:prSet/>
      <dgm:spPr/>
      <dgm:t>
        <a:bodyPr/>
        <a:lstStyle/>
        <a:p>
          <a:endParaRPr lang="tr-TR"/>
        </a:p>
      </dgm:t>
    </dgm:pt>
    <dgm:pt modelId="{9D4393D1-B889-4537-900D-4676D4DFB872}" type="sibTrans" cxnId="{B3E0D61A-EF83-4ADF-B8B7-76B87F3B87EA}">
      <dgm:prSet/>
      <dgm:spPr/>
      <dgm:t>
        <a:bodyPr/>
        <a:lstStyle/>
        <a:p>
          <a:endParaRPr lang="tr-TR"/>
        </a:p>
      </dgm:t>
    </dgm:pt>
    <dgm:pt modelId="{FDED7315-DD75-4CFF-8CFC-4D184752039E}">
      <dgm:prSet phldrT="[Metin]" phldr="1"/>
      <dgm:spPr/>
      <dgm:t>
        <a:bodyPr/>
        <a:lstStyle/>
        <a:p>
          <a:endParaRPr lang="tr-TR" sz="1300"/>
        </a:p>
      </dgm:t>
    </dgm:pt>
    <dgm:pt modelId="{BA1B5BF9-B421-4453-9E41-73EC4DF6195E}" type="parTrans" cxnId="{C22430E5-3008-4643-94DD-B743D286DE99}">
      <dgm:prSet/>
      <dgm:spPr/>
      <dgm:t>
        <a:bodyPr/>
        <a:lstStyle/>
        <a:p>
          <a:endParaRPr lang="tr-TR"/>
        </a:p>
      </dgm:t>
    </dgm:pt>
    <dgm:pt modelId="{3C2C6612-4A66-4743-9590-A7F93041274F}" type="sibTrans" cxnId="{C22430E5-3008-4643-94DD-B743D286DE99}">
      <dgm:prSet/>
      <dgm:spPr/>
      <dgm:t>
        <a:bodyPr/>
        <a:lstStyle/>
        <a:p>
          <a:endParaRPr lang="tr-TR"/>
        </a:p>
      </dgm:t>
    </dgm:pt>
    <dgm:pt modelId="{AF9110E7-F5E6-4037-9A5C-FB9955D23F17}">
      <dgm:prSet phldrT="[Metin]" phldr="1"/>
      <dgm:spPr/>
      <dgm:t>
        <a:bodyPr/>
        <a:lstStyle/>
        <a:p>
          <a:endParaRPr lang="tr-TR" sz="1700"/>
        </a:p>
      </dgm:t>
    </dgm:pt>
    <dgm:pt modelId="{99B0D6C1-8D31-43C8-87D2-E40C9A2D112C}" type="parTrans" cxnId="{9B77DD8C-5969-421C-8435-E1D6CC42CF9B}">
      <dgm:prSet/>
      <dgm:spPr/>
      <dgm:t>
        <a:bodyPr/>
        <a:lstStyle/>
        <a:p>
          <a:endParaRPr lang="tr-TR"/>
        </a:p>
      </dgm:t>
    </dgm:pt>
    <dgm:pt modelId="{1CCBCE54-B4A6-4EC6-86AA-4E87AAF4944D}" type="sibTrans" cxnId="{9B77DD8C-5969-421C-8435-E1D6CC42CF9B}">
      <dgm:prSet/>
      <dgm:spPr/>
      <dgm:t>
        <a:bodyPr/>
        <a:lstStyle/>
        <a:p>
          <a:endParaRPr lang="tr-TR"/>
        </a:p>
      </dgm:t>
    </dgm:pt>
    <dgm:pt modelId="{AB492533-92ED-4F52-BD83-C5ACF9BCD544}">
      <dgm:prSet phldrT="[Metin]" custT="1"/>
      <dgm:spPr/>
      <dgm:t>
        <a:bodyPr/>
        <a:lstStyle/>
        <a:p>
          <a:r>
            <a:rPr lang="tr-TR" sz="2000" dirty="0" smtClean="0"/>
            <a:t>ASKERLİK</a:t>
          </a:r>
          <a:endParaRPr lang="tr-TR" sz="2000" dirty="0"/>
        </a:p>
      </dgm:t>
    </dgm:pt>
    <dgm:pt modelId="{BC319433-CE4D-46C6-88E3-9AB46FF730F8}" type="parTrans" cxnId="{1E0186AB-2454-4353-AE10-4C76A0D741FD}">
      <dgm:prSet/>
      <dgm:spPr/>
      <dgm:t>
        <a:bodyPr/>
        <a:lstStyle/>
        <a:p>
          <a:endParaRPr lang="tr-TR"/>
        </a:p>
      </dgm:t>
    </dgm:pt>
    <dgm:pt modelId="{B4BC6762-2423-4FCD-815B-8385721FFE23}" type="sibTrans" cxnId="{1E0186AB-2454-4353-AE10-4C76A0D741FD}">
      <dgm:prSet/>
      <dgm:spPr/>
      <dgm:t>
        <a:bodyPr/>
        <a:lstStyle/>
        <a:p>
          <a:endParaRPr lang="tr-TR"/>
        </a:p>
      </dgm:t>
    </dgm:pt>
    <dgm:pt modelId="{BAEB6853-21BA-4104-B27F-5B6234471F8F}">
      <dgm:prSet phldrT="[Metin]" phldr="1"/>
      <dgm:spPr/>
      <dgm:t>
        <a:bodyPr/>
        <a:lstStyle/>
        <a:p>
          <a:endParaRPr lang="tr-TR" sz="1300"/>
        </a:p>
      </dgm:t>
    </dgm:pt>
    <dgm:pt modelId="{321B8023-4C5E-4DC4-93CC-F8280687BABB}" type="parTrans" cxnId="{1D671943-6144-4A75-A9D2-D4618F221901}">
      <dgm:prSet/>
      <dgm:spPr/>
      <dgm:t>
        <a:bodyPr/>
        <a:lstStyle/>
        <a:p>
          <a:endParaRPr lang="tr-TR"/>
        </a:p>
      </dgm:t>
    </dgm:pt>
    <dgm:pt modelId="{A38426BE-0321-4DE7-83D3-5724330A1939}" type="sibTrans" cxnId="{1D671943-6144-4A75-A9D2-D4618F221901}">
      <dgm:prSet/>
      <dgm:spPr/>
      <dgm:t>
        <a:bodyPr/>
        <a:lstStyle/>
        <a:p>
          <a:endParaRPr lang="tr-TR"/>
        </a:p>
      </dgm:t>
    </dgm:pt>
    <dgm:pt modelId="{4EB17C2F-3091-416E-8E1A-6DB7ABFD41F6}">
      <dgm:prSet custT="1"/>
      <dgm:spPr/>
      <dgm:t>
        <a:bodyPr/>
        <a:lstStyle/>
        <a:p>
          <a:r>
            <a:rPr lang="tr-TR" sz="2400" dirty="0" smtClean="0"/>
            <a:t>YÖNETİM</a:t>
          </a:r>
          <a:endParaRPr lang="tr-TR" sz="2400" dirty="0"/>
        </a:p>
      </dgm:t>
    </dgm:pt>
    <dgm:pt modelId="{2916C743-2572-484F-B8A1-F2EB40993DC1}" type="parTrans" cxnId="{3298B49E-0625-47D1-93CA-4DA2F31C1E1C}">
      <dgm:prSet/>
      <dgm:spPr/>
      <dgm:t>
        <a:bodyPr/>
        <a:lstStyle/>
        <a:p>
          <a:endParaRPr lang="tr-TR"/>
        </a:p>
      </dgm:t>
    </dgm:pt>
    <dgm:pt modelId="{7443B196-5834-4DB2-BF78-D0D8620EF89F}" type="sibTrans" cxnId="{3298B49E-0625-47D1-93CA-4DA2F31C1E1C}">
      <dgm:prSet/>
      <dgm:spPr/>
      <dgm:t>
        <a:bodyPr/>
        <a:lstStyle/>
        <a:p>
          <a:endParaRPr lang="tr-TR"/>
        </a:p>
      </dgm:t>
    </dgm:pt>
    <dgm:pt modelId="{326916D0-95CA-4748-8CE7-0D94BE0568A4}" type="pres">
      <dgm:prSet presAssocID="{0390E379-9278-47AC-B4DE-99EBDFFC1677}" presName="linear" presStyleCnt="0">
        <dgm:presLayoutVars>
          <dgm:dir/>
          <dgm:resizeHandles val="exact"/>
        </dgm:presLayoutVars>
      </dgm:prSet>
      <dgm:spPr/>
    </dgm:pt>
    <dgm:pt modelId="{8AA2F476-8714-4715-9690-0EC052494666}" type="pres">
      <dgm:prSet presAssocID="{9DB76CCB-290A-4E44-BCBA-850DDA5107E0}" presName="comp" presStyleCnt="0"/>
      <dgm:spPr/>
    </dgm:pt>
    <dgm:pt modelId="{2D07BB3F-AFF0-444B-B513-C968F1027844}" type="pres">
      <dgm:prSet presAssocID="{9DB76CCB-290A-4E44-BCBA-850DDA5107E0}" presName="box" presStyleLbl="node1" presStyleIdx="0" presStyleCnt="4"/>
      <dgm:spPr/>
    </dgm:pt>
    <dgm:pt modelId="{D91B9B85-F7A0-4C14-9083-4A430144890E}" type="pres">
      <dgm:prSet presAssocID="{9DB76CCB-290A-4E44-BCBA-850DDA5107E0}" presName="img"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33000" b="-33000"/>
          </a:stretch>
        </a:blipFill>
      </dgm:spPr>
    </dgm:pt>
    <dgm:pt modelId="{E68C737A-5577-47E4-885B-20BFBD06B031}" type="pres">
      <dgm:prSet presAssocID="{9DB76CCB-290A-4E44-BCBA-850DDA5107E0}" presName="text" presStyleLbl="node1" presStyleIdx="0" presStyleCnt="4">
        <dgm:presLayoutVars>
          <dgm:bulletEnabled val="1"/>
        </dgm:presLayoutVars>
      </dgm:prSet>
      <dgm:spPr/>
    </dgm:pt>
    <dgm:pt modelId="{640ED146-AB6A-431B-AF40-A27B18837D07}" type="pres">
      <dgm:prSet presAssocID="{D7C5F536-D452-42F6-93BC-4C63BD3DA8FE}" presName="spacer" presStyleCnt="0"/>
      <dgm:spPr/>
    </dgm:pt>
    <dgm:pt modelId="{0FCB9A47-6849-417E-AB3C-5DEE9F3D6061}" type="pres">
      <dgm:prSet presAssocID="{FD6433AD-8AE1-4C5E-A24A-514704DE524D}" presName="comp" presStyleCnt="0"/>
      <dgm:spPr/>
    </dgm:pt>
    <dgm:pt modelId="{FFEA2521-A187-467A-91A9-F1B1439F8A1F}" type="pres">
      <dgm:prSet presAssocID="{FD6433AD-8AE1-4C5E-A24A-514704DE524D}" presName="box" presStyleLbl="node1" presStyleIdx="1" presStyleCnt="4"/>
      <dgm:spPr/>
    </dgm:pt>
    <dgm:pt modelId="{510AA465-8906-4D38-995D-B95CF2868716}" type="pres">
      <dgm:prSet presAssocID="{FD6433AD-8AE1-4C5E-A24A-514704DE524D}" presName="img" presStyleLbl="fgImgPlace1" presStyleIdx="1" presStyleCnt="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33000" b="-33000"/>
          </a:stretch>
        </a:blipFill>
      </dgm:spPr>
    </dgm:pt>
    <dgm:pt modelId="{DBCBB4E7-2044-4345-9306-4DFBAF855BC3}" type="pres">
      <dgm:prSet presAssocID="{FD6433AD-8AE1-4C5E-A24A-514704DE524D}" presName="text" presStyleLbl="node1" presStyleIdx="1" presStyleCnt="4">
        <dgm:presLayoutVars>
          <dgm:bulletEnabled val="1"/>
        </dgm:presLayoutVars>
      </dgm:prSet>
      <dgm:spPr/>
    </dgm:pt>
    <dgm:pt modelId="{ED7697BC-89ED-4958-903F-8473006E00B8}" type="pres">
      <dgm:prSet presAssocID="{C7088DD5-8203-4F59-A8A6-1B28C166F443}" presName="spacer" presStyleCnt="0"/>
      <dgm:spPr/>
    </dgm:pt>
    <dgm:pt modelId="{D8CB3F54-D1A9-4C56-837C-2B4BD269FFE6}" type="pres">
      <dgm:prSet presAssocID="{4EB17C2F-3091-416E-8E1A-6DB7ABFD41F6}" presName="comp" presStyleCnt="0"/>
      <dgm:spPr/>
    </dgm:pt>
    <dgm:pt modelId="{9CE9445E-5634-48A3-B4A8-FA1C84A91E0C}" type="pres">
      <dgm:prSet presAssocID="{4EB17C2F-3091-416E-8E1A-6DB7ABFD41F6}" presName="box" presStyleLbl="node1" presStyleIdx="2" presStyleCnt="4"/>
      <dgm:spPr/>
    </dgm:pt>
    <dgm:pt modelId="{D1D24C56-1C50-4ECB-A935-727A980D6106}" type="pres">
      <dgm:prSet presAssocID="{4EB17C2F-3091-416E-8E1A-6DB7ABFD41F6}" presName="img" presStyleLbl="fgImgPlac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33000" b="-33000"/>
          </a:stretch>
        </a:blipFill>
      </dgm:spPr>
    </dgm:pt>
    <dgm:pt modelId="{BC9EBFD4-2094-4F04-BF68-881FCB7B51E8}" type="pres">
      <dgm:prSet presAssocID="{4EB17C2F-3091-416E-8E1A-6DB7ABFD41F6}" presName="text" presStyleLbl="node1" presStyleIdx="2" presStyleCnt="4">
        <dgm:presLayoutVars>
          <dgm:bulletEnabled val="1"/>
        </dgm:presLayoutVars>
      </dgm:prSet>
      <dgm:spPr/>
    </dgm:pt>
    <dgm:pt modelId="{62F54A6A-4E79-487B-8633-0BC38D7E215A}" type="pres">
      <dgm:prSet presAssocID="{7443B196-5834-4DB2-BF78-D0D8620EF89F}" presName="spacer" presStyleCnt="0"/>
      <dgm:spPr/>
    </dgm:pt>
    <dgm:pt modelId="{60E25BB6-BFEA-467C-AF1E-E154259143DA}" type="pres">
      <dgm:prSet presAssocID="{AF9110E7-F5E6-4037-9A5C-FB9955D23F17}" presName="comp" presStyleCnt="0"/>
      <dgm:spPr/>
    </dgm:pt>
    <dgm:pt modelId="{94F9E731-CE47-40E5-87DC-AA674DBA5B1E}" type="pres">
      <dgm:prSet presAssocID="{AF9110E7-F5E6-4037-9A5C-FB9955D23F17}" presName="box" presStyleLbl="node1" presStyleIdx="3" presStyleCnt="4" custLinFactNeighborX="-1233" custLinFactNeighborY="-6948"/>
      <dgm:spPr/>
    </dgm:pt>
    <dgm:pt modelId="{15EE9347-DEFA-45B5-9099-573C2B5D80E5}" type="pres">
      <dgm:prSet presAssocID="{AF9110E7-F5E6-4037-9A5C-FB9955D23F17}" presName="img" presStyleLbl="fgImgPlace1" presStyleIdx="3" presStyleCnt="4"/>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33000" b="-33000"/>
          </a:stretch>
        </a:blipFill>
      </dgm:spPr>
    </dgm:pt>
    <dgm:pt modelId="{DCB1B566-7E81-484D-8B6B-57E13A73D5D6}" type="pres">
      <dgm:prSet presAssocID="{AF9110E7-F5E6-4037-9A5C-FB9955D23F17}" presName="text" presStyleLbl="node1" presStyleIdx="3" presStyleCnt="4">
        <dgm:presLayoutVars>
          <dgm:bulletEnabled val="1"/>
        </dgm:presLayoutVars>
      </dgm:prSet>
      <dgm:spPr/>
    </dgm:pt>
  </dgm:ptLst>
  <dgm:cxnLst>
    <dgm:cxn modelId="{FE74D8C9-B88D-49C2-B211-E23D108952D7}" type="presOf" srcId="{9DB76CCB-290A-4E44-BCBA-850DDA5107E0}" destId="{E68C737A-5577-47E4-885B-20BFBD06B031}" srcOrd="1" destOrd="0" presId="urn:microsoft.com/office/officeart/2005/8/layout/vList4"/>
    <dgm:cxn modelId="{1E0186AB-2454-4353-AE10-4C76A0D741FD}" srcId="{AF9110E7-F5E6-4037-9A5C-FB9955D23F17}" destId="{AB492533-92ED-4F52-BD83-C5ACF9BCD544}" srcOrd="0" destOrd="0" parTransId="{BC319433-CE4D-46C6-88E3-9AB46FF730F8}" sibTransId="{B4BC6762-2423-4FCD-815B-8385721FFE23}"/>
    <dgm:cxn modelId="{1D671943-6144-4A75-A9D2-D4618F221901}" srcId="{AF9110E7-F5E6-4037-9A5C-FB9955D23F17}" destId="{BAEB6853-21BA-4104-B27F-5B6234471F8F}" srcOrd="1" destOrd="0" parTransId="{321B8023-4C5E-4DC4-93CC-F8280687BABB}" sibTransId="{A38426BE-0321-4DE7-83D3-5724330A1939}"/>
    <dgm:cxn modelId="{9EC17B66-7CE8-4F0E-ABBF-16B7A3575C62}" type="presOf" srcId="{C46E3E2A-7520-4454-82AA-3B6C5564F1C9}" destId="{2D07BB3F-AFF0-444B-B513-C968F1027844}" srcOrd="0" destOrd="1" presId="urn:microsoft.com/office/officeart/2005/8/layout/vList4"/>
    <dgm:cxn modelId="{71BFFB7D-6290-486A-963A-1E0E39DD73D5}" type="presOf" srcId="{BAEB6853-21BA-4104-B27F-5B6234471F8F}" destId="{94F9E731-CE47-40E5-87DC-AA674DBA5B1E}" srcOrd="0" destOrd="2" presId="urn:microsoft.com/office/officeart/2005/8/layout/vList4"/>
    <dgm:cxn modelId="{CF1D9E98-4BAF-496C-AA23-4E58044125BF}" type="presOf" srcId="{AF9110E7-F5E6-4037-9A5C-FB9955D23F17}" destId="{94F9E731-CE47-40E5-87DC-AA674DBA5B1E}" srcOrd="0" destOrd="0" presId="urn:microsoft.com/office/officeart/2005/8/layout/vList4"/>
    <dgm:cxn modelId="{67335A1A-46C1-4FB1-B3EF-50C3F5A72333}" type="presOf" srcId="{AB492533-92ED-4F52-BD83-C5ACF9BCD544}" destId="{94F9E731-CE47-40E5-87DC-AA674DBA5B1E}" srcOrd="0" destOrd="1" presId="urn:microsoft.com/office/officeart/2005/8/layout/vList4"/>
    <dgm:cxn modelId="{42DAE560-08A7-475A-AF15-78225E03B8B0}" type="presOf" srcId="{FDED7315-DD75-4CFF-8CFC-4D184752039E}" destId="{DBCBB4E7-2044-4345-9306-4DFBAF855BC3}" srcOrd="1" destOrd="2" presId="urn:microsoft.com/office/officeart/2005/8/layout/vList4"/>
    <dgm:cxn modelId="{F3E7CE52-6B19-47B4-A17A-53DCB5E594F7}" type="presOf" srcId="{FB3BB22D-7DC2-42CA-B0F4-55E9D37FD84F}" destId="{DBCBB4E7-2044-4345-9306-4DFBAF855BC3}" srcOrd="1" destOrd="1" presId="urn:microsoft.com/office/officeart/2005/8/layout/vList4"/>
    <dgm:cxn modelId="{CBB4F7E2-8DDD-405E-B875-E01AA395C549}" type="presOf" srcId="{AF9110E7-F5E6-4037-9A5C-FB9955D23F17}" destId="{DCB1B566-7E81-484D-8B6B-57E13A73D5D6}" srcOrd="1" destOrd="0" presId="urn:microsoft.com/office/officeart/2005/8/layout/vList4"/>
    <dgm:cxn modelId="{A73EDC43-454F-4E77-B0B3-61DA3009A628}" srcId="{0390E379-9278-47AC-B4DE-99EBDFFC1677}" destId="{9DB76CCB-290A-4E44-BCBA-850DDA5107E0}" srcOrd="0" destOrd="0" parTransId="{3D7AF3C2-9B7B-4EAB-BF8B-0508BE3D0700}" sibTransId="{D7C5F536-D452-42F6-93BC-4C63BD3DA8FE}"/>
    <dgm:cxn modelId="{657BCA54-2849-4721-BAED-93EE599966F1}" srcId="{9DB76CCB-290A-4E44-BCBA-850DDA5107E0}" destId="{C46E3E2A-7520-4454-82AA-3B6C5564F1C9}" srcOrd="0" destOrd="0" parTransId="{231D6FE9-D1EF-479A-93CA-2BD1B2D966F6}" sibTransId="{96F8C5E9-32BB-4BBC-8EE7-970B8C15DEF4}"/>
    <dgm:cxn modelId="{37D61718-9D91-4888-9693-9E7B3A43D1BD}" type="presOf" srcId="{457468F9-AF90-4567-9B56-6335D45B92A2}" destId="{2D07BB3F-AFF0-444B-B513-C968F1027844}" srcOrd="0" destOrd="2" presId="urn:microsoft.com/office/officeart/2005/8/layout/vList4"/>
    <dgm:cxn modelId="{9056FF27-1135-475D-8041-268EF59F41C4}" srcId="{0390E379-9278-47AC-B4DE-99EBDFFC1677}" destId="{FD6433AD-8AE1-4C5E-A24A-514704DE524D}" srcOrd="1" destOrd="0" parTransId="{F503972B-4E5B-4F97-9A84-C151E7D7BE34}" sibTransId="{C7088DD5-8203-4F59-A8A6-1B28C166F443}"/>
    <dgm:cxn modelId="{C22430E5-3008-4643-94DD-B743D286DE99}" srcId="{FD6433AD-8AE1-4C5E-A24A-514704DE524D}" destId="{FDED7315-DD75-4CFF-8CFC-4D184752039E}" srcOrd="1" destOrd="0" parTransId="{BA1B5BF9-B421-4453-9E41-73EC4DF6195E}" sibTransId="{3C2C6612-4A66-4743-9590-A7F93041274F}"/>
    <dgm:cxn modelId="{A9099030-7519-4B08-985C-EFBDDE3DAEFC}" type="presOf" srcId="{FD6433AD-8AE1-4C5E-A24A-514704DE524D}" destId="{FFEA2521-A187-467A-91A9-F1B1439F8A1F}" srcOrd="0" destOrd="0" presId="urn:microsoft.com/office/officeart/2005/8/layout/vList4"/>
    <dgm:cxn modelId="{9F86987B-9E03-4F89-816A-D52774F24791}" type="presOf" srcId="{FDED7315-DD75-4CFF-8CFC-4D184752039E}" destId="{FFEA2521-A187-467A-91A9-F1B1439F8A1F}" srcOrd="0" destOrd="2" presId="urn:microsoft.com/office/officeart/2005/8/layout/vList4"/>
    <dgm:cxn modelId="{0D1843DE-CD67-478D-8A07-EEC084FD6817}" type="presOf" srcId="{C46E3E2A-7520-4454-82AA-3B6C5564F1C9}" destId="{E68C737A-5577-47E4-885B-20BFBD06B031}" srcOrd="1" destOrd="1" presId="urn:microsoft.com/office/officeart/2005/8/layout/vList4"/>
    <dgm:cxn modelId="{80438ED8-8F47-48CC-860D-DB45F9484C90}" type="presOf" srcId="{BAEB6853-21BA-4104-B27F-5B6234471F8F}" destId="{DCB1B566-7E81-484D-8B6B-57E13A73D5D6}" srcOrd="1" destOrd="2" presId="urn:microsoft.com/office/officeart/2005/8/layout/vList4"/>
    <dgm:cxn modelId="{9B77DD8C-5969-421C-8435-E1D6CC42CF9B}" srcId="{0390E379-9278-47AC-B4DE-99EBDFFC1677}" destId="{AF9110E7-F5E6-4037-9A5C-FB9955D23F17}" srcOrd="3" destOrd="0" parTransId="{99B0D6C1-8D31-43C8-87D2-E40C9A2D112C}" sibTransId="{1CCBCE54-B4A6-4EC6-86AA-4E87AAF4944D}"/>
    <dgm:cxn modelId="{3298B49E-0625-47D1-93CA-4DA2F31C1E1C}" srcId="{0390E379-9278-47AC-B4DE-99EBDFFC1677}" destId="{4EB17C2F-3091-416E-8E1A-6DB7ABFD41F6}" srcOrd="2" destOrd="0" parTransId="{2916C743-2572-484F-B8A1-F2EB40993DC1}" sibTransId="{7443B196-5834-4DB2-BF78-D0D8620EF89F}"/>
    <dgm:cxn modelId="{36CF05C1-5ED5-4CD1-810A-9C3FCF172620}" type="presOf" srcId="{457468F9-AF90-4567-9B56-6335D45B92A2}" destId="{E68C737A-5577-47E4-885B-20BFBD06B031}" srcOrd="1" destOrd="2" presId="urn:microsoft.com/office/officeart/2005/8/layout/vList4"/>
    <dgm:cxn modelId="{B3E0D61A-EF83-4ADF-B8B7-76B87F3B87EA}" srcId="{FD6433AD-8AE1-4C5E-A24A-514704DE524D}" destId="{FB3BB22D-7DC2-42CA-B0F4-55E9D37FD84F}" srcOrd="0" destOrd="0" parTransId="{EF041D52-DF5E-48AD-816D-D892E628C0EA}" sibTransId="{9D4393D1-B889-4537-900D-4676D4DFB872}"/>
    <dgm:cxn modelId="{1445565E-C24D-48C6-9704-F74EDFC124CB}" type="presOf" srcId="{AB492533-92ED-4F52-BD83-C5ACF9BCD544}" destId="{DCB1B566-7E81-484D-8B6B-57E13A73D5D6}" srcOrd="1" destOrd="1" presId="urn:microsoft.com/office/officeart/2005/8/layout/vList4"/>
    <dgm:cxn modelId="{4ED41259-5573-4F62-B581-5CABB8233100}" type="presOf" srcId="{FB3BB22D-7DC2-42CA-B0F4-55E9D37FD84F}" destId="{FFEA2521-A187-467A-91A9-F1B1439F8A1F}" srcOrd="0" destOrd="1" presId="urn:microsoft.com/office/officeart/2005/8/layout/vList4"/>
    <dgm:cxn modelId="{DED5BD01-9622-4D7D-B5B1-D282230CC6AC}" srcId="{9DB76CCB-290A-4E44-BCBA-850DDA5107E0}" destId="{457468F9-AF90-4567-9B56-6335D45B92A2}" srcOrd="1" destOrd="0" parTransId="{BDB5A767-CC98-4A25-B7BA-847D50F44528}" sibTransId="{9CDAD133-E17D-4B7C-BC4E-AC7ED667B304}"/>
    <dgm:cxn modelId="{DCD18845-6D5D-4251-8B70-0C4142975EE9}" type="presOf" srcId="{FD6433AD-8AE1-4C5E-A24A-514704DE524D}" destId="{DBCBB4E7-2044-4345-9306-4DFBAF855BC3}" srcOrd="1" destOrd="0" presId="urn:microsoft.com/office/officeart/2005/8/layout/vList4"/>
    <dgm:cxn modelId="{29228D71-1A0A-491A-A279-F3A1B69E7048}" type="presOf" srcId="{4EB17C2F-3091-416E-8E1A-6DB7ABFD41F6}" destId="{BC9EBFD4-2094-4F04-BF68-881FCB7B51E8}" srcOrd="1" destOrd="0" presId="urn:microsoft.com/office/officeart/2005/8/layout/vList4"/>
    <dgm:cxn modelId="{2061FA5B-F3AF-4603-A95A-696EC2EA1068}" type="presOf" srcId="{4EB17C2F-3091-416E-8E1A-6DB7ABFD41F6}" destId="{9CE9445E-5634-48A3-B4A8-FA1C84A91E0C}" srcOrd="0" destOrd="0" presId="urn:microsoft.com/office/officeart/2005/8/layout/vList4"/>
    <dgm:cxn modelId="{E6772649-1EFF-492A-A91F-DF5E3CA90580}" type="presOf" srcId="{9DB76CCB-290A-4E44-BCBA-850DDA5107E0}" destId="{2D07BB3F-AFF0-444B-B513-C968F1027844}" srcOrd="0" destOrd="0" presId="urn:microsoft.com/office/officeart/2005/8/layout/vList4"/>
    <dgm:cxn modelId="{DF77220C-41A6-460B-8815-16483AE7B08E}" type="presOf" srcId="{0390E379-9278-47AC-B4DE-99EBDFFC1677}" destId="{326916D0-95CA-4748-8CE7-0D94BE0568A4}" srcOrd="0" destOrd="0" presId="urn:microsoft.com/office/officeart/2005/8/layout/vList4"/>
    <dgm:cxn modelId="{3D742F4B-0CDA-4B49-8EA3-A7F0DD3670CE}" type="presParOf" srcId="{326916D0-95CA-4748-8CE7-0D94BE0568A4}" destId="{8AA2F476-8714-4715-9690-0EC052494666}" srcOrd="0" destOrd="0" presId="urn:microsoft.com/office/officeart/2005/8/layout/vList4"/>
    <dgm:cxn modelId="{3B324638-6AF0-4686-9BC8-AA5672DE1F77}" type="presParOf" srcId="{8AA2F476-8714-4715-9690-0EC052494666}" destId="{2D07BB3F-AFF0-444B-B513-C968F1027844}" srcOrd="0" destOrd="0" presId="urn:microsoft.com/office/officeart/2005/8/layout/vList4"/>
    <dgm:cxn modelId="{BF80EFA2-0154-484E-B4B2-9BAD0950DF43}" type="presParOf" srcId="{8AA2F476-8714-4715-9690-0EC052494666}" destId="{D91B9B85-F7A0-4C14-9083-4A430144890E}" srcOrd="1" destOrd="0" presId="urn:microsoft.com/office/officeart/2005/8/layout/vList4"/>
    <dgm:cxn modelId="{932B6819-9E7C-4330-8192-DEDF2775F70E}" type="presParOf" srcId="{8AA2F476-8714-4715-9690-0EC052494666}" destId="{E68C737A-5577-47E4-885B-20BFBD06B031}" srcOrd="2" destOrd="0" presId="urn:microsoft.com/office/officeart/2005/8/layout/vList4"/>
    <dgm:cxn modelId="{F071B0F3-F473-4C0B-99B3-98ED65E365ED}" type="presParOf" srcId="{326916D0-95CA-4748-8CE7-0D94BE0568A4}" destId="{640ED146-AB6A-431B-AF40-A27B18837D07}" srcOrd="1" destOrd="0" presId="urn:microsoft.com/office/officeart/2005/8/layout/vList4"/>
    <dgm:cxn modelId="{6E9C9596-CC73-47AD-A562-4C24D234C12B}" type="presParOf" srcId="{326916D0-95CA-4748-8CE7-0D94BE0568A4}" destId="{0FCB9A47-6849-417E-AB3C-5DEE9F3D6061}" srcOrd="2" destOrd="0" presId="urn:microsoft.com/office/officeart/2005/8/layout/vList4"/>
    <dgm:cxn modelId="{ADF1FC5B-4735-4D1F-AB34-9846CC1F2121}" type="presParOf" srcId="{0FCB9A47-6849-417E-AB3C-5DEE9F3D6061}" destId="{FFEA2521-A187-467A-91A9-F1B1439F8A1F}" srcOrd="0" destOrd="0" presId="urn:microsoft.com/office/officeart/2005/8/layout/vList4"/>
    <dgm:cxn modelId="{BFF9FABF-E26F-41DD-B850-942F797E5A01}" type="presParOf" srcId="{0FCB9A47-6849-417E-AB3C-5DEE9F3D6061}" destId="{510AA465-8906-4D38-995D-B95CF2868716}" srcOrd="1" destOrd="0" presId="urn:microsoft.com/office/officeart/2005/8/layout/vList4"/>
    <dgm:cxn modelId="{0DCA34EB-0CEA-4297-BB66-B5A27444A241}" type="presParOf" srcId="{0FCB9A47-6849-417E-AB3C-5DEE9F3D6061}" destId="{DBCBB4E7-2044-4345-9306-4DFBAF855BC3}" srcOrd="2" destOrd="0" presId="urn:microsoft.com/office/officeart/2005/8/layout/vList4"/>
    <dgm:cxn modelId="{C4CD612F-4EE1-44BD-A187-9A2AD3D24DB4}" type="presParOf" srcId="{326916D0-95CA-4748-8CE7-0D94BE0568A4}" destId="{ED7697BC-89ED-4958-903F-8473006E00B8}" srcOrd="3" destOrd="0" presId="urn:microsoft.com/office/officeart/2005/8/layout/vList4"/>
    <dgm:cxn modelId="{E707185A-8309-4FCB-9AC8-51845F5E241F}" type="presParOf" srcId="{326916D0-95CA-4748-8CE7-0D94BE0568A4}" destId="{D8CB3F54-D1A9-4C56-837C-2B4BD269FFE6}" srcOrd="4" destOrd="0" presId="urn:microsoft.com/office/officeart/2005/8/layout/vList4"/>
    <dgm:cxn modelId="{EB592316-3B1D-4E0B-8461-E25459BCD9C9}" type="presParOf" srcId="{D8CB3F54-D1A9-4C56-837C-2B4BD269FFE6}" destId="{9CE9445E-5634-48A3-B4A8-FA1C84A91E0C}" srcOrd="0" destOrd="0" presId="urn:microsoft.com/office/officeart/2005/8/layout/vList4"/>
    <dgm:cxn modelId="{CE394067-618D-45F1-89C2-17680C80AFCB}" type="presParOf" srcId="{D8CB3F54-D1A9-4C56-837C-2B4BD269FFE6}" destId="{D1D24C56-1C50-4ECB-A935-727A980D6106}" srcOrd="1" destOrd="0" presId="urn:microsoft.com/office/officeart/2005/8/layout/vList4"/>
    <dgm:cxn modelId="{E80B8560-B118-4E83-BA22-8EB24D160522}" type="presParOf" srcId="{D8CB3F54-D1A9-4C56-837C-2B4BD269FFE6}" destId="{BC9EBFD4-2094-4F04-BF68-881FCB7B51E8}" srcOrd="2" destOrd="0" presId="urn:microsoft.com/office/officeart/2005/8/layout/vList4"/>
    <dgm:cxn modelId="{30D252FE-BB32-4622-A2F8-40964B7E9E52}" type="presParOf" srcId="{326916D0-95CA-4748-8CE7-0D94BE0568A4}" destId="{62F54A6A-4E79-487B-8633-0BC38D7E215A}" srcOrd="5" destOrd="0" presId="urn:microsoft.com/office/officeart/2005/8/layout/vList4"/>
    <dgm:cxn modelId="{CD9846D2-AC95-4BD8-B250-8134F42ED0FD}" type="presParOf" srcId="{326916D0-95CA-4748-8CE7-0D94BE0568A4}" destId="{60E25BB6-BFEA-467C-AF1E-E154259143DA}" srcOrd="6" destOrd="0" presId="urn:microsoft.com/office/officeart/2005/8/layout/vList4"/>
    <dgm:cxn modelId="{016C627E-F595-433F-A281-690AE1B5272E}" type="presParOf" srcId="{60E25BB6-BFEA-467C-AF1E-E154259143DA}" destId="{94F9E731-CE47-40E5-87DC-AA674DBA5B1E}" srcOrd="0" destOrd="0" presId="urn:microsoft.com/office/officeart/2005/8/layout/vList4"/>
    <dgm:cxn modelId="{D97F7219-E14F-4A12-A56E-429E22E2C9D1}" type="presParOf" srcId="{60E25BB6-BFEA-467C-AF1E-E154259143DA}" destId="{15EE9347-DEFA-45B5-9099-573C2B5D80E5}" srcOrd="1" destOrd="0" presId="urn:microsoft.com/office/officeart/2005/8/layout/vList4"/>
    <dgm:cxn modelId="{2088C9EF-853B-4E32-AFD4-CF8CB8C52387}" type="presParOf" srcId="{60E25BB6-BFEA-467C-AF1E-E154259143DA}" destId="{DCB1B566-7E81-484D-8B6B-57E13A73D5D6}"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62DDAD-6261-4828-8C33-0FF01A7D4312}">
      <dsp:nvSpPr>
        <dsp:cNvPr id="0" name=""/>
        <dsp:cNvSpPr/>
      </dsp:nvSpPr>
      <dsp:spPr>
        <a:xfrm>
          <a:off x="0" y="597108"/>
          <a:ext cx="7315200" cy="403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51C0BE-E558-43F3-B080-0D39E3FA38D1}">
      <dsp:nvSpPr>
        <dsp:cNvPr id="0" name=""/>
        <dsp:cNvSpPr/>
      </dsp:nvSpPr>
      <dsp:spPr>
        <a:xfrm>
          <a:off x="365760" y="360948"/>
          <a:ext cx="5120640" cy="472320"/>
        </a:xfrm>
        <a:prstGeom prst="roundRect">
          <a:avLst/>
        </a:prstGeom>
        <a:solidFill>
          <a:srgbClr val="00B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3548" tIns="0" rIns="193548" bIns="0" numCol="1" spcCol="1270" anchor="ctr" anchorCtr="0">
          <a:noAutofit/>
        </a:bodyPr>
        <a:lstStyle/>
        <a:p>
          <a:pPr lvl="0" algn="l" defTabSz="711200">
            <a:lnSpc>
              <a:spcPct val="90000"/>
            </a:lnSpc>
            <a:spcBef>
              <a:spcPct val="0"/>
            </a:spcBef>
            <a:spcAft>
              <a:spcPct val="35000"/>
            </a:spcAft>
          </a:pPr>
          <a:r>
            <a:rPr lang="tr-TR" sz="1600" b="1" kern="1200" dirty="0" smtClean="0">
              <a:solidFill>
                <a:schemeClr val="bg2"/>
              </a:solidFill>
            </a:rPr>
            <a:t>Bizans’ın Osmanlı saldırılarına karşı koyamayacak kadar zayıf olması</a:t>
          </a:r>
          <a:endParaRPr lang="tr-TR" sz="1600" b="1" kern="1200" dirty="0">
            <a:solidFill>
              <a:schemeClr val="bg2"/>
            </a:solidFill>
          </a:endParaRPr>
        </a:p>
      </dsp:txBody>
      <dsp:txXfrm>
        <a:off x="388817" y="384005"/>
        <a:ext cx="5074526" cy="426206"/>
      </dsp:txXfrm>
    </dsp:sp>
    <dsp:sp modelId="{B3548B65-0724-4592-97AE-6E2B2762857E}">
      <dsp:nvSpPr>
        <dsp:cNvPr id="0" name=""/>
        <dsp:cNvSpPr/>
      </dsp:nvSpPr>
      <dsp:spPr>
        <a:xfrm>
          <a:off x="0" y="1322868"/>
          <a:ext cx="7315200" cy="403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2A56FCA-1C2E-4DB7-BAB6-378E82B137A4}">
      <dsp:nvSpPr>
        <dsp:cNvPr id="0" name=""/>
        <dsp:cNvSpPr/>
      </dsp:nvSpPr>
      <dsp:spPr>
        <a:xfrm>
          <a:off x="365760" y="1086708"/>
          <a:ext cx="5120640" cy="472320"/>
        </a:xfrm>
        <a:prstGeom prst="roundRect">
          <a:avLst/>
        </a:prstGeom>
        <a:solidFill>
          <a:schemeClr val="tx2">
            <a:lumMod val="60000"/>
            <a:lum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3548" tIns="0" rIns="193548" bIns="0" numCol="1" spcCol="1270" anchor="ctr" anchorCtr="0">
          <a:noAutofit/>
        </a:bodyPr>
        <a:lstStyle/>
        <a:p>
          <a:pPr lvl="0" algn="l" defTabSz="711200">
            <a:lnSpc>
              <a:spcPct val="90000"/>
            </a:lnSpc>
            <a:spcBef>
              <a:spcPct val="0"/>
            </a:spcBef>
            <a:spcAft>
              <a:spcPct val="35000"/>
            </a:spcAft>
          </a:pPr>
          <a:r>
            <a:rPr lang="tr-TR" sz="1600" b="1" kern="1200" dirty="0" smtClean="0">
              <a:solidFill>
                <a:schemeClr val="bg2"/>
              </a:solidFill>
            </a:rPr>
            <a:t>Osmanlı Devleti’nin fethettiği  bölgelerde adaleti ve hoşgörülü bir yönetim kurması</a:t>
          </a:r>
          <a:endParaRPr lang="tr-TR" sz="1600" b="1" kern="1200" dirty="0">
            <a:solidFill>
              <a:schemeClr val="bg2"/>
            </a:solidFill>
          </a:endParaRPr>
        </a:p>
      </dsp:txBody>
      <dsp:txXfrm>
        <a:off x="388817" y="1109765"/>
        <a:ext cx="5074526" cy="426206"/>
      </dsp:txXfrm>
    </dsp:sp>
    <dsp:sp modelId="{72B9BA54-6689-4803-AF38-8CD4713A429C}">
      <dsp:nvSpPr>
        <dsp:cNvPr id="0" name=""/>
        <dsp:cNvSpPr/>
      </dsp:nvSpPr>
      <dsp:spPr>
        <a:xfrm>
          <a:off x="0" y="2048628"/>
          <a:ext cx="7315200" cy="403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46B787-505C-4FEA-8E18-EF649957E237}">
      <dsp:nvSpPr>
        <dsp:cNvPr id="0" name=""/>
        <dsp:cNvSpPr/>
      </dsp:nvSpPr>
      <dsp:spPr>
        <a:xfrm>
          <a:off x="365760" y="1812468"/>
          <a:ext cx="5120640" cy="472320"/>
        </a:xfrm>
        <a:prstGeom prst="roundRect">
          <a:avLst/>
        </a:prstGeom>
        <a:solidFill>
          <a:srgbClr val="FF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3548" tIns="0" rIns="193548" bIns="0" numCol="1" spcCol="1270" anchor="ctr" anchorCtr="0">
          <a:noAutofit/>
        </a:bodyPr>
        <a:lstStyle/>
        <a:p>
          <a:pPr lvl="0" algn="l" defTabSz="711200">
            <a:lnSpc>
              <a:spcPct val="90000"/>
            </a:lnSpc>
            <a:spcBef>
              <a:spcPct val="0"/>
            </a:spcBef>
            <a:spcAft>
              <a:spcPct val="35000"/>
            </a:spcAft>
          </a:pPr>
          <a:r>
            <a:rPr lang="tr-TR" sz="1600" b="1" kern="1200" dirty="0" smtClean="0"/>
            <a:t>Anadolu’da ekonomik gücü elinde bulunduran Ahilerin Osmanlıları desteklemeleri</a:t>
          </a:r>
          <a:endParaRPr lang="tr-TR" sz="1600" b="1" kern="1200" dirty="0"/>
        </a:p>
      </dsp:txBody>
      <dsp:txXfrm>
        <a:off x="388817" y="1835525"/>
        <a:ext cx="5074526" cy="426206"/>
      </dsp:txXfrm>
    </dsp:sp>
    <dsp:sp modelId="{09A1519F-EE8F-4E1B-945E-2C095B497903}">
      <dsp:nvSpPr>
        <dsp:cNvPr id="0" name=""/>
        <dsp:cNvSpPr/>
      </dsp:nvSpPr>
      <dsp:spPr>
        <a:xfrm>
          <a:off x="0" y="2774388"/>
          <a:ext cx="7315200" cy="403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0C3AF9-04DA-4442-93B2-E501170F5BD9}">
      <dsp:nvSpPr>
        <dsp:cNvPr id="0" name=""/>
        <dsp:cNvSpPr/>
      </dsp:nvSpPr>
      <dsp:spPr>
        <a:xfrm>
          <a:off x="365760" y="2538228"/>
          <a:ext cx="5120640" cy="4723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3548" tIns="0" rIns="193548" bIns="0" numCol="1" spcCol="1270" anchor="ctr" anchorCtr="0">
          <a:noAutofit/>
        </a:bodyPr>
        <a:lstStyle/>
        <a:p>
          <a:pPr lvl="0" algn="ctr" defTabSz="1066800">
            <a:lnSpc>
              <a:spcPct val="90000"/>
            </a:lnSpc>
            <a:spcBef>
              <a:spcPct val="0"/>
            </a:spcBef>
            <a:spcAft>
              <a:spcPct val="35000"/>
            </a:spcAft>
          </a:pPr>
          <a:r>
            <a:rPr lang="tr-TR" sz="2400" kern="1200" dirty="0" smtClean="0">
              <a:solidFill>
                <a:schemeClr val="bg2"/>
              </a:solidFill>
            </a:rPr>
            <a:t>?</a:t>
          </a:r>
          <a:endParaRPr lang="tr-TR" sz="2400" kern="1200" dirty="0">
            <a:solidFill>
              <a:schemeClr val="bg2"/>
            </a:solidFill>
          </a:endParaRPr>
        </a:p>
      </dsp:txBody>
      <dsp:txXfrm>
        <a:off x="388817" y="2561285"/>
        <a:ext cx="5074526" cy="4262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07BB3F-AFF0-444B-B513-C968F1027844}">
      <dsp:nvSpPr>
        <dsp:cNvPr id="0" name=""/>
        <dsp:cNvSpPr/>
      </dsp:nvSpPr>
      <dsp:spPr>
        <a:xfrm>
          <a:off x="0" y="0"/>
          <a:ext cx="7041976" cy="738890"/>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755650">
            <a:lnSpc>
              <a:spcPct val="90000"/>
            </a:lnSpc>
            <a:spcBef>
              <a:spcPct val="0"/>
            </a:spcBef>
            <a:spcAft>
              <a:spcPct val="35000"/>
            </a:spcAft>
          </a:pPr>
          <a:endParaRPr lang="tr-TR" sz="1700" kern="1200"/>
        </a:p>
        <a:p>
          <a:pPr marL="228600" lvl="1" indent="-228600" algn="l" defTabSz="1066800">
            <a:lnSpc>
              <a:spcPct val="90000"/>
            </a:lnSpc>
            <a:spcBef>
              <a:spcPct val="0"/>
            </a:spcBef>
            <a:spcAft>
              <a:spcPct val="15000"/>
            </a:spcAft>
            <a:buChar char="••"/>
          </a:pPr>
          <a:r>
            <a:rPr lang="tr-TR" sz="2400" kern="1200" dirty="0" smtClean="0"/>
            <a:t>TİCARET</a:t>
          </a:r>
          <a:endParaRPr lang="tr-TR" sz="2400" kern="1200" dirty="0"/>
        </a:p>
        <a:p>
          <a:pPr marL="114300" lvl="1" indent="-114300" algn="l" defTabSz="577850">
            <a:lnSpc>
              <a:spcPct val="90000"/>
            </a:lnSpc>
            <a:spcBef>
              <a:spcPct val="0"/>
            </a:spcBef>
            <a:spcAft>
              <a:spcPct val="15000"/>
            </a:spcAft>
            <a:buChar char="••"/>
          </a:pPr>
          <a:endParaRPr lang="tr-TR" sz="1300" kern="1200"/>
        </a:p>
      </dsp:txBody>
      <dsp:txXfrm>
        <a:off x="1482284" y="0"/>
        <a:ext cx="5559691" cy="738890"/>
      </dsp:txXfrm>
    </dsp:sp>
    <dsp:sp modelId="{D91B9B85-F7A0-4C14-9083-4A430144890E}">
      <dsp:nvSpPr>
        <dsp:cNvPr id="0" name=""/>
        <dsp:cNvSpPr/>
      </dsp:nvSpPr>
      <dsp:spPr>
        <a:xfrm>
          <a:off x="73889" y="73889"/>
          <a:ext cx="1408395" cy="591112"/>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33000" b="-33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EA2521-A187-467A-91A9-F1B1439F8A1F}">
      <dsp:nvSpPr>
        <dsp:cNvPr id="0" name=""/>
        <dsp:cNvSpPr/>
      </dsp:nvSpPr>
      <dsp:spPr>
        <a:xfrm>
          <a:off x="0" y="812779"/>
          <a:ext cx="7041976" cy="738890"/>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755650">
            <a:lnSpc>
              <a:spcPct val="90000"/>
            </a:lnSpc>
            <a:spcBef>
              <a:spcPct val="0"/>
            </a:spcBef>
            <a:spcAft>
              <a:spcPct val="35000"/>
            </a:spcAft>
          </a:pPr>
          <a:endParaRPr lang="tr-TR" sz="1700" kern="1200"/>
        </a:p>
        <a:p>
          <a:pPr marL="228600" lvl="1" indent="-228600" algn="l" defTabSz="1066800">
            <a:lnSpc>
              <a:spcPct val="90000"/>
            </a:lnSpc>
            <a:spcBef>
              <a:spcPct val="0"/>
            </a:spcBef>
            <a:spcAft>
              <a:spcPct val="15000"/>
            </a:spcAft>
            <a:buChar char="••"/>
          </a:pPr>
          <a:r>
            <a:rPr lang="tr-TR" sz="2400" kern="1200" dirty="0" smtClean="0"/>
            <a:t>EĞİTİM</a:t>
          </a:r>
          <a:endParaRPr lang="tr-TR" sz="2400" kern="1200" dirty="0"/>
        </a:p>
        <a:p>
          <a:pPr marL="114300" lvl="1" indent="-114300" algn="l" defTabSz="577850">
            <a:lnSpc>
              <a:spcPct val="90000"/>
            </a:lnSpc>
            <a:spcBef>
              <a:spcPct val="0"/>
            </a:spcBef>
            <a:spcAft>
              <a:spcPct val="15000"/>
            </a:spcAft>
            <a:buChar char="••"/>
          </a:pPr>
          <a:endParaRPr lang="tr-TR" sz="1300" kern="1200"/>
        </a:p>
      </dsp:txBody>
      <dsp:txXfrm>
        <a:off x="1482284" y="812779"/>
        <a:ext cx="5559691" cy="738890"/>
      </dsp:txXfrm>
    </dsp:sp>
    <dsp:sp modelId="{510AA465-8906-4D38-995D-B95CF2868716}">
      <dsp:nvSpPr>
        <dsp:cNvPr id="0" name=""/>
        <dsp:cNvSpPr/>
      </dsp:nvSpPr>
      <dsp:spPr>
        <a:xfrm>
          <a:off x="73889" y="886668"/>
          <a:ext cx="1408395" cy="591112"/>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33000" b="-33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E9445E-5634-48A3-B4A8-FA1C84A91E0C}">
      <dsp:nvSpPr>
        <dsp:cNvPr id="0" name=""/>
        <dsp:cNvSpPr/>
      </dsp:nvSpPr>
      <dsp:spPr>
        <a:xfrm>
          <a:off x="0" y="1625559"/>
          <a:ext cx="7041976" cy="738890"/>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tr-TR" sz="2400" kern="1200" dirty="0" smtClean="0"/>
            <a:t>YÖNETİM</a:t>
          </a:r>
          <a:endParaRPr lang="tr-TR" sz="2400" kern="1200" dirty="0"/>
        </a:p>
      </dsp:txBody>
      <dsp:txXfrm>
        <a:off x="1482284" y="1625559"/>
        <a:ext cx="5559691" cy="738890"/>
      </dsp:txXfrm>
    </dsp:sp>
    <dsp:sp modelId="{D1D24C56-1C50-4ECB-A935-727A980D6106}">
      <dsp:nvSpPr>
        <dsp:cNvPr id="0" name=""/>
        <dsp:cNvSpPr/>
      </dsp:nvSpPr>
      <dsp:spPr>
        <a:xfrm>
          <a:off x="73889" y="1699448"/>
          <a:ext cx="1408395" cy="591112"/>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33000" b="-33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F9E731-CE47-40E5-87DC-AA674DBA5B1E}">
      <dsp:nvSpPr>
        <dsp:cNvPr id="0" name=""/>
        <dsp:cNvSpPr/>
      </dsp:nvSpPr>
      <dsp:spPr>
        <a:xfrm>
          <a:off x="0" y="2387000"/>
          <a:ext cx="7041976" cy="738890"/>
        </a:xfrm>
        <a:prstGeom prst="roundRect">
          <a:avLst>
            <a:gd name="adj" fmla="val 1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755650">
            <a:lnSpc>
              <a:spcPct val="90000"/>
            </a:lnSpc>
            <a:spcBef>
              <a:spcPct val="0"/>
            </a:spcBef>
            <a:spcAft>
              <a:spcPct val="35000"/>
            </a:spcAft>
          </a:pPr>
          <a:endParaRPr lang="tr-TR" sz="1700" kern="1200"/>
        </a:p>
        <a:p>
          <a:pPr marL="228600" lvl="1" indent="-228600" algn="l" defTabSz="889000">
            <a:lnSpc>
              <a:spcPct val="90000"/>
            </a:lnSpc>
            <a:spcBef>
              <a:spcPct val="0"/>
            </a:spcBef>
            <a:spcAft>
              <a:spcPct val="15000"/>
            </a:spcAft>
            <a:buChar char="••"/>
          </a:pPr>
          <a:r>
            <a:rPr lang="tr-TR" sz="2000" kern="1200" dirty="0" smtClean="0"/>
            <a:t>ASKERLİK</a:t>
          </a:r>
          <a:endParaRPr lang="tr-TR" sz="2000" kern="1200" dirty="0"/>
        </a:p>
        <a:p>
          <a:pPr marL="114300" lvl="1" indent="-114300" algn="l" defTabSz="577850">
            <a:lnSpc>
              <a:spcPct val="90000"/>
            </a:lnSpc>
            <a:spcBef>
              <a:spcPct val="0"/>
            </a:spcBef>
            <a:spcAft>
              <a:spcPct val="15000"/>
            </a:spcAft>
            <a:buChar char="••"/>
          </a:pPr>
          <a:endParaRPr lang="tr-TR" sz="1300" kern="1200"/>
        </a:p>
      </dsp:txBody>
      <dsp:txXfrm>
        <a:off x="1482284" y="2387000"/>
        <a:ext cx="5559691" cy="738890"/>
      </dsp:txXfrm>
    </dsp:sp>
    <dsp:sp modelId="{15EE9347-DEFA-45B5-9099-573C2B5D80E5}">
      <dsp:nvSpPr>
        <dsp:cNvPr id="0" name=""/>
        <dsp:cNvSpPr/>
      </dsp:nvSpPr>
      <dsp:spPr>
        <a:xfrm>
          <a:off x="73889" y="2512227"/>
          <a:ext cx="1408395" cy="591112"/>
        </a:xfrm>
        <a:prstGeom prst="roundRect">
          <a:avLst>
            <a:gd name="adj" fmla="val 1000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t="-33000" b="-33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tr-TR" smtClean="0"/>
              <a:t>Asıl başlık stili için tıklatın</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t>28.11.2013</a:t>
            </a:fld>
            <a:endParaRPr lang="tr-TR"/>
          </a:p>
        </p:txBody>
      </p:sp>
      <p:sp>
        <p:nvSpPr>
          <p:cNvPr id="8" name="Slide Number Placeholder 7"/>
          <p:cNvSpPr>
            <a:spLocks noGrp="1"/>
          </p:cNvSpPr>
          <p:nvPr>
            <p:ph type="sldNum" sz="quarter" idx="11"/>
          </p:nvPr>
        </p:nvSpPr>
        <p:spPr/>
        <p:txBody>
          <a:bodyPr/>
          <a:lstStyle/>
          <a:p>
            <a:fld id="{F302176B-0E47-46AC-8F43-DAB4B8A37D06}" type="slidenum">
              <a:rPr lang="tr-TR" smtClean="0"/>
              <a:t>‹#›</a:t>
            </a:fld>
            <a:endParaRPr lang="tr-TR"/>
          </a:p>
        </p:txBody>
      </p:sp>
      <p:sp>
        <p:nvSpPr>
          <p:cNvPr id="9" name="Footer Placeholder 8"/>
          <p:cNvSpPr>
            <a:spLocks noGrp="1"/>
          </p:cNvSpPr>
          <p:nvPr>
            <p:ph type="ftr" sz="quarter" idx="12"/>
          </p:nvPr>
        </p:nvSpPr>
        <p:spPr/>
        <p:txBody>
          <a:bodyPr/>
          <a:lstStyle/>
          <a:p>
            <a:endParaRPr lang="tr-TR"/>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28.11.2013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28.11.2013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28.11.2013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t>28.11.2013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23720DD-5B6D-40BF-8493-A6B52D484E6B}" type="datetimeFigureOut">
              <a:rPr lang="tr-TR" smtClean="0"/>
              <a:t>28.11.2013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
        <p:nvSpPr>
          <p:cNvPr id="9" name="Title 8"/>
          <p:cNvSpPr>
            <a:spLocks noGrp="1"/>
          </p:cNvSpPr>
          <p:nvPr>
            <p:ph type="title"/>
          </p:nvPr>
        </p:nvSpPr>
        <p:spPr>
          <a:xfrm>
            <a:off x="914400" y="1544715"/>
            <a:ext cx="7315200" cy="1154097"/>
          </a:xfrm>
        </p:spPr>
        <p:txBody>
          <a:bodyPr/>
          <a:lstStyle/>
          <a:p>
            <a:r>
              <a:rPr lang="tr-TR" smtClean="0"/>
              <a:t>Asıl başlık stili için tıklatın</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A23720DD-5B6D-40BF-8493-A6B52D484E6B}" type="datetimeFigureOut">
              <a:rPr lang="tr-TR" smtClean="0"/>
              <a:t>28.11.2013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
        <p:nvSpPr>
          <p:cNvPr id="10" name="Title 9"/>
          <p:cNvSpPr>
            <a:spLocks noGrp="1"/>
          </p:cNvSpPr>
          <p:nvPr>
            <p:ph type="title"/>
          </p:nvPr>
        </p:nvSpPr>
        <p:spPr>
          <a:xfrm>
            <a:off x="914400" y="1544715"/>
            <a:ext cx="7315200" cy="1154097"/>
          </a:xfrm>
        </p:spPr>
        <p:txBody>
          <a:bodyPr/>
          <a:lstStyle/>
          <a:p>
            <a:r>
              <a:rPr lang="tr-TR" smtClean="0"/>
              <a:t>Asıl başlık stili için tıklatın</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t>28.11.2013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t>28.11.2013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tr-TR" smtClean="0"/>
              <a:t>Asıl başlık stili için tıklatın</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t>28.11.2013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t>28.11.2013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A23720DD-5B6D-40BF-8493-A6B52D484E6B}" type="datetimeFigureOut">
              <a:rPr lang="tr-TR" smtClean="0"/>
              <a:t>28.11.2013</a:t>
            </a:fld>
            <a:endParaRPr lang="tr-TR"/>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F302176B-0E47-46AC-8F43-DAB4B8A37D06}" type="slidenum">
              <a:rPr lang="tr-TR" smtClean="0"/>
              <a:t>‹#›</a:t>
            </a:fld>
            <a:endParaRPr lang="tr-TR"/>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p:transition>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9.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OSMANLI DEVLETİ’NİN KURULUŞU</a:t>
            </a:r>
            <a:endParaRPr lang="tr-TR" dirty="0"/>
          </a:p>
        </p:txBody>
      </p:sp>
      <p:sp>
        <p:nvSpPr>
          <p:cNvPr id="3" name="Alt Başlık 2"/>
          <p:cNvSpPr>
            <a:spLocks noGrp="1"/>
          </p:cNvSpPr>
          <p:nvPr>
            <p:ph type="subTitle" idx="1"/>
          </p:nvPr>
        </p:nvSpPr>
        <p:spPr/>
        <p:txBody>
          <a:bodyPr/>
          <a:lstStyle/>
          <a:p>
            <a:r>
              <a:rPr lang="tr-TR" dirty="0" smtClean="0"/>
              <a:t>TEST-1</a:t>
            </a:r>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404664"/>
            <a:ext cx="4536504" cy="2916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548680"/>
            <a:ext cx="1981200"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3950637"/>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solidFill>
            <a:schemeClr val="accent5">
              <a:lumMod val="75000"/>
            </a:schemeClr>
          </a:solidFill>
        </p:spPr>
        <p:txBody>
          <a:bodyPr>
            <a:normAutofit fontScale="92500"/>
          </a:bodyPr>
          <a:lstStyle/>
          <a:p>
            <a:r>
              <a:rPr lang="tr-TR" dirty="0" smtClean="0"/>
              <a:t>Kuruluş Döneminde,</a:t>
            </a:r>
          </a:p>
          <a:p>
            <a:pPr marL="560070" indent="-514350">
              <a:buFont typeface="+mj-lt"/>
              <a:buAutoNum type="romanUcPeriod"/>
            </a:pPr>
            <a:r>
              <a:rPr lang="tr-TR" dirty="0" smtClean="0"/>
              <a:t>Taht  kavgalarını yaşanması</a:t>
            </a:r>
          </a:p>
          <a:p>
            <a:pPr marL="560070" indent="-514350">
              <a:buFont typeface="+mj-lt"/>
              <a:buAutoNum type="romanUcPeriod"/>
            </a:pPr>
            <a:r>
              <a:rPr lang="tr-TR" dirty="0" smtClean="0"/>
              <a:t>Balkanlarda fethedilen topraklara Türkmenlerin yerleştirilmesi</a:t>
            </a:r>
          </a:p>
          <a:p>
            <a:pPr marL="560070" indent="-514350">
              <a:buFont typeface="+mj-lt"/>
              <a:buAutoNum type="romanUcPeriod"/>
            </a:pPr>
            <a:r>
              <a:rPr lang="tr-TR" dirty="0" smtClean="0"/>
              <a:t>Osmanlı Devleti’ne karşı Haçlı Seferlerinin düzenlenmesi</a:t>
            </a:r>
          </a:p>
          <a:p>
            <a:pPr marL="45720" indent="0">
              <a:buNone/>
            </a:pPr>
            <a:endParaRPr lang="tr-TR" dirty="0"/>
          </a:p>
          <a:p>
            <a:pPr marL="45720" indent="0">
              <a:buNone/>
            </a:pPr>
            <a:r>
              <a:rPr lang="tr-TR" dirty="0" smtClean="0"/>
              <a:t>Durumlarından hangisi ya da hangilerinin Osmanlıların Rumeli’deki ilerlemelerini kolaylaştırdığı </a:t>
            </a:r>
            <a:r>
              <a:rPr lang="tr-TR" u="sng" dirty="0" smtClean="0"/>
              <a:t>savunulamaz?</a:t>
            </a:r>
          </a:p>
          <a:p>
            <a:pPr marL="45720" indent="0">
              <a:buNone/>
            </a:pPr>
            <a:r>
              <a:rPr lang="tr-TR" dirty="0" smtClean="0"/>
              <a:t>A- YALNIZ I           B- YALNIZ  II</a:t>
            </a:r>
          </a:p>
          <a:p>
            <a:pPr marL="45720" indent="0">
              <a:buNone/>
            </a:pPr>
            <a:endParaRPr lang="tr-TR" dirty="0" smtClean="0"/>
          </a:p>
          <a:p>
            <a:pPr marL="45720" indent="0">
              <a:buNone/>
            </a:pPr>
            <a:r>
              <a:rPr lang="tr-TR" dirty="0" smtClean="0"/>
              <a:t>C- I  ve III               D- II  ve  III</a:t>
            </a:r>
            <a:endParaRPr lang="tr-TR"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82880"/>
            <a:ext cx="3672408"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7092280" y="548680"/>
            <a:ext cx="457200" cy="457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3495601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7.22222E-6 -8.88889E-6 C 0.00469 0.02384 -0.00138 0.0493 -0.00485 0.07314 C -0.00694 0.10277 -0.00867 0.09722 -0.01492 0.12222 C -0.01996 0.14236 -0.02013 0.16249 -0.02656 0.18217 C -0.03107 0.22291 -0.02395 0.16782 -0.03489 0.21759 C -0.0361 0.22337 -0.03489 0.22986 -0.03662 0.23541 C -0.03836 0.24074 -0.0427 0.24398 -0.04496 0.24884 C -0.04982 0.25925 -0.0519 0.27175 -0.05659 0.28217 C -0.06649 0.30439 -0.06284 0.29097 -0.07326 0.31111 C -0.08784 0.33912 -0.10642 0.36087 -0.12499 0.38425 C -0.13992 0.403 -0.1493 0.4206 -0.16822 0.43541 C -0.21006 0.46805 -0.23645 0.48078 -0.28159 0.49328 C -0.29721 0.49768 -0.30919 0.50439 -0.32499 0.50648 C -0.34114 0.51087 -0.35711 0.51296 -0.37326 0.51759 C -0.39322 0.51689 -0.41336 0.51805 -0.43333 0.5155 C -0.43662 0.51504 -0.43871 0.51064 -0.44166 0.50879 C -0.45624 0.49999 -0.47291 0.49629 -0.48662 0.48425 C -0.49583 0.47615 -0.50086 0.46828 -0.51162 0.46203 C -0.52083 0.44976 -0.5309 0.43865 -0.54166 0.4287 C -0.54583 0.40532 -0.53888 0.43379 -0.54999 0.4155 C -0.57048 0.38148 -0.54565 0.40879 -0.56319 0.39097 C -0.56544 0.38495 -0.56701 0.37847 -0.56996 0.37314 C -0.57603 0.36203 -0.58437 0.35347 -0.58992 0.34212 C -0.60156 0.31851 -0.61649 0.29745 -0.62985 0.27546 C -0.63593 0.2655 -0.64617 0.25462 -0.65485 0.24884 C -0.65798 0.24675 -0.66492 0.24444 -0.66492 0.24444 C -0.6835 0.25138 -0.67378 0.24814 -0.68333 0.26435 C -0.69131 0.278 -0.69079 0.27129 -0.69652 0.28425 C -0.70624 0.30648 -0.71319 0.33009 -0.72152 0.35324 C -0.72517 0.38171 -0.73159 0.40347 -0.72656 0.43333 C -0.7243 0.44699 -0.7177 0.45648 -0.71162 0.46666 C -0.70763 0.4824 -0.70103 0.50208 -0.69322 0.5155 C -0.6894 0.52222 -0.68402 0.52685 -0.67985 0.53333 C -0.67395 0.54259 -0.66961 0.55347 -0.66319 0.56203 C -0.66006 0.5662 -0.6552 0.56759 -0.65156 0.57106 C -0.63263 0.58912 -0.6243 0.60532 -0.60156 0.6155 C -0.57656 0.64027 -0.55138 0.65208 -0.52152 0.66203 C -0.51596 0.66388 -0.51041 0.6662 -0.50485 0.66874 C -0.49912 0.67152 -0.49392 0.67592 -0.48819 0.67777 C -0.48055 0.68032 -0.47256 0.68009 -0.46492 0.68217 C -0.44149 0.68819 -0.41892 0.6993 -0.39496 0.70208 C -0.37881 0.70393 -0.36267 0.7037 -0.34652 0.70439 C -0.33489 0.70277 -0.32291 0.70393 -0.31162 0.69999 C -0.30051 0.69606 -0.29079 0.68657 -0.27985 0.68217 C -0.24635 0.66851 -0.20971 0.65925 -0.17829 0.63773 C -0.13819 0.61018 -0.10399 0.5706 -0.06162 0.54884 C -0.04183 0.52499 -0.02117 0.49953 0.00348 0.48657 C 0.00782 0.48148 0.01285 0.47708 0.01667 0.47106 C 0.02015 0.46574 0.02188 0.45879 0.02501 0.45324 C 0.02744 0.44907 0.03056 0.44583 0.03334 0.44212 C 0.03456 0.43703 0.03525 0.43171 0.03681 0.42662 C 0.03803 0.42268 0.04081 0.41967 0.04167 0.4155 C 0.04376 0.40532 0.04515 0.38425 0.04515 0.38425 C 0.04463 0.37384 0.0448 0.36342 0.04341 0.35324 C 0.04167 0.3405 0.02015 0.3199 0.01181 0.3155 C 0.00157 0.30185 -0.01162 0.27916 -0.02326 0.26874 C -0.02621 0.2662 -0.03003 0.2662 -0.03333 0.26435 C -0.05537 0.25208 -0.02951 0.26273 -0.05659 0.25092 C -0.0644 0.24745 -0.07204 0.24629 -0.07985 0.24212 C -0.09826 0.24351 -0.11666 0.24421 -0.13489 0.24652 C -0.14982 0.24837 -0.1618 0.25879 -0.17499 0.26666 C -0.21857 0.29259 -0.25555 0.3206 -0.29322 0.35995 C -0.29808 0.36504 -0.30468 0.36666 -0.30989 0.37106 C -0.33437 0.39143 -0.35815 0.41296 -0.38159 0.43541 C -0.41978 0.47175 -0.45346 0.51967 -0.49322 0.55324 C -0.49808 0.5574 -0.50364 0.55995 -0.50833 0.56435 C -0.51909 0.57407 -0.52933 0.58495 -0.53992 0.59537 C -0.55208 0.6074 -0.56874 0.61296 -0.58159 0.6243 C -0.58471 0.62708 -0.59183 0.63657 -0.59652 0.63981 C -0.60294 0.64421 -0.61093 0.64722 -0.61666 0.65324 C -0.64287 0.68032 -0.6684 0.70671 -0.69826 0.72662 C -0.7059 0.74189 -0.70364 0.73472 -0.70659 0.74652 C -0.70607 0.75254 -0.70659 0.75879 -0.70485 0.76435 C -0.70294 0.7699 -0.69027 0.76574 -0.68819 0.77106 C -0.68697 0.7743 -0.68819 0.77847 -0.68819 0.78217 " pathEditMode="relative" ptsTypes="ffffffffffff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2420889"/>
            <a:ext cx="7762056" cy="3888472"/>
          </a:xfrm>
          <a:solidFill>
            <a:schemeClr val="accent5">
              <a:lumMod val="50000"/>
            </a:schemeClr>
          </a:solidFill>
          <a:ln w="57150">
            <a:solidFill>
              <a:schemeClr val="tx1"/>
            </a:solidFill>
          </a:ln>
        </p:spPr>
        <p:txBody>
          <a:bodyPr/>
          <a:lstStyle/>
          <a:p>
            <a:r>
              <a:rPr lang="tr-TR" dirty="0" err="1" smtClean="0"/>
              <a:t>Edebali’nın</a:t>
            </a:r>
            <a:r>
              <a:rPr lang="tr-TR" dirty="0" smtClean="0"/>
              <a:t> vasiyeti dayanarak Osman Bey’e;</a:t>
            </a:r>
          </a:p>
          <a:p>
            <a:pPr marL="560070" indent="-514350">
              <a:buFont typeface="+mj-lt"/>
              <a:buAutoNum type="romanUcPeriod"/>
            </a:pPr>
            <a:r>
              <a:rPr lang="tr-TR" dirty="0" smtClean="0"/>
              <a:t>Acele kararlar vermekten kaçın,</a:t>
            </a:r>
          </a:p>
          <a:p>
            <a:pPr marL="560070" indent="-514350">
              <a:buFont typeface="+mj-lt"/>
              <a:buAutoNum type="romanUcPeriod"/>
            </a:pPr>
            <a:r>
              <a:rPr lang="tr-TR" dirty="0" smtClean="0"/>
              <a:t>Hakkın sıkıntıları gidermek için çalışmak,</a:t>
            </a:r>
          </a:p>
          <a:p>
            <a:pPr marL="560070" indent="-514350">
              <a:buFont typeface="+mj-lt"/>
              <a:buAutoNum type="romanUcPeriod"/>
            </a:pPr>
            <a:r>
              <a:rPr lang="tr-TR" dirty="0" smtClean="0"/>
              <a:t>Müslüman olmayanlardan  ağır vergiler almak</a:t>
            </a:r>
          </a:p>
          <a:p>
            <a:pPr marL="45720" indent="0">
              <a:buNone/>
            </a:pPr>
            <a:endParaRPr lang="tr-TR" dirty="0"/>
          </a:p>
          <a:p>
            <a:pPr marL="45720" indent="0">
              <a:buNone/>
            </a:pPr>
            <a:r>
              <a:rPr lang="tr-TR" dirty="0" smtClean="0"/>
              <a:t>Öğütlerden  hangileri verdiği savunulabilir?</a:t>
            </a:r>
          </a:p>
          <a:p>
            <a:pPr marL="45720" indent="0">
              <a:buNone/>
            </a:pPr>
            <a:endParaRPr lang="tr-TR" dirty="0"/>
          </a:p>
          <a:p>
            <a:pPr marL="45720" indent="0">
              <a:buNone/>
            </a:pPr>
            <a:r>
              <a:rPr lang="tr-TR" dirty="0" smtClean="0"/>
              <a:t>A- I  ve  II                           B- I  ve III   </a:t>
            </a:r>
          </a:p>
          <a:p>
            <a:pPr marL="45720" indent="0">
              <a:buNone/>
            </a:pPr>
            <a:r>
              <a:rPr lang="tr-TR" dirty="0" smtClean="0"/>
              <a:t>        </a:t>
            </a:r>
          </a:p>
          <a:p>
            <a:pPr marL="45720" indent="0">
              <a:buNone/>
            </a:pPr>
            <a:r>
              <a:rPr lang="tr-TR" dirty="0" smtClean="0"/>
              <a:t> C - II  ve  III                       D- I – II  ve  III</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16632"/>
            <a:ext cx="2524125"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Köşeleri Yuvarlanmış Dikdörtgen Belirtme Çizgisi 3"/>
          <p:cNvSpPr/>
          <p:nvPr/>
        </p:nvSpPr>
        <p:spPr>
          <a:xfrm>
            <a:off x="3347864" y="141432"/>
            <a:ext cx="4392488" cy="2135440"/>
          </a:xfrm>
          <a:prstGeom prst="wedgeRoundRectCallout">
            <a:avLst>
              <a:gd name="adj1" fmla="val -61080"/>
              <a:gd name="adj2" fmla="val -10500"/>
              <a:gd name="adj3" fmla="val 16667"/>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Ey Oğul ! </a:t>
            </a:r>
          </a:p>
          <a:p>
            <a:pPr algn="ctr"/>
            <a:r>
              <a:rPr lang="tr-TR" dirty="0" smtClean="0"/>
              <a:t>Sabretmesini bil, vaktinden önce çiçek açmaz……</a:t>
            </a:r>
          </a:p>
          <a:p>
            <a:pPr algn="ctr"/>
            <a:r>
              <a:rPr lang="tr-TR" dirty="0" smtClean="0"/>
              <a:t>Şunu da unutma ! </a:t>
            </a:r>
          </a:p>
          <a:p>
            <a:pPr algn="ctr"/>
            <a:r>
              <a:rPr lang="tr-TR" dirty="0" smtClean="0"/>
              <a:t>İnsanı yaşat ki devlet yaşasın</a:t>
            </a:r>
          </a:p>
          <a:p>
            <a:pPr algn="ctr"/>
            <a:r>
              <a:rPr lang="tr-TR" i="1" dirty="0" smtClean="0"/>
              <a:t>Edebali’nin Osman Gazi’ye vasiyeti</a:t>
            </a:r>
            <a:endParaRPr lang="tr-TR" i="1" dirty="0"/>
          </a:p>
        </p:txBody>
      </p:sp>
      <p:sp>
        <p:nvSpPr>
          <p:cNvPr id="5" name="Oval 4"/>
          <p:cNvSpPr/>
          <p:nvPr/>
        </p:nvSpPr>
        <p:spPr>
          <a:xfrm>
            <a:off x="8460432" y="1209152"/>
            <a:ext cx="457200" cy="457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09814459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77778E-7 6.2963E-6 C -0.01892 -0.01041 -0.03784 -0.02036 -0.05659 -0.03124 C -0.06666 -0.03726 -0.07361 -0.04999 -0.08333 -0.05555 C -0.10763 -0.06921 -0.13732 -0.08078 -0.16319 -0.0868 C -0.17482 -0.08935 -0.18663 -0.08865 -0.19826 -0.0912 C -0.2151 -0.0949 -0.23142 -0.10231 -0.24826 -0.10462 C -0.27708 -0.10833 -0.30607 -0.11041 -0.33489 -0.11342 C -0.36093 -0.11041 -0.38541 -0.11226 -0.41163 -0.10902 C -0.44323 -0.09698 -0.40816 -0.11249 -0.42986 -0.09791 C -0.43298 -0.09583 -0.43663 -0.09536 -0.43993 -0.09351 C -0.44739 -0.08911 -0.45798 -0.07661 -0.46319 -0.07129 C -0.46545 -0.06898 -0.46823 -0.06759 -0.46996 -0.06458 C -0.48159 -0.04351 -0.47465 -0.04953 -0.48819 -0.04236 C -0.49461 -0.03379 -0.50121 -0.02754 -0.50659 -0.01782 C -0.50763 -0.01342 -0.50816 -0.00856 -0.50989 -0.00462 C -0.51163 -0.00092 -0.51666 0.0044 -0.51666 0.0044 C -0.51909 0.01459 -0.52291 0.02269 -0.525 0.03334 C -0.52222 0.04005 -0.51944 0.04653 -0.51666 0.05325 C -0.51527 0.05649 -0.51198 0.05741 -0.50989 0.05996 C -0.50798 0.06251 -0.50642 0.06575 -0.50486 0.06876 C -0.50104 0.07686 -0.49461 0.09445 -0.48819 0.10209 C -0.48576 0.10487 -0.48246 0.10602 -0.47986 0.1088 C -0.47204 0.11714 -0.46823 0.12454 -0.45833 0.12871 C -0.44791 0.14005 -0.43645 0.14653 -0.425 0.15556 C -0.41579 0.16274 -0.41979 0.16227 -0.40989 0.17107 C -0.39166 0.18751 -0.40486 0.172 -0.38819 0.18889 C -0.38472 0.19237 -0.38194 0.197 -0.37829 0.20001 C -0.37465 0.20302 -0.37031 0.20371 -0.36666 0.20649 C -0.35954 0.21204 -0.35243 0.22477 -0.34652 0.23102 C -0.34513 0.23241 -0.34323 0.23241 -0.34166 0.23334 C -0.33871 0.23519 -0.33576 0.23704 -0.33333 0.23982 C -0.31753 0.25695 -0.3302 0.25139 -0.31493 0.25556 C -0.29774 0.27454 -0.27864 0.28982 -0.26163 0.3088 C -0.2526 0.31876 -0.25069 0.33056 -0.23993 0.33774 C -0.23854 0.34677 -0.23663 0.35533 -0.23489 0.36436 C -0.23593 0.3882 -0.23402 0.40487 -0.24323 0.42431 C -0.24687 0.43195 -0.25486 0.44653 -0.25486 0.44653 C -0.25798 0.4588 -0.26406 0.46528 -0.27152 0.47315 C -0.28038 0.4926 -0.30121 0.52732 -0.31823 0.53334 C -0.32448 0.5382 -0.32986 0.54514 -0.33663 0.54885 C -0.346 0.55394 -0.35659 0.55209 -0.36666 0.55325 C -0.37222 0.55255 -0.37777 0.55047 -0.38333 0.55093 C -0.3967 0.55186 -0.4118 0.56135 -0.425 0.56436 C -0.43211 0.56598 -0.44652 0.56876 -0.44652 0.56876 C -0.5184 0.56737 -0.58836 0.56065 -0.65989 0.55764 C -0.6842 0.55255 -0.70885 0.55394 -0.73333 0.55093 C -0.76024 0.53936 -0.80711 0.55487 -0.83819 0.55764 C -0.84722 0.56158 -0.8585 0.56852 -0.86823 0.55996 C -0.87152 0.55718 -0.86823 0.54954 -0.86823 0.54445 " pathEditMode="relative" ptsTypes="ffffffffffffffffffffffffffffffffffffffffffffffff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2492896"/>
            <a:ext cx="7315200" cy="3539527"/>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smtClean="0"/>
              <a:t>Osmanlılar Rumeli’ye geçtikten sonra burada kalıcı egemenlik kurmaya yönelik önlemler almışlardır.</a:t>
            </a:r>
          </a:p>
          <a:p>
            <a:r>
              <a:rPr lang="tr-TR" dirty="0" smtClean="0"/>
              <a:t>Buna göre,</a:t>
            </a:r>
          </a:p>
          <a:p>
            <a:pPr marL="560070" indent="-514350">
              <a:buFont typeface="+mj-lt"/>
              <a:buAutoNum type="romanUcPeriod"/>
            </a:pPr>
            <a:r>
              <a:rPr lang="tr-TR" dirty="0" smtClean="0"/>
              <a:t>Edirne’nin  başkent yapılması</a:t>
            </a:r>
          </a:p>
          <a:p>
            <a:pPr marL="560070" indent="-514350">
              <a:buFont typeface="+mj-lt"/>
              <a:buAutoNum type="romanUcPeriod"/>
            </a:pPr>
            <a:r>
              <a:rPr lang="tr-TR" dirty="0" smtClean="0"/>
              <a:t>Divan-ı Hümayun örgütünün kurulması</a:t>
            </a:r>
          </a:p>
          <a:p>
            <a:pPr marL="560070" indent="-514350">
              <a:buFont typeface="+mj-lt"/>
              <a:buAutoNum type="romanUcPeriod"/>
            </a:pPr>
            <a:r>
              <a:rPr lang="tr-TR" dirty="0" smtClean="0"/>
              <a:t>Balkanlarda ele geçiren yerlere Anadolu’dan getirilen Türkmenlerin yerleştirilmesi</a:t>
            </a:r>
          </a:p>
          <a:p>
            <a:pPr marL="45720" indent="0">
              <a:buNone/>
            </a:pPr>
            <a:r>
              <a:rPr lang="tr-TR" dirty="0" smtClean="0"/>
              <a:t>Faaliyetlerinden hangileri bu durumun en önemli kanıtıdır.</a:t>
            </a:r>
          </a:p>
          <a:p>
            <a:pPr marL="45720" indent="0">
              <a:buNone/>
            </a:pPr>
            <a:r>
              <a:rPr lang="tr-TR" dirty="0" smtClean="0"/>
              <a:t>A- YALNIZ  I                   B- YALNIZ II</a:t>
            </a:r>
          </a:p>
          <a:p>
            <a:pPr marL="45720" indent="0">
              <a:buNone/>
            </a:pPr>
            <a:r>
              <a:rPr lang="tr-TR" dirty="0" smtClean="0"/>
              <a:t>C- I  ve III                         D- I- II  ve III</a:t>
            </a:r>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60648"/>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214928"/>
            <a:ext cx="324036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8028384" y="1319828"/>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186413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94444E-6 9.25926E-6 C -0.00434 0.02732 0.00261 -0.00694 -0.01007 0.02223 C -0.01475 0.03241 -0.01215 0.03704 -0.01493 0.04653 C -0.01961 0.06204 -0.02465 0.07825 -0.03003 0.09329 C -0.03316 0.10232 -0.03784 0.11042 -0.03993 0.11991 C -0.04496 0.14283 -0.05399 0.16204 -0.06336 0.18218 C -0.06788 0.21274 -0.07812 0.24584 -0.09166 0.27107 C -0.09757 0.29862 -0.09027 0.27616 -0.10503 0.29769 C -0.11111 0.30672 -0.1151 0.31783 -0.1217 0.32663 C -0.12882 0.35163 -0.14045 0.36505 -0.15659 0.37987 C -0.1658 0.38843 -0.17517 0.39977 -0.18507 0.40672 C -0.22257 0.43288 -0.23489 0.42547 -0.28524 0.42894 C -0.29461 0.42732 -0.30416 0.42732 -0.31336 0.42431 C -0.31857 0.42269 -0.35139 0.40232 -0.3552 0.40001 C -0.36996 0.39098 -0.3809 0.37709 -0.3967 0.37107 C -0.41441 0.35255 -0.40677 0.36088 -0.41996 0.34653 C -0.42708 0.33889 -0.43663 0.31783 -0.43663 0.31783 C -0.43923 0.30163 -0.44461 0.28774 -0.45 0.27338 C -0.45468 0.26065 -0.45746 0.2463 -0.46163 0.23334 C -0.46545 0.20811 -0.46961 0.18288 -0.47326 0.15764 C -0.47326 0.15718 -0.47048 0.1257 -0.46996 0.12431 C -0.45955 0.09815 -0.44184 0.08612 -0.42326 0.07338 C -0.42152 0.07223 -0.42014 0.07014 -0.4184 0.06876 C -0.41302 0.06482 -0.40729 0.06135 -0.40173 0.05764 C -0.39496 0.05325 -0.39166 0.05371 -0.38507 0.05116 C -0.35902 0.04051 -0.33437 0.03959 -0.30659 0.03774 C -0.27205 0.03913 -0.23941 0.03866 -0.20659 0.05325 C -0.20086 0.05579 -0.18246 0.06436 -0.17326 0.07107 C -0.16441 0.07755 -0.15781 0.08588 -0.14826 0.09098 C -0.14045 0.09931 -0.13559 0.1095 -0.12673 0.11551 C -0.11823 0.13195 -0.10729 0.14607 -0.09826 0.16227 C -0.09479 0.17639 -0.09895 0.16042 -0.09166 0.18218 C -0.08871 0.19121 -0.08732 0.20163 -0.08507 0.21112 C -0.08368 0.23079 -0.0802 0.24931 -0.0783 0.26876 C -0.0776 0.27547 -0.07795 0.28241 -0.07673 0.28889 C -0.07517 0.29815 -0.06979 0.30926 -0.06666 0.31783 C -0.06093 0.3544 -0.06354 0.38473 -0.075 0.41783 C -0.07725 0.42454 -0.07968 0.43426 -0.08333 0.44005 C -0.08663 0.44538 -0.09566 0.44815 -0.1 0.45116 C -0.12222 0.45047 -0.14444 0.45116 -0.16666 0.44885 C -0.18246 0.44723 -0.18229 0.44144 -0.19496 0.43774 C -0.20833 0.4338 -0.22309 0.43264 -0.23663 0.43102 C -0.25208 0.42408 -0.26545 0.42223 -0.28177 0.41991 C -0.32205 0.40811 -0.36007 0.41436 -0.4 0.41991 C -0.41823 0.42778 -0.41944 0.42894 -0.44166 0.43102 C -0.48211 0.44028 -0.51145 0.44098 -0.55677 0.44213 C -0.57274 0.43936 -0.58871 0.44144 -0.60503 0.44005 C -0.62274 0.44144 -0.64062 0.44213 -0.65833 0.44445 C -0.66389 0.44514 -0.66979 0.44584 -0.675 0.44885 C -0.68142 0.45255 -0.68489 0.46297 -0.6934 0.46667 C -0.71632 0.47639 -0.74288 0.47963 -0.76336 0.49769 C -0.76718 0.51436 -0.77725 0.52385 -0.78836 0.53102 C -0.7993 0.54561 -0.80156 0.56575 -0.81007 0.58218 C -0.81059 0.5845 -0.81163 0.58889 -0.81163 0.58889 " pathEditMode="relative" ptsTypes="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2492897"/>
            <a:ext cx="7906072" cy="3816464"/>
          </a:xfrm>
          <a:solidFill>
            <a:srgbClr val="92D050"/>
          </a:solidFill>
        </p:spPr>
        <p:txBody>
          <a:bodyPr/>
          <a:lstStyle/>
          <a:p>
            <a:r>
              <a:rPr lang="tr-TR" b="1" dirty="0" smtClean="0">
                <a:solidFill>
                  <a:schemeClr val="bg2"/>
                </a:solidFill>
              </a:rPr>
              <a:t>Osmanlı Devleti Bulgaristan’da cami, medrese, tekke, imaret, han, hamam, köprü, kervansaray, bedesten, hastane, kütüphane gibi toplam sayısı üç bini aşan mimari eser inşa etmiştik.</a:t>
            </a:r>
          </a:p>
          <a:p>
            <a:pPr marL="45720" indent="0">
              <a:buNone/>
            </a:pPr>
            <a:r>
              <a:rPr lang="tr-TR" b="1" dirty="0" smtClean="0">
                <a:solidFill>
                  <a:schemeClr val="bg2"/>
                </a:solidFill>
              </a:rPr>
              <a:t>Bu örnek Osmanlı Devleti’nin fethettiği bölgelerde aşağıdakilerden hangisini hedeflediği gösterir?</a:t>
            </a:r>
          </a:p>
          <a:p>
            <a:pPr marL="45720" indent="0">
              <a:buNone/>
            </a:pPr>
            <a:endParaRPr lang="tr-TR" b="1" dirty="0" smtClean="0">
              <a:solidFill>
                <a:schemeClr val="bg2"/>
              </a:solidFill>
            </a:endParaRPr>
          </a:p>
          <a:p>
            <a:pPr marL="45720" indent="0">
              <a:buNone/>
            </a:pPr>
            <a:r>
              <a:rPr lang="tr-TR" b="1" dirty="0" smtClean="0">
                <a:solidFill>
                  <a:schemeClr val="bg2"/>
                </a:solidFill>
              </a:rPr>
              <a:t>A- Batılı tarzda çağdaş bir şehir kurmayı</a:t>
            </a:r>
          </a:p>
          <a:p>
            <a:pPr marL="45720" indent="0">
              <a:buNone/>
            </a:pPr>
            <a:r>
              <a:rPr lang="tr-TR" b="1" dirty="0" smtClean="0">
                <a:solidFill>
                  <a:schemeClr val="bg2"/>
                </a:solidFill>
              </a:rPr>
              <a:t>B-Geçmişte yapılan mimari eserleri ortadan kaldırmayı</a:t>
            </a:r>
          </a:p>
          <a:p>
            <a:pPr marL="45720" indent="0">
              <a:buNone/>
            </a:pPr>
            <a:r>
              <a:rPr lang="tr-TR" b="1" dirty="0" smtClean="0">
                <a:solidFill>
                  <a:schemeClr val="bg2"/>
                </a:solidFill>
              </a:rPr>
              <a:t>C- Azınlıklar arasında milli duyguların gelişmesini sağlamayı</a:t>
            </a:r>
          </a:p>
          <a:p>
            <a:pPr marL="45720" indent="0">
              <a:buNone/>
            </a:pPr>
            <a:r>
              <a:rPr lang="tr-TR" b="1" dirty="0" smtClean="0">
                <a:solidFill>
                  <a:schemeClr val="bg2"/>
                </a:solidFill>
              </a:rPr>
              <a:t>D- Yeni bir ekonomik ,sosyal ve kültürel düzen oluşturmayı.</a:t>
            </a:r>
            <a:endParaRPr lang="tr-TR" b="1" dirty="0">
              <a:solidFill>
                <a:schemeClr val="bg2"/>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16632"/>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3647" y="116632"/>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160447"/>
            <a:ext cx="26289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18264" y="1957482"/>
            <a:ext cx="1877502" cy="369332"/>
          </a:xfrm>
          <a:prstGeom prst="rect">
            <a:avLst/>
          </a:prstGeom>
          <a:noFill/>
        </p:spPr>
        <p:txBody>
          <a:bodyPr wrap="none" rtlCol="0">
            <a:spAutoFit/>
          </a:bodyPr>
          <a:lstStyle/>
          <a:p>
            <a:r>
              <a:rPr lang="tr-TR" dirty="0" smtClean="0"/>
              <a:t>KERVANSARAY</a:t>
            </a:r>
            <a:endParaRPr lang="tr-TR" dirty="0"/>
          </a:p>
        </p:txBody>
      </p:sp>
      <p:sp>
        <p:nvSpPr>
          <p:cNvPr id="5" name="Metin kutusu 4"/>
          <p:cNvSpPr txBox="1"/>
          <p:nvPr/>
        </p:nvSpPr>
        <p:spPr>
          <a:xfrm>
            <a:off x="3394132" y="1978388"/>
            <a:ext cx="1326004" cy="369332"/>
          </a:xfrm>
          <a:prstGeom prst="rect">
            <a:avLst/>
          </a:prstGeom>
          <a:noFill/>
        </p:spPr>
        <p:txBody>
          <a:bodyPr wrap="none" rtlCol="0">
            <a:spAutoFit/>
          </a:bodyPr>
          <a:lstStyle/>
          <a:p>
            <a:r>
              <a:rPr lang="tr-TR" dirty="0" smtClean="0"/>
              <a:t>MEDRESE</a:t>
            </a:r>
            <a:endParaRPr lang="tr-TR" dirty="0"/>
          </a:p>
        </p:txBody>
      </p:sp>
      <p:sp>
        <p:nvSpPr>
          <p:cNvPr id="6" name="Metin kutusu 5"/>
          <p:cNvSpPr txBox="1"/>
          <p:nvPr/>
        </p:nvSpPr>
        <p:spPr>
          <a:xfrm>
            <a:off x="6444208" y="1950150"/>
            <a:ext cx="1005403" cy="369332"/>
          </a:xfrm>
          <a:prstGeom prst="rect">
            <a:avLst/>
          </a:prstGeom>
          <a:noFill/>
        </p:spPr>
        <p:txBody>
          <a:bodyPr wrap="none" rtlCol="0">
            <a:spAutoFit/>
          </a:bodyPr>
          <a:lstStyle/>
          <a:p>
            <a:r>
              <a:rPr lang="tr-TR" dirty="0" smtClean="0"/>
              <a:t>KÖPRÜ</a:t>
            </a:r>
            <a:endParaRPr lang="tr-TR" dirty="0"/>
          </a:p>
        </p:txBody>
      </p:sp>
      <p:sp>
        <p:nvSpPr>
          <p:cNvPr id="7" name="Oval 6"/>
          <p:cNvSpPr/>
          <p:nvPr/>
        </p:nvSpPr>
        <p:spPr>
          <a:xfrm>
            <a:off x="8532440" y="1340768"/>
            <a:ext cx="457200" cy="36004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187002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4.07407E-6 C -0.0224 -0.01482 -0.05261 -0.03149 -0.07674 -0.03774 C -0.10521 -0.0544 -0.13542 -0.06644 -0.16511 -0.07778 C -0.17396 -0.08125 -0.18299 -0.08473 -0.19167 -0.08889 C -0.1941 -0.09005 -0.19601 -0.09237 -0.19844 -0.09329 C -0.20712 -0.09676 -0.225 -0.10232 -0.225 -0.10232 C -0.24497 -0.11713 -0.26632 -0.11366 -0.28837 -0.11783 C -0.31372 -0.12269 -0.33855 -0.1301 -0.36337 -0.13565 C -0.39028 -0.13311 -0.38351 -0.1382 -0.39514 -0.11783 C -0.39723 -0.10973 -0.39879 -0.10163 -0.4 -0.09329 C -0.39914 -0.07709 -0.39948 -0.06042 -0.39688 -0.04445 C -0.39532 -0.03635 -0.39132 -0.02963 -0.38837 -0.02223 C -0.38733 -0.01922 -0.38507 -0.01343 -0.38507 -0.01343 C -0.38282 -0.00093 -0.38125 0.0118 -0.37848 0.0243 C -0.37327 0.0493 -0.37691 0.02476 -0.37361 0.04212 C -0.37153 0.05231 -0.37136 0.0581 -0.36667 0.06666 C -0.36337 0.08518 -0.36441 0.09328 -0.35504 0.10879 C -0.35296 0.11689 -0.3474 0.15023 -0.34184 0.15763 C -0.33924 0.17777 -0.33664 0.19768 -0.33334 0.21782 C -0.33125 0.27824 -0.32743 0.3405 -0.33698 0.4 C -0.33855 0.42314 -0.34219 0.43611 -0.35174 0.45555 C -0.35886 0.4699 -0.36285 0.4875 -0.37032 0.50208 C -0.38212 0.52569 -0.40834 0.55324 -0.42865 0.56226 C -0.4349 0.56504 -0.4566 0.56643 -0.45834 0.56666 C -0.49671 0.5706 -0.52986 0.57222 -0.57014 0.57337 C -0.60052 0.57893 -0.62396 0.58078 -0.65677 0.58217 C -0.68403 0.58495 -0.69931 0.5875 -0.73004 0.58217 C -0.73664 0.58101 -0.76094 0.56388 -0.77014 0.55995 C -0.78872 0.53449 -0.76007 0.57222 -0.78195 0.54884 C -0.78629 0.54421 -0.79341 0.53333 -0.79341 0.53333 C -0.79671 0.5206 -0.80261 0.51388 -0.80834 0.50208 C -0.81459 0.48912 -0.8132 0.48449 -0.82344 0.47777 C -0.83021 0.45486 -0.83438 0.43101 -0.83681 0.40671 C -0.83334 0.34375 -0.84063 0.35162 -0.81841 0.31319 C -0.81546 0.3081 -0.80938 0.30925 -0.80504 0.30671 C -0.78212 0.29282 -0.81945 0.31435 -0.79011 0.29328 C -0.78698 0.29097 -0.78351 0.29027 -0.78004 0.28888 C -0.77674 0.2875 -0.77014 0.28449 -0.77014 0.28449 C -0.76233 0.27731 -0.75521 0.27546 -0.74671 0.27106 C -0.74254 0.26898 -0.73941 0.26365 -0.73507 0.26226 C -0.71632 0.25648 -0.72344 0.26296 -0.71007 0.25763 C -0.7073 0.25648 -0.70434 0.25509 -0.70174 0.25324 C -0.69931 0.25138 -0.69775 0.24745 -0.69514 0.24652 C -0.68976 0.24444 -0.68403 0.24513 -0.67848 0.24444 C -0.67796 0.24421 -0.66667 0.23796 -0.66667 0.24652 C -0.66667 0.2493 -0.66997 0.24953 -0.67171 0.25115 C -0.68039 0.26805 -0.6691 0.24768 -0.68004 0.26226 C -0.68264 0.26574 -0.68403 0.27013 -0.68681 0.27337 C -0.68872 0.27546 -0.69132 0.27592 -0.69341 0.27777 C -0.71198 0.29328 -0.71789 0.29699 -0.74011 0.3 C -0.75035 0.30416 -0.76111 0.30393 -0.77171 0.30671 C -0.78368 0.30995 -0.7948 0.3162 -0.80677 0.3199 C -0.81789 0.32731 -0.8283 0.33055 -0.84011 0.33541 C -0.84115 0.33703 -0.84236 0.33842 -0.84341 0.34004 C -0.84462 0.34212 -0.84549 0.34444 -0.84671 0.34652 C -0.84879 0.34976 -0.85348 0.35555 -0.85348 0.35555 C -0.85504 0.37106 -0.85695 0.38032 -0.86337 0.39328 C -0.86511 0.40208 -0.86806 0.40995 -0.87171 0.41782 C -0.87379 0.42245 -0.87848 0.43101 -0.87848 0.43101 C -0.88299 0.45 -0.8757 0.42199 -0.88507 0.44652 C -0.89202 0.46504 -0.89028 0.48912 -0.90174 0.50439 C -0.90052 0.52638 -0.90035 0.53865 -0.89167 0.55555 C -0.88594 0.57986 -0.89497 0.54351 -0.88681 0.56875 C -0.88525 0.57384 -0.88473 0.57939 -0.88334 0.58449 C -0.88473 0.61365 -0.88525 0.62939 -0.89167 0.65555 C -0.89584 0.67268 -0.89063 0.64907 -0.89514 0.67337 C -0.89549 0.67569 -0.89671 0.67986 -0.89671 0.67986 " pathEditMode="relative" ptsTypes="ffffffffffffffffffffffffffffffffffffffffffffffffffffffffffffffffffA">
                                      <p:cBhvr>
                                        <p:cTn id="6"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lnSpcReduction="10000"/>
          </a:bodyPr>
          <a:lstStyle/>
          <a:p>
            <a:r>
              <a:rPr lang="tr-TR" dirty="0" smtClean="0"/>
              <a:t>Osmanlı Devleti’nin Kuruluş Dönemi’nde görülen aşağıdaki gelişmelerden hangisi, devletin </a:t>
            </a:r>
            <a:r>
              <a:rPr lang="tr-TR" dirty="0" smtClean="0">
                <a:solidFill>
                  <a:srgbClr val="FF0000"/>
                </a:solidFill>
              </a:rPr>
              <a:t>kurumlaşması </a:t>
            </a:r>
            <a:r>
              <a:rPr lang="tr-TR" dirty="0" smtClean="0"/>
              <a:t>çalışmalarına örnek olarak </a:t>
            </a:r>
            <a:r>
              <a:rPr lang="tr-TR" dirty="0" smtClean="0">
                <a:solidFill>
                  <a:srgbClr val="FF0000"/>
                </a:solidFill>
              </a:rPr>
              <a:t>gösterilemez?</a:t>
            </a:r>
          </a:p>
          <a:p>
            <a:pPr marL="45720" indent="0">
              <a:buNone/>
            </a:pPr>
            <a:r>
              <a:rPr lang="tr-TR" b="1" dirty="0" smtClean="0"/>
              <a:t>A – Divan  teşkilatının kurulması</a:t>
            </a:r>
          </a:p>
          <a:p>
            <a:pPr marL="45720" indent="0">
              <a:buNone/>
            </a:pPr>
            <a:endParaRPr lang="tr-TR" b="1" dirty="0"/>
          </a:p>
          <a:p>
            <a:pPr marL="45720" indent="0">
              <a:buNone/>
            </a:pPr>
            <a:r>
              <a:rPr lang="tr-TR" b="1" dirty="0" smtClean="0"/>
              <a:t>B- Tımar sisteminin oluşturulması</a:t>
            </a:r>
          </a:p>
          <a:p>
            <a:pPr marL="45720" indent="0">
              <a:buNone/>
            </a:pPr>
            <a:endParaRPr lang="tr-TR" b="1" dirty="0"/>
          </a:p>
          <a:p>
            <a:pPr marL="45720" indent="0">
              <a:buNone/>
            </a:pPr>
            <a:r>
              <a:rPr lang="tr-TR" b="1" dirty="0" smtClean="0"/>
              <a:t>C- İznik ve Bursa’da medreselerin açılması</a:t>
            </a:r>
          </a:p>
          <a:p>
            <a:pPr marL="45720" indent="0">
              <a:buNone/>
            </a:pPr>
            <a:endParaRPr lang="tr-TR" b="1" dirty="0"/>
          </a:p>
          <a:p>
            <a:pPr marL="45720" indent="0">
              <a:buNone/>
            </a:pPr>
            <a:r>
              <a:rPr lang="tr-TR" b="1" dirty="0" smtClean="0"/>
              <a:t>D- </a:t>
            </a:r>
            <a:r>
              <a:rPr lang="tr-TR" b="1" dirty="0" err="1" smtClean="0"/>
              <a:t>Çimpe</a:t>
            </a:r>
            <a:r>
              <a:rPr lang="tr-TR" b="1" dirty="0" smtClean="0"/>
              <a:t> Kalesi’nin alınarak ,Rumeli’ye geçilmesi</a:t>
            </a:r>
          </a:p>
          <a:p>
            <a:pPr marL="45720" indent="0">
              <a:buNone/>
            </a:pPr>
            <a:endParaRPr lang="tr-TR" dirty="0">
              <a:solidFill>
                <a:schemeClr val="bg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88640"/>
            <a:ext cx="3218877"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88640"/>
            <a:ext cx="2808312"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8388424" y="1350690"/>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15444201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E-6 7.40741E-7 C -0.01632 -0.0125 -0.03125 -0.02893 -0.05 -0.03333 C -0.07657 -0.04884 -0.10521 -0.0574 -0.13334 -0.06666 C -0.14671 -0.07986 -0.17466 -0.08356 -0.19167 -0.08657 C -0.21007 -0.08588 -0.2283 -0.08379 -0.24671 -0.08449 C -0.27691 -0.08564 -0.24323 -0.09305 -0.26667 -0.08657 C -0.27396 -0.08819 -0.28108 -0.0912 -0.28837 -0.0912 C -0.29636 -0.0912 -0.304 -0.08611 -0.31181 -0.08449 C -0.32309 -0.07546 -0.33525 -0.0699 -0.34671 -0.06227 C -0.38004 -0.04004 -0.34445 -0.06134 -0.36841 -0.04213 C -0.37917 -0.03333 -0.37448 -0.04282 -0.38334 -0.03102 C -0.39011 -0.02199 -0.39636 -0.01018 -0.40174 7.40741E-7 C -0.404 0.0088 -0.40608 0.01783 -0.40834 0.02662 C -0.42032 0.07477 -0.40556 0.04283 -0.41511 0.06227 C -0.41841 0.09005 -0.4099 0.11019 -0.40348 0.13565 C -0.4007 0.14676 -0.38837 0.16436 -0.38837 0.16436 C -0.38507 0.1882 -0.38993 0.16459 -0.38177 0.18218 C -0.38021 0.18565 -0.37952 0.18959 -0.37848 0.19329 C -0.37778 0.19561 -0.37761 0.19792 -0.37674 0.2 C -0.3724 0.20973 -0.36823 0.21968 -0.36337 0.22894 C -0.36198 0.23148 -0.35973 0.23311 -0.35834 0.23565 C -0.35382 0.24398 -0.35209 0.25486 -0.35 0.26436 C -0.34896 0.26875 -0.34671 0.27778 -0.34671 0.27778 C -0.34723 0.29028 -0.34723 0.30301 -0.34844 0.31551 C -0.35018 0.33357 -0.35886 0.33866 -0.36667 0.35116 C -0.37066 0.35764 -0.37396 0.36505 -0.37848 0.37107 C -0.38177 0.37547 -0.38542 0.37963 -0.38837 0.38449 C -0.42171 0.43704 -0.40174 0.41783 -0.42848 0.44005 C -0.43716 0.45764 -0.4474 0.47986 -0.46337 0.48658 C -0.47552 0.49861 -0.49028 0.50278 -0.50504 0.50672 C -0.53334 0.50602 -0.56181 0.50648 -0.59011 0.5044 C -0.59427 0.50417 -0.6007 0.49028 -0.60174 0.48889 C -0.6073 0.48148 -0.61233 0.47338 -0.61841 0.46667 C -0.62396 0.46065 -0.63073 0.45625 -0.63681 0.45116 C -0.63976 0.44861 -0.64098 0.44352 -0.64341 0.44005 C -0.65035 0.43056 -0.65868 0.4213 -0.66667 0.41343 C -0.67483 0.38473 -0.68802 0.35949 -0.69671 0.33102 C -0.70052 0.31875 -0.70052 0.30556 -0.70504 0.29329 C -0.71059 0.23727 -0.71025 0.25324 -0.70677 0.17107 C -0.7066 0.16644 -0.704 0.14283 -0.7 0.13565 C -0.69671 0.12986 -0.69219 0.12523 -0.68837 0.11991 C -0.67535 0.10232 -0.69723 0.11991 -0.67848 0.10232 C -0.67535 0.09931 -0.65973 0.09051 -0.65677 0.08889 C -0.62726 0.07338 -0.63855 0.07662 -0.61511 0.07338 C -0.58334 0.06019 -0.60105 0.06482 -0.56181 0.06227 C -0.52674 0.06297 -0.49167 0.06181 -0.45677 0.06436 C -0.45209 0.06482 -0.44809 0.06968 -0.44341 0.07107 C -0.40139 0.08449 -0.45764 0.06065 -0.41181 0.07778 C -0.40556 0.0801 -0.39966 0.08426 -0.39341 0.08658 C -0.34966 0.10324 -0.304 0.11852 -0.26667 0.15556 C -0.26216 0.17523 -0.24861 0.17454 -0.23837 0.18658 C -0.23577 0.18982 -0.23386 0.19398 -0.23177 0.19769 C -0.21823 0.22223 -0.21736 0.25741 -0.21511 0.28658 C -0.21615 0.30139 -0.21598 0.31644 -0.21841 0.33102 C -0.21927 0.33635 -0.22327 0.33959 -0.225 0.34445 C -0.22709 0.35023 -0.22796 0.35672 -0.23004 0.36227 C -0.23316 0.37037 -0.23924 0.37523 -0.24341 0.38218 C -0.25105 0.39491 -0.25695 0.40996 -0.26511 0.42223 C -0.26962 0.42894 -0.27986 0.43079 -0.28507 0.43565 C -0.2915 0.44167 -0.29792 0.44815 -0.30348 0.45556 C -0.30782 0.46158 -0.31198 0.46783 -0.31667 0.47338 C -0.32361 0.48125 -0.33195 0.48704 -0.33837 0.49561 C -0.34827 0.50857 -0.36059 0.51783 -0.37014 0.53102 C -0.3724 0.53403 -0.37414 0.53773 -0.37674 0.54005 C -0.3948 0.55579 -0.4198 0.56343 -0.44011 0.57107 C -0.45087 0.57523 -0.46111 0.58195 -0.47171 0.58658 C -0.49132 0.60625 -0.5 0.60533 -0.52171 0.61343 C -0.54011 0.62037 -0.55799 0.6301 -0.57674 0.63565 C -0.58177 0.63704 -0.58681 0.63843 -0.59167 0.64005 C -0.62848 0.65278 -0.60139 0.64607 -0.63681 0.65324 C -0.64462 0.65486 -0.66007 0.65787 -0.66007 0.65787 C -0.70782 0.67755 -0.75799 0.66598 -0.80504 0.65116 C -0.81233 0.64468 -0.81355 0.63426 -0.81841 0.62454 C -0.82049 0.62014 -0.82361 0.61829 -0.82674 0.61551 C -0.82848 0.61783 -0.83056 0.61968 -0.83177 0.62223 C -0.83282 0.62408 -0.83334 0.62894 -0.83334 0.62894 " pathEditMode="relative" ptsTypes="fffffffffffffffffffffffffffffffffffffffffffffffffffffffffffffffffffffffffffA">
                                      <p:cBhvr>
                                        <p:cTn id="6" dur="47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3543816042"/>
              </p:ext>
            </p:extLst>
          </p:nvPr>
        </p:nvGraphicFramePr>
        <p:xfrm>
          <a:off x="1115616" y="2996952"/>
          <a:ext cx="7041976" cy="31790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etin kutusu 4"/>
          <p:cNvSpPr txBox="1"/>
          <p:nvPr/>
        </p:nvSpPr>
        <p:spPr>
          <a:xfrm>
            <a:off x="467544" y="548680"/>
            <a:ext cx="8027080" cy="2308324"/>
          </a:xfrm>
          <a:prstGeom prst="rect">
            <a:avLst/>
          </a:prstGeom>
          <a:blipFill>
            <a:blip r:embed="rId7"/>
            <a:tile tx="0" ty="0" sx="100000" sy="100000" flip="none" algn="tl"/>
          </a:blipFill>
        </p:spPr>
        <p:txBody>
          <a:bodyPr wrap="square" rtlCol="0">
            <a:spAutoFit/>
          </a:bodyPr>
          <a:lstStyle/>
          <a:p>
            <a:r>
              <a:rPr lang="tr-TR" b="1" dirty="0" smtClean="0"/>
              <a:t>Osmanlıların İznik’te yaptıkları ilk faaliyetlerinden biri okul açmak</a:t>
            </a:r>
          </a:p>
          <a:p>
            <a:r>
              <a:rPr lang="tr-TR" b="1" dirty="0"/>
              <a:t>O</a:t>
            </a:r>
            <a:r>
              <a:rPr lang="tr-TR" b="1" dirty="0" smtClean="0"/>
              <a:t>lmuştur. Davud-i Kayseri bu medreseye en yüksek maaşı ile müderris</a:t>
            </a:r>
          </a:p>
          <a:p>
            <a:r>
              <a:rPr lang="tr-TR" b="1" dirty="0" smtClean="0"/>
              <a:t>Atanmıştır.</a:t>
            </a:r>
          </a:p>
          <a:p>
            <a:endParaRPr lang="tr-TR" b="1" dirty="0" smtClean="0"/>
          </a:p>
          <a:p>
            <a:r>
              <a:rPr lang="tr-TR" b="1" dirty="0" smtClean="0"/>
              <a:t>Bu durum Osmanlıların aşağıdaki alanlardan hangisini geliştirmeye </a:t>
            </a:r>
          </a:p>
          <a:p>
            <a:r>
              <a:rPr lang="tr-TR" b="1" dirty="0" smtClean="0"/>
              <a:t>Önem verdiğini göstermektedir*</a:t>
            </a:r>
            <a:endParaRPr lang="tr-TR" b="1" dirty="0"/>
          </a:p>
          <a:p>
            <a:endParaRPr lang="tr-TR" b="1" dirty="0" smtClean="0"/>
          </a:p>
          <a:p>
            <a:endParaRPr lang="tr-TR" dirty="0"/>
          </a:p>
        </p:txBody>
      </p:sp>
      <p:sp>
        <p:nvSpPr>
          <p:cNvPr id="6" name="Oval 5"/>
          <p:cNvSpPr/>
          <p:nvPr/>
        </p:nvSpPr>
        <p:spPr>
          <a:xfrm>
            <a:off x="8316416" y="2132856"/>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742048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55556E-7 7.03704E-6 C -0.00209 -0.00416 -0.00295 -0.00925 -0.00504 -0.01342 C -0.00781 -0.01921 -0.01215 -0.02337 -0.01511 -0.02893 C -0.02136 -0.04096 -0.02118 -0.04282 -0.0283 -0.05346 C -0.03906 -0.06944 -0.03403 -0.05879 -0.04167 -0.07337 C -0.04393 -0.07777 -0.04566 -0.08309 -0.04844 -0.0868 C -0.05174 -0.0912 -0.05556 -0.09513 -0.05834 -0.09999 C -0.06163 -0.10601 -0.06337 -0.11434 -0.0684 -0.11782 C -0.07934 -0.12522 -0.0882 -0.1361 -0.09844 -0.14444 C -0.11684 -0.15925 -0.13872 -0.17245 -0.16007 -0.17777 C -0.16754 -0.18425 -0.17465 -0.1868 -0.18334 -0.18888 C -0.20504 -0.19953 -0.19549 -0.19513 -0.21163 -0.20231 C -0.21632 -0.20439 -0.22031 -0.20925 -0.225 -0.2111 C -0.23125 -0.21365 -0.25382 -0.21504 -0.25677 -0.2155 C -0.2658 -0.21666 -0.27448 -0.2199 -0.28334 -0.22221 C -0.31528 -0.21782 -0.34636 -0.21249 -0.3783 -0.20671 C -0.38264 -0.20393 -0.3875 -0.20277 -0.39167 -0.19999 C -0.39809 -0.19559 -0.40035 -0.18865 -0.40504 -0.18217 C -0.40399 -0.16666 -0.40313 -0.15115 -0.40174 -0.13564 C -0.40122 -0.13078 -0.39549 -0.11735 -0.39497 -0.1155 C -0.3908 -0.10161 -0.38768 -0.09305 -0.38177 -0.08009 C -0.37709 -0.06944 -0.37656 -0.05833 -0.3684 -0.05115 C -0.36337 -0.04027 -0.35903 -0.02846 -0.3533 -0.01782 C -0.34879 -0.00948 -0.34167 -0.003 -0.33837 0.00672 C -0.3342 0.01945 -0.33264 0.02987 -0.325 0.04005 C -0.3224 0.05487 -0.31424 0.0676 -0.31007 0.08218 C -0.30868 0.08728 -0.30816 0.0926 -0.30677 0.09769 C -0.30469 0.1051 -0.30226 0.11251 -0.3 0.11991 C -0.29757 0.13797 -0.29601 0.15603 -0.29167 0.17339 C -0.29115 0.17779 -0.28993 0.18218 -0.29011 0.18658 C -0.29097 0.21112 -0.29219 0.23566 -0.29497 0.25996 C -0.29636 0.27177 -0.3283 0.31783 -0.3283 0.31783 C -0.33785 0.33265 -0.34323 0.35394 -0.3533 0.36876 C -0.35955 0.37779 -0.37084 0.38311 -0.3783 0.39098 C -0.39757 0.41112 -0.41597 0.43218 -0.43837 0.44654 C -0.44913 0.46158 -0.44167 0.45302 -0.475 0.45302 C -0.5033 0.45302 -0.53177 0.45186 -0.56007 0.45116 C -0.60521 0.43936 -0.64965 0.42246 -0.68837 0.3889 C -0.71389 0.36691 -0.70452 0.36274 -0.73507 0.33103 C -0.75868 0.30649 -0.775 0.27478 -0.79167 0.24214 C -0.80677 0.21274 -0.82691 0.18797 -0.8434 0.15996 C -0.85764 0.13566 -0.86007 0.10371 -0.8783 0.0845 C -0.88195 0.07038 -0.88577 0.05741 -0.89167 0.04445 C -0.89393 0.01297 -0.89531 0.00487 -0.89167 -0.03333 C -0.88993 -0.05208 -0.88195 -0.05948 -0.875 -0.07337 C -0.87292 -0.07754 -0.8724 -0.08309 -0.86997 -0.0868 C -0.86511 -0.09421 -0.84965 -0.10532 -0.8434 -0.1111 C -0.83542 -0.11851 -0.83056 -0.12569 -0.81997 -0.12661 C -0.80608 -0.12777 -0.79219 -0.12823 -0.7783 -0.12893 C -0.75799 -0.13448 -0.73212 -0.12175 -0.71163 -0.11782 C -0.67274 -0.0993 -0.63455 -0.08448 -0.5934 -0.08009 C -0.57899 -0.07846 -0.55 -0.07569 -0.55 -0.07569 C -0.51702 -0.05671 -0.56406 -0.08194 -0.5217 -0.06666 C -0.51858 -0.0655 -0.51632 -0.0618 -0.51337 -0.05995 C -0.50191 -0.053 -0.48872 -0.04559 -0.47674 -0.04004 C -0.47448 -0.03772 -0.4724 -0.03518 -0.46997 -0.03333 C -0.4684 -0.03217 -0.46667 -0.0324 -0.46511 -0.03124 C -0.45764 -0.02569 -0.45313 -0.0199 -0.44497 -0.0155 C -0.42153 0.01575 -0.41094 0.06158 -0.38334 0.0889 C -0.37865 0.09816 -0.37639 0.10163 -0.37344 0.11112 C -0.36997 0.12316 -0.36875 0.13056 -0.36163 0.14005 C -0.36007 0.14445 -0.35868 0.14908 -0.35677 0.15325 C -0.3559 0.1551 -0.35417 0.15579 -0.3533 0.15765 C -0.35243 0.15973 -0.35295 0.16251 -0.35174 0.16436 C -0.34931 0.16922 -0.34584 0.17292 -0.3434 0.17779 C -0.34132 0.1882 -0.33959 0.19769 -0.33507 0.20672 C -0.33334 0.2176 -0.33004 0.22454 -0.3283 0.23542 C -0.32778 0.24885 -0.32761 0.26228 -0.32674 0.27524 C -0.32656 0.27755 -0.32552 0.28427 -0.325 0.28218 C -0.32413 0.2764 -0.325 0.27038 -0.325 0.26436 " pathEditMode="relative" ptsTypes="fffffffffffffffffffffffffffffffffffffffffffffffffffffffffffffffffffffA">
                                      <p:cBhvr>
                                        <p:cTn id="6"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9552" y="2996952"/>
            <a:ext cx="7690048" cy="3312408"/>
          </a:xfrm>
        </p:spPr>
        <p:style>
          <a:lnRef idx="1">
            <a:schemeClr val="accent4"/>
          </a:lnRef>
          <a:fillRef idx="2">
            <a:schemeClr val="accent4"/>
          </a:fillRef>
          <a:effectRef idx="1">
            <a:schemeClr val="accent4"/>
          </a:effectRef>
          <a:fontRef idx="minor">
            <a:schemeClr val="dk1"/>
          </a:fontRef>
        </p:style>
        <p:txBody>
          <a:bodyPr/>
          <a:lstStyle/>
          <a:p>
            <a:pPr marL="45720" indent="0">
              <a:buNone/>
            </a:pPr>
            <a:r>
              <a:rPr lang="tr-TR" dirty="0" smtClean="0"/>
              <a:t>Osmanlı Devleti’nin  Bizans ile yaptığı mücadeleler ile ilgili Samsa Çavuş’un bir değerlendirmesini okudunuz.</a:t>
            </a:r>
          </a:p>
          <a:p>
            <a:pPr marL="45720" indent="0">
              <a:buNone/>
            </a:pPr>
            <a:r>
              <a:rPr lang="tr-TR" dirty="0" smtClean="0"/>
              <a:t>Samsa Çavuş’un sözlerinde boş bırakılan yerlere aşağıdakilerden hangileri getirilmelidir?</a:t>
            </a:r>
          </a:p>
          <a:p>
            <a:pPr marL="45720" indent="0">
              <a:buNone/>
            </a:pPr>
            <a:endParaRPr lang="tr-TR" dirty="0"/>
          </a:p>
          <a:p>
            <a:pPr marL="45720" indent="0">
              <a:buNone/>
            </a:pPr>
            <a:r>
              <a:rPr lang="tr-TR" dirty="0" smtClean="0"/>
              <a:t>A- Ticaret faaliyetleri- dini inançları</a:t>
            </a:r>
          </a:p>
          <a:p>
            <a:pPr marL="45720" indent="0">
              <a:buNone/>
            </a:pPr>
            <a:r>
              <a:rPr lang="tr-TR" dirty="0" smtClean="0"/>
              <a:t>B-Taht kavgaları- iç karışıklıkları</a:t>
            </a:r>
          </a:p>
          <a:p>
            <a:pPr marL="45720" indent="0">
              <a:buNone/>
            </a:pPr>
            <a:r>
              <a:rPr lang="tr-TR" dirty="0" smtClean="0"/>
              <a:t>C- Dış politika – askeri yapısı</a:t>
            </a:r>
          </a:p>
          <a:p>
            <a:pPr marL="45720" indent="0">
              <a:buNone/>
            </a:pPr>
            <a:r>
              <a:rPr lang="tr-TR" dirty="0" smtClean="0"/>
              <a:t>D-Avrupa’dan yardım istemeleri- İstanbul’u başkent yapmaları</a:t>
            </a:r>
            <a:endParaRPr lang="tr-TR"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60648"/>
            <a:ext cx="1857375"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Köşeleri Yuvarlanmış Dikdörtgen Belirtme Çizgisi 3"/>
          <p:cNvSpPr/>
          <p:nvPr/>
        </p:nvSpPr>
        <p:spPr>
          <a:xfrm>
            <a:off x="2987824" y="260648"/>
            <a:ext cx="4896544" cy="1944216"/>
          </a:xfrm>
          <a:prstGeom prst="wedgeRoundRectCallout">
            <a:avLst>
              <a:gd name="adj1" fmla="val -57200"/>
              <a:gd name="adj2" fmla="val -14221"/>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Bizans’ın topraklarını  alıp batıya doğru sınırlarımızı genişletirken Bizanslıların …………………….ve ………………………..işimizi kolaylaştırıyordu.</a:t>
            </a:r>
            <a:endParaRPr lang="tr-TR" dirty="0"/>
          </a:p>
        </p:txBody>
      </p:sp>
      <p:sp>
        <p:nvSpPr>
          <p:cNvPr id="5" name="Oval 4"/>
          <p:cNvSpPr/>
          <p:nvPr/>
        </p:nvSpPr>
        <p:spPr>
          <a:xfrm>
            <a:off x="8532440" y="1340768"/>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5"/>
          <p:cNvSpPr txBox="1"/>
          <p:nvPr/>
        </p:nvSpPr>
        <p:spPr>
          <a:xfrm>
            <a:off x="587991" y="2533432"/>
            <a:ext cx="1886029" cy="369332"/>
          </a:xfrm>
          <a:prstGeom prst="rect">
            <a:avLst/>
          </a:prstGeom>
          <a:solidFill>
            <a:srgbClr val="FF0000"/>
          </a:solidFill>
        </p:spPr>
        <p:txBody>
          <a:bodyPr wrap="none" rtlCol="0">
            <a:spAutoFit/>
          </a:bodyPr>
          <a:lstStyle/>
          <a:p>
            <a:r>
              <a:rPr lang="tr-TR" dirty="0" smtClean="0"/>
              <a:t>SAMSA  ÇAVUŞ</a:t>
            </a:r>
            <a:endParaRPr lang="tr-TR" dirty="0"/>
          </a:p>
        </p:txBody>
      </p:sp>
    </p:spTree>
    <p:extLst>
      <p:ext uri="{BB962C8B-B14F-4D97-AF65-F5344CB8AC3E}">
        <p14:creationId xmlns:p14="http://schemas.microsoft.com/office/powerpoint/2010/main" val="209747333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7.03704E-6 C -0.00434 0.01041 -0.0092 0.02036 -0.01319 0.03101 C -0.01527 0.04328 -0.02118 0.05555 -0.02812 0.06434 C -0.03246 0.07592 -0.03611 0.08865 -0.04323 0.09768 C -0.04392 0.10069 -0.04809 0.11874 -0.05 0.12221 C -0.05104 0.12499 -0.05347 0.12638 -0.05503 0.12893 C -0.0585 0.13518 -0.06146 0.14235 -0.06475 0.14883 C -0.06927 0.16527 -0.06302 0.14606 -0.07152 0.15995 C -0.07604 0.16712 -0.08073 0.18078 -0.08489 0.18888 C -0.09201 0.20254 -0.10121 0.21319 -0.11146 0.22221 C -0.121 0.24004 -0.13159 0.25786 -0.14323 0.27337 C -0.15 0.28217 -0.1533 0.28078 -0.16146 0.28888 C -0.1684 0.29583 -0.17482 0.3037 -0.18142 0.3111 C -0.18559 0.31573 -0.19166 0.31643 -0.19652 0.3199 C -0.22534 0.3405 -0.25086 0.35671 -0.28316 0.36666 C -0.29722 0.37106 -0.30711 0.37777 -0.32152 0.38008 C -0.32482 0.38379 -0.32743 0.39027 -0.33142 0.3912 C -0.34392 0.39421 -0.35573 0.38379 -0.36823 0.38217 C -0.3842 0.38008 -0.40034 0.37939 -0.41649 0.37777 C -0.42205 0.37731 -0.42777 0.37615 -0.43316 0.37546 C -0.44409 0.37083 -0.45677 0.36805 -0.46649 0.35995 C -0.47014 0.35694 -0.47291 0.35184 -0.47656 0.34883 C -0.47951 0.34652 -0.48333 0.34629 -0.48663 0.34444 C -0.49097 0.34189 -0.49566 0.33934 -0.49982 0.33564 C -0.5059 0.33032 -0.50989 0.32152 -0.51649 0.31782 C -0.52621 0.31226 -0.52916 0.31203 -0.53646 0.30231 C -0.53784 0.30046 -0.53836 0.29745 -0.53975 0.29559 C -0.54496 0.28911 -0.55642 0.27777 -0.55642 0.27777 C -0.56024 0.26921 -0.56666 0.26203 -0.56979 0.25323 C -0.5783 0.22823 -0.58732 0.20254 -0.59149 0.17546 C -0.59045 0.15578 -0.59271 0.12221 -0.57812 0.10879 C -0.57708 0.10578 -0.57639 0.10254 -0.57482 0.09999 C -0.57361 0.09791 -0.57083 0.09791 -0.56979 0.09559 C -0.56857 0.09305 -0.56944 0.08911 -0.56823 0.08657 C -0.56649 0.08309 -0.56354 0.08101 -0.56146 0.07777 C -0.56007 0.07569 -0.55972 0.07268 -0.55816 0.07106 C -0.55677 0.06967 -0.55468 0.0699 -0.55312 0.06897 C -0.54791 0.06596 -0.54375 0.05971 -0.53819 0.05786 C -0.53246 0.05578 -0.52604 0.05624 -0.51979 0.05555 C -0.49861 0.05786 -0.4776 0.05809 -0.45642 0.06226 C -0.43003 0.06735 -0.4085 0.08425 -0.38646 0.10231 C -0.37465 0.11226 -0.35989 0.11596 -0.34826 0.12661 C -0.34184 0.13263 -0.33646 0.14096 -0.32986 0.14675 C -0.32656 0.14976 -0.32309 0.15254 -0.31979 0.15555 C -0.30416 0.19235 -0.32517 0.14745 -0.29826 0.18657 C -0.29514 0.19096 -0.29409 0.19745 -0.29149 0.20231 C -0.28507 0.21365 -0.27916 0.21573 -0.27152 0.22661 C -0.26007 0.24351 -0.25399 0.27522 -0.24479 0.29559 C -0.24288 0.30948 -0.23889 0.32198 -0.23646 0.33564 C -0.23402 0.3486 -0.23316 0.36226 -0.23142 0.37546 C -0.23021 0.39698 -0.23038 0.42152 -0.22482 0.44212 C -0.21927 0.49212 -0.21961 0.49166 -0.22309 0.57106 C -0.22361 0.58518 -0.22482 0.58379 -0.23142 0.58657 C -0.23298 0.58633 -0.24861 0.58402 -0.25156 0.58217 C -0.27378 0.56874 -0.23854 0.58217 -0.26823 0.56897 C -0.27639 0.56527 -0.2934 0.55995 -0.2934 0.55995 C -0.30694 0.54698 -0.31892 0.54467 -0.33489 0.53564 C -0.35364 0.52522 -0.371 0.51157 -0.38975 0.50231 C -0.40868 0.48147 -0.39253 0.49837 -0.42309 0.47106 C -0.42934 0.4655 -0.43489 0.45809 -0.44149 0.45323 C -0.44878 0.44791 -0.45642 0.44397 -0.46319 0.43772 C -0.47083 0.43055 -0.47691 0.41758 -0.48489 0.4111 C -0.51493 0.38726 -0.48142 0.4199 -0.49982 0.40231 C -0.51198 0.39073 -0.51909 0.38263 -0.53333 0.37337 C -0.53576 0.37175 -0.53732 0.36805 -0.53975 0.36666 C -0.54739 0.36272 -0.55538 0.36087 -0.56319 0.35786 C -0.57795 0.35231 -0.56267 0.35485 -0.57482 0.34883 C -0.59149 0.34073 -0.60868 0.33726 -0.62656 0.33564 C -0.65364 0.32939 -0.63993 0.33171 -0.66823 0.32893 C -0.6875 0.31967 -0.70798 0.32569 -0.72812 0.32661 C -0.73264 0.32731 -0.73715 0.32731 -0.74149 0.32893 C -0.7434 0.32962 -0.74479 0.33217 -0.74652 0.33333 C -0.75086 0.3361 -0.75555 0.33749 -0.75989 0.34004 C -0.77343 0.34837 -0.7835 0.35624 -0.79809 0.35995 C -0.80486 0.36828 -0.81284 0.37129 -0.82152 0.37337 C -0.83264 0.38309 -0.83316 0.39559 -0.84323 0.40439 C -0.85191 0.428 -0.8401 0.40046 -0.85312 0.41782 C -0.85642 0.42221 -0.8585 0.42823 -0.86146 0.43333 C -0.87118 0.45022 -0.88107 0.46458 -0.88975 0.48217 C -0.896 0.4949 -0.8908 0.50624 -0.90156 0.5155 C -0.90104 0.52731 -0.90191 0.53958 -0.89982 0.55115 C -0.89948 0.55346 -0.89479 0.55323 -0.89479 0.55323 " pathEditMode="relative" ptsTypes="fffffffffffffffffffffffffffffffffffffffffffffffffffffffffffffffffffffffffffffffff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HAZIRLAYAN</a:t>
            </a:r>
            <a:endParaRPr lang="tr-TR" dirty="0"/>
          </a:p>
        </p:txBody>
      </p:sp>
      <p:sp>
        <p:nvSpPr>
          <p:cNvPr id="3" name="İçerik Yer Tutucusu 2"/>
          <p:cNvSpPr>
            <a:spLocks noGrp="1"/>
          </p:cNvSpPr>
          <p:nvPr>
            <p:ph idx="1"/>
          </p:nvPr>
        </p:nvSpPr>
        <p:spPr/>
        <p:txBody>
          <a:bodyPr/>
          <a:lstStyle/>
          <a:p>
            <a:pPr algn="ctr"/>
            <a:r>
              <a:rPr lang="tr-TR" dirty="0" smtClean="0"/>
              <a:t>AVNİ KAYA KOKUCU ORTAOKULU</a:t>
            </a:r>
          </a:p>
          <a:p>
            <a:pPr algn="ctr"/>
            <a:r>
              <a:rPr lang="tr-TR" dirty="0" smtClean="0"/>
              <a:t>SOSYAL BİLGİLER ÖĞRETMENİ</a:t>
            </a:r>
          </a:p>
          <a:p>
            <a:pPr algn="ctr"/>
            <a:r>
              <a:rPr lang="tr-TR" dirty="0" smtClean="0"/>
              <a:t>AHMET ALİİ KARAALP</a:t>
            </a:r>
          </a:p>
          <a:p>
            <a:pPr algn="ctr"/>
            <a:endParaRPr lang="tr-TR" dirty="0"/>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9832" y="4049688"/>
            <a:ext cx="2808312" cy="2808312"/>
          </a:xfrm>
          <a:prstGeom prst="rect">
            <a:avLst/>
          </a:prstGeom>
        </p:spPr>
      </p:pic>
    </p:spTree>
    <p:extLst>
      <p:ext uri="{BB962C8B-B14F-4D97-AF65-F5344CB8AC3E}">
        <p14:creationId xmlns:p14="http://schemas.microsoft.com/office/powerpoint/2010/main" val="3591005623"/>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2021553115"/>
              </p:ext>
            </p:extLst>
          </p:nvPr>
        </p:nvGraphicFramePr>
        <p:xfrm>
          <a:off x="1075850" y="1412776"/>
          <a:ext cx="7315200" cy="2926080"/>
        </p:xfrm>
        <a:graphic>
          <a:graphicData uri="http://schemas.openxmlformats.org/drawingml/2006/table">
            <a:tbl>
              <a:tblPr firstRow="1" bandRow="1">
                <a:tableStyleId>{5C22544A-7EE6-4342-B048-85BDC9FD1C3A}</a:tableStyleId>
              </a:tblPr>
              <a:tblGrid>
                <a:gridCol w="561256"/>
                <a:gridCol w="6753944"/>
              </a:tblGrid>
              <a:tr h="370840">
                <a:tc>
                  <a:txBody>
                    <a:bodyPr/>
                    <a:lstStyle/>
                    <a:p>
                      <a:r>
                        <a:rPr lang="tr-TR" sz="2400" dirty="0" smtClean="0">
                          <a:solidFill>
                            <a:schemeClr val="bg2"/>
                          </a:solidFill>
                        </a:rPr>
                        <a:t>1</a:t>
                      </a:r>
                      <a:endParaRPr lang="tr-TR" sz="2400" dirty="0">
                        <a:solidFill>
                          <a:schemeClr val="bg2"/>
                        </a:solidFill>
                      </a:endParaRPr>
                    </a:p>
                  </a:txBody>
                  <a:tcPr>
                    <a:solidFill>
                      <a:srgbClr val="FFC000"/>
                    </a:solidFill>
                  </a:tcPr>
                </a:tc>
                <a:tc>
                  <a:txBody>
                    <a:bodyPr/>
                    <a:lstStyle/>
                    <a:p>
                      <a:r>
                        <a:rPr lang="tr-TR" sz="2400" dirty="0" smtClean="0">
                          <a:solidFill>
                            <a:schemeClr val="bg2"/>
                          </a:solidFill>
                        </a:rPr>
                        <a:t>Bilecik, Bursa,</a:t>
                      </a:r>
                      <a:r>
                        <a:rPr lang="tr-TR" sz="2400" baseline="0" dirty="0" smtClean="0">
                          <a:solidFill>
                            <a:schemeClr val="bg2"/>
                          </a:solidFill>
                        </a:rPr>
                        <a:t> İznik ve İzmit fethedilmiştir.</a:t>
                      </a:r>
                      <a:endParaRPr lang="tr-TR" sz="2400" dirty="0">
                        <a:solidFill>
                          <a:schemeClr val="bg2"/>
                        </a:solidFill>
                      </a:endParaRPr>
                    </a:p>
                  </a:txBody>
                  <a:tcPr>
                    <a:solidFill>
                      <a:srgbClr val="FFC000"/>
                    </a:solidFill>
                  </a:tcPr>
                </a:tc>
              </a:tr>
              <a:tr h="370840">
                <a:tc>
                  <a:txBody>
                    <a:bodyPr/>
                    <a:lstStyle/>
                    <a:p>
                      <a:r>
                        <a:rPr lang="tr-TR" sz="2400" dirty="0" smtClean="0"/>
                        <a:t>2</a:t>
                      </a:r>
                      <a:endParaRPr lang="tr-TR" sz="2400" dirty="0"/>
                    </a:p>
                  </a:txBody>
                  <a:tcPr>
                    <a:solidFill>
                      <a:srgbClr val="FFC000"/>
                    </a:solidFill>
                  </a:tcPr>
                </a:tc>
                <a:tc>
                  <a:txBody>
                    <a:bodyPr/>
                    <a:lstStyle/>
                    <a:p>
                      <a:r>
                        <a:rPr lang="tr-TR" sz="2400" dirty="0" smtClean="0"/>
                        <a:t>Haçlılarla </a:t>
                      </a:r>
                      <a:r>
                        <a:rPr lang="tr-TR" sz="2400" dirty="0" err="1" smtClean="0"/>
                        <a:t>Sırpsındığı</a:t>
                      </a:r>
                      <a:r>
                        <a:rPr lang="tr-TR" sz="2400" baseline="0" dirty="0" smtClean="0"/>
                        <a:t>, Kosova, Niğbolu ve Varna Savaşları yapılmıştır</a:t>
                      </a:r>
                      <a:endParaRPr lang="tr-TR" sz="2400" dirty="0"/>
                    </a:p>
                  </a:txBody>
                  <a:tcPr>
                    <a:solidFill>
                      <a:srgbClr val="FFC000"/>
                    </a:solidFill>
                  </a:tcPr>
                </a:tc>
              </a:tr>
              <a:tr h="370840">
                <a:tc>
                  <a:txBody>
                    <a:bodyPr/>
                    <a:lstStyle/>
                    <a:p>
                      <a:r>
                        <a:rPr lang="tr-TR" sz="2400" dirty="0" smtClean="0"/>
                        <a:t>3</a:t>
                      </a:r>
                      <a:endParaRPr lang="tr-TR" sz="2400" dirty="0"/>
                    </a:p>
                  </a:txBody>
                  <a:tcPr>
                    <a:solidFill>
                      <a:srgbClr val="FFC000"/>
                    </a:solidFill>
                  </a:tcPr>
                </a:tc>
                <a:tc>
                  <a:txBody>
                    <a:bodyPr/>
                    <a:lstStyle/>
                    <a:p>
                      <a:r>
                        <a:rPr lang="tr-TR" sz="2400" dirty="0" smtClean="0"/>
                        <a:t>Anadolu beylikleri Osmanlı topraklarına katılmıştır.</a:t>
                      </a:r>
                      <a:endParaRPr lang="tr-TR" sz="2400" dirty="0"/>
                    </a:p>
                  </a:txBody>
                  <a:tcPr>
                    <a:solidFill>
                      <a:srgbClr val="FFC000"/>
                    </a:solidFill>
                  </a:tcPr>
                </a:tc>
              </a:tr>
              <a:tr h="370840">
                <a:tc>
                  <a:txBody>
                    <a:bodyPr/>
                    <a:lstStyle/>
                    <a:p>
                      <a:r>
                        <a:rPr lang="tr-TR" sz="2400" dirty="0" smtClean="0"/>
                        <a:t>4</a:t>
                      </a:r>
                      <a:endParaRPr lang="tr-TR" sz="2400" dirty="0"/>
                    </a:p>
                  </a:txBody>
                  <a:tcPr>
                    <a:solidFill>
                      <a:srgbClr val="FFC000"/>
                    </a:solidFill>
                  </a:tcPr>
                </a:tc>
                <a:tc>
                  <a:txBody>
                    <a:bodyPr/>
                    <a:lstStyle/>
                    <a:p>
                      <a:r>
                        <a:rPr lang="tr-TR" sz="2400" dirty="0" smtClean="0"/>
                        <a:t>Balkanlarda fethedilen yerlere Türk aileler yerleştirilmiştir.</a:t>
                      </a:r>
                      <a:endParaRPr lang="tr-TR" sz="2400" dirty="0"/>
                    </a:p>
                  </a:txBody>
                  <a:tcPr>
                    <a:solidFill>
                      <a:srgbClr val="FFC000"/>
                    </a:solidFill>
                  </a:tcPr>
                </a:tc>
              </a:tr>
            </a:tbl>
          </a:graphicData>
        </a:graphic>
      </p:graphicFrame>
      <p:sp>
        <p:nvSpPr>
          <p:cNvPr id="5" name="Metin kutusu 4"/>
          <p:cNvSpPr txBox="1"/>
          <p:nvPr/>
        </p:nvSpPr>
        <p:spPr>
          <a:xfrm>
            <a:off x="1064137" y="332656"/>
            <a:ext cx="7344816" cy="923330"/>
          </a:xfrm>
          <a:prstGeom prst="rect">
            <a:avLst/>
          </a:prstGeom>
          <a:solidFill>
            <a:srgbClr val="00B050"/>
          </a:solidFill>
        </p:spPr>
        <p:txBody>
          <a:bodyPr wrap="square" rtlCol="0">
            <a:spAutoFit/>
          </a:bodyPr>
          <a:lstStyle/>
          <a:p>
            <a:r>
              <a:rPr lang="tr-TR" b="1" dirty="0" smtClean="0">
                <a:solidFill>
                  <a:schemeClr val="bg2"/>
                </a:solidFill>
              </a:rPr>
              <a:t>Osmanlı Devleti’nin Kuruluş Dönemindeki bazı faaliyetleri aşağıdaki  gibidir.</a:t>
            </a:r>
          </a:p>
          <a:p>
            <a:endParaRPr lang="tr-TR" b="1" dirty="0">
              <a:solidFill>
                <a:schemeClr val="bg2"/>
              </a:solidFill>
            </a:endParaRPr>
          </a:p>
        </p:txBody>
      </p:sp>
      <p:sp>
        <p:nvSpPr>
          <p:cNvPr id="6" name="Metin kutusu 5"/>
          <p:cNvSpPr txBox="1"/>
          <p:nvPr/>
        </p:nvSpPr>
        <p:spPr>
          <a:xfrm>
            <a:off x="1064137" y="4653136"/>
            <a:ext cx="7883312" cy="1200329"/>
          </a:xfrm>
          <a:prstGeom prst="rect">
            <a:avLst/>
          </a:prstGeom>
          <a:solidFill>
            <a:srgbClr val="FFFF00"/>
          </a:solidFill>
          <a:ln w="76200">
            <a:solidFill>
              <a:schemeClr val="tx1"/>
            </a:solidFill>
          </a:ln>
        </p:spPr>
        <p:txBody>
          <a:bodyPr wrap="none" rtlCol="0">
            <a:spAutoFit/>
          </a:bodyPr>
          <a:lstStyle/>
          <a:p>
            <a:r>
              <a:rPr lang="tr-TR" b="1" dirty="0" smtClean="0">
                <a:solidFill>
                  <a:schemeClr val="bg2"/>
                </a:solidFill>
              </a:rPr>
              <a:t>Kaç numaralı kutuda verilen bilgi Osmanlı Devleti’nin Anadolu’da Türk</a:t>
            </a:r>
          </a:p>
          <a:p>
            <a:r>
              <a:rPr lang="tr-TR" b="1" dirty="0" smtClean="0">
                <a:solidFill>
                  <a:schemeClr val="bg2"/>
                </a:solidFill>
              </a:rPr>
              <a:t>Birliğini kurmayı bir devlet politikası olarak benimsediğini gösterir.</a:t>
            </a:r>
          </a:p>
          <a:p>
            <a:endParaRPr lang="tr-TR" b="1" dirty="0">
              <a:solidFill>
                <a:schemeClr val="bg2"/>
              </a:solidFill>
            </a:endParaRPr>
          </a:p>
          <a:p>
            <a:r>
              <a:rPr lang="tr-TR" b="1" dirty="0" smtClean="0">
                <a:solidFill>
                  <a:schemeClr val="bg2"/>
                </a:solidFill>
              </a:rPr>
              <a:t>A- 1                  B- 2                 C- 3                    D-4</a:t>
            </a:r>
            <a:endParaRPr lang="tr-TR" b="1" dirty="0">
              <a:solidFill>
                <a:schemeClr val="bg2"/>
              </a:solidFill>
            </a:endParaRPr>
          </a:p>
        </p:txBody>
      </p:sp>
      <p:sp>
        <p:nvSpPr>
          <p:cNvPr id="7" name="Oval 6"/>
          <p:cNvSpPr/>
          <p:nvPr/>
        </p:nvSpPr>
        <p:spPr>
          <a:xfrm>
            <a:off x="395536" y="332656"/>
            <a:ext cx="457200" cy="461665"/>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9507163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8.14815E-6 C -0.00209 0.02152 0.00138 0.03472 0.00833 0.05347 C 0.01076 0.05972 0.01006 0.06504 0.01336 0.07129 C 0.01458 0.07337 0.01701 0.07384 0.0184 0.07569 C 0.02239 0.08078 0.02621 0.08611 0.03003 0.0912 C 0.03368 0.09606 0.0368 0.10138 0.0401 0.10671 C 0.04184 0.10948 0.04305 0.11296 0.04496 0.11573 C 0.05677 0.13286 0.07048 0.14652 0.08333 0.16226 C 0.10034 0.18333 0.09982 0.18402 0.11996 0.19999 C 0.12725 0.20578 0.13159 0.21273 0.1401 0.21573 C 0.16336 0.24004 0.13663 0.21435 0.15503 0.22685 C 0.17673 0.24143 0.15972 0.23611 0.17829 0.24004 C 0.18819 0.24536 0.19878 0.24907 0.20833 0.25532 C 0.22586 0.26736 0.21319 0.26296 0.22829 0.26643 C 0.26388 0.29398 0.32239 0.30717 0.36336 0.31111 C 0.3842 0.31759 0.40399 0.31411 0.425 0.31111 C 0.4434 0.29675 0.46423 0.29351 0.48506 0.2912 C 0.49218 0.28796 0.49982 0.28796 0.50677 0.28448 C 0.50937 0.2831 0.51076 0.27893 0.51336 0.27754 C 0.51875 0.27476 0.52447 0.27337 0.53003 0.27129 C 0.53385 0.26759 0.53784 0.26365 0.54166 0.26018 C 0.54375 0.2581 0.54357 0.25393 0.54496 0.25115 C 0.54583 0.2493 0.54722 0.24814 0.54843 0.24675 C 0.55104 0.23587 0.55069 0.2243 0.55329 0.21342 C 0.55277 0.203 0.5552 0.19166 0.55173 0.1824 C 0.54895 0.17523 0.54166 0.17337 0.53663 0.16898 C 0.52638 0.15972 0.51336 0.15416 0.50173 0.14907 C 0.48958 0.13587 0.48072 0.13518 0.4651 0.1331 C 0.45711 0.12893 0.44982 0.12198 0.44166 0.11782 C 0.41927 0.10578 0.39166 0.10624 0.3684 0.10462 C 0.33593 0.0956 0.30868 0.10555 0.27673 0.11111 C 0.27395 0.11342 0.27135 0.11597 0.26822 0.11782 C 0.2651 0.11967 0.26145 0.1199 0.25833 0.12198 C 0.25625 0.12384 0.2552 0.12685 0.25329 0.12893 C 0.24635 0.13518 0.23611 0.13865 0.22829 0.14236 C 0.22013 0.14999 0.21232 0.15578 0.20677 0.16666 C 0.20381 0.18171 0.19982 0.19629 0.1967 0.21111 C 0.19357 0.24837 0.19166 0.28472 0.19496 0.32222 C 0.19652 0.3405 0.20972 0.3581 0.21666 0.37337 C 0.23055 0.40393 0.24236 0.42754 0.26163 0.45347 C 0.27708 0.4743 0.30399 0.48564 0.32343 0.49791 C 0.34704 0.51296 0.36875 0.52615 0.39496 0.52893 C 0.41736 0.53495 0.42586 0.53657 0.45173 0.54004 C 0.48784 0.53911 0.52413 0.54305 0.56006 0.53796 C 0.571 0.53611 0.58003 0.52615 0.5901 0.52013 C 0.59913 0.51481 0.60902 0.51319 0.6184 0.50902 C 0.65642 0.46527 0.60347 0.52384 0.6434 0.4868 C 0.65416 0.47685 0.66336 0.46458 0.67343 0.45347 C 0.67847 0.44791 0.68506 0.44536 0.6901 0.44004 C 0.70225 0.42731 0.69548 0.43402 0.71006 0.42013 C 0.72204 0.40856 0.72187 0.40069 0.73663 0.3956 C 0.74965 0.38495 0.74843 0.38634 0.7651 0.3912 C 0.77343 0.39861 0.7677 0.39236 0.775 0.40671 C 0.7776 0.41203 0.78333 0.42222 0.78333 0.42222 C 0.78888 0.45138 0.78524 0.48009 0.76996 0.49976 C 0.76093 0.53032 0.74479 0.54675 0.72343 0.56018 C 0.69861 0.57546 0.71145 0.57152 0.6934 0.57546 C 0.68194 0.58634 0.66701 0.59768 0.65329 0.60231 C 0.64618 0.60439 0.63177 0.60671 0.63177 0.60671 C 0.61371 0.61504 0.59548 0.62777 0.57673 0.63333 C 0.55468 0.63958 0.53211 0.64305 0.51006 0.64907 C 0.50243 0.65555 0.49548 0.65925 0.48663 0.66203 C 0.47847 0.66759 0.47048 0.67499 0.46163 0.67777 C 0.44635 0.68819 0.43003 0.69467 0.41336 0.69999 C 0.40468 0.70601 0.40486 0.70856 0.39496 0.71111 C 0.38298 0.7206 0.38298 0.72476 0.37673 0.73981 C 0.37482 0.74467 0.36684 0.75671 0.36996 0.75323 C 0.38194 0.74004 0.37621 0.74467 0.38663 0.73796 C 0.38836 0.73865 0.38993 0.73981 0.39166 0.73981 C 0.39392 0.73981 0.39843 0.73796 0.39843 0.73796 " pathEditMode="relative" ptsTypes="fffffffffffffffffffffffffffffffffffffffffffffffffffffffffffffffffffffA">
                                      <p:cBhvr>
                                        <p:cTn id="6"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1916832"/>
            <a:ext cx="8496944" cy="4496900"/>
          </a:xfrm>
          <a:ln w="57150"/>
        </p:spPr>
        <p:style>
          <a:lnRef idx="1">
            <a:schemeClr val="accent2"/>
          </a:lnRef>
          <a:fillRef idx="2">
            <a:schemeClr val="accent2"/>
          </a:fillRef>
          <a:effectRef idx="1">
            <a:schemeClr val="accent2"/>
          </a:effectRef>
          <a:fontRef idx="minor">
            <a:schemeClr val="dk1"/>
          </a:fontRef>
        </p:style>
        <p:txBody>
          <a:bodyPr/>
          <a:lstStyle/>
          <a:p>
            <a:r>
              <a:rPr lang="tr-TR" dirty="0" smtClean="0"/>
              <a:t>Savaş, bakımsızlık ve bilinçli yok etme çabalarına rağmen günümüzde Balkanlarda binlerce Osmanlı eserine rastlamak mümkündür .Sadece Bulgaristan’da binlerce cami, yüzlerce medrese ,han, kervansaray, imaret, hamam, hastane ,çarşı  ve köprü bulunmakta bunlardan pek çoğu hala kullanmaya devam etmektedir.</a:t>
            </a:r>
          </a:p>
          <a:p>
            <a:r>
              <a:rPr lang="tr-TR" dirty="0" smtClean="0"/>
              <a:t>Bu bilgilere bakarak aşağıdakilerden hangisi </a:t>
            </a:r>
            <a:r>
              <a:rPr lang="tr-TR" u="sng" dirty="0" smtClean="0"/>
              <a:t>söylenemez?</a:t>
            </a:r>
          </a:p>
          <a:p>
            <a:pPr marL="45720" indent="0">
              <a:buNone/>
            </a:pPr>
            <a:endParaRPr lang="tr-TR" dirty="0" smtClean="0"/>
          </a:p>
          <a:p>
            <a:r>
              <a:rPr lang="tr-TR" dirty="0" smtClean="0"/>
              <a:t>A- Osmanlı Devleti’nden ayrılan ilk devletin Bulgaristan olduğu</a:t>
            </a:r>
          </a:p>
          <a:p>
            <a:r>
              <a:rPr lang="tr-TR" dirty="0" smtClean="0"/>
              <a:t>B-Osmanlı Devleti’nin Balkanlarda uzun yıllar hüküm sürdü.</a:t>
            </a:r>
          </a:p>
          <a:p>
            <a:r>
              <a:rPr lang="tr-TR" dirty="0" smtClean="0"/>
              <a:t>C-Osmanlıların Bulgaristan’da sosyal ,kültürel ve ekonomik hayatı canlandırdığı</a:t>
            </a:r>
          </a:p>
          <a:p>
            <a:r>
              <a:rPr lang="tr-TR" dirty="0" smtClean="0"/>
              <a:t>D- Türklerin egemen oldukları yerleri bayındır hale getirdiği</a:t>
            </a:r>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2097"/>
            <a:ext cx="2143125" cy="167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69720"/>
            <a:ext cx="2238375" cy="163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69720"/>
            <a:ext cx="2619375" cy="163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8388424" y="404664"/>
            <a:ext cx="457200" cy="4572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98025642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77778E-6 -2.96296E-6 C -0.00902 0.00857 -0.01267 0.02084 -0.01996 0.02894 C -0.02187 0.03102 -0.02448 0.03172 -0.02656 0.03334 C -0.03524 0.04005 -0.04357 0.05 -0.05 0.06019 C -0.05538 0.06875 -0.05781 0.0801 -0.06319 0.08889 C -0.06996 0.1 -0.07777 0.10718 -0.08489 0.11783 C -0.09791 0.13704 -0.08611 0.12037 -0.09652 0.14213 C -0.09843 0.1463 -0.10156 0.14931 -0.10329 0.15348 C -0.10763 0.16343 -0.11493 0.18449 -0.11493 0.18449 C -0.11857 0.20787 -0.11527 0.19237 -0.12986 0.22894 C -0.14704 0.27223 -0.12708 0.22616 -0.14166 0.26899 C -0.15156 0.29792 -0.14704 0.2926 -0.15833 0.30232 C -0.16666 0.32153 -0.16215 0.30926 -0.16996 0.34005 C -0.17291 0.35186 -0.17795 0.35348 -0.18333 0.36227 C -0.19079 0.37385 -0.19895 0.38473 -0.20486 0.39792 C -0.20972 0.40857 -0.21267 0.41922 -0.21823 0.42894 C -0.2217 0.44213 -0.22621 0.44399 -0.23333 0.45556 C -0.23784 0.46297 -0.24062 0.47269 -0.24496 0.47987 C -0.25138 0.49098 -0.25937 0.49607 -0.26823 0.50232 C -0.27448 0.51922 -0.26736 0.5051 -0.27829 0.5132 C -0.28507 0.51806 -0.29114 0.52848 -0.29652 0.53565 C -0.30364 0.54514 -0.30954 0.55695 -0.31684 0.56667 C -0.32777 0.58125 -0.33941 0.58612 -0.35347 0.59352 C -0.36336 0.59885 -0.37378 0.60695 -0.38333 0.61343 C -0.3927 0.61945 -0.40034 0.62987 -0.41007 0.63565 C -0.41614 0.63959 -0.42343 0.63936 -0.42986 0.64213 C -0.44566 0.65 -0.45972 0.65996 -0.47656 0.66459 C -0.48958 0.67593 -0.50486 0.67593 -0.51996 0.67778 C -0.53263 0.68449 -0.54652 0.68681 -0.55989 0.69098 C -0.56579 0.69306 -0.57066 0.69885 -0.57656 0.69977 C -0.59027 0.70301 -0.61823 0.70463 -0.61823 0.70463 C -0.62552 0.71088 -0.63385 0.71528 -0.64166 0.72014 C -0.64479 0.72176 -0.65156 0.72454 -0.65156 0.72454 C -0.66458 0.7375 -0.65121 0.72639 -0.67152 0.73311 C -0.67395 0.73426 -0.67586 0.73704 -0.67829 0.73797 C -0.68142 0.73936 -0.68489 0.73936 -0.68819 0.74005 C -0.69878 0.74491 -0.71041 0.75324 -0.72152 0.75556 C -0.73472 0.75811 -0.74826 0.75811 -0.76163 0.75996 C -0.80017 0.78542 -0.83767 0.76065 -0.875 0.74908 C -0.87951 0.73959 -0.88229 0.73125 -0.88663 0.72223 C -0.88871 0.7051 -0.89166 0.68843 -0.89323 0.6713 C -0.89513 0.60764 -0.89392 0.56829 -0.87656 0.50903 C -0.871 0.49005 -0.86336 0.47176 -0.85659 0.45348 C -0.85486 0.44908 -0.85156 0.44005 -0.85156 0.44005 C -0.84895 0.4213 -0.84062 0.40625 -0.83489 0.38889 C -0.83055 0.3757 -0.82777 0.36204 -0.82326 0.34908 C -0.81823 0.33473 -0.81024 0.32107 -0.80486 0.30672 C -0.80086 0.28241 -0.79323 0.25973 -0.78489 0.23797 C -0.78055 0.22593 -0.78246 0.23241 -0.77986 0.22014 C -0.77934 0.21783 -0.77829 0.21112 -0.77829 0.21343 C -0.77829 0.21991 -0.78142 0.2257 -0.78333 0.23125 C -0.78541 0.24283 -0.78836 0.25232 -0.79323 0.26227 C -0.79826 0.28843 -0.79079 0.24792 -0.79652 0.28681 C -0.79913 0.30394 -0.80451 0.32014 -0.80659 0.33797 C -0.80885 0.35602 -0.81076 0.38218 -0.81666 0.39792 C -0.82066 0.42524 -0.82465 0.46389 -0.84323 0.47987 C -0.84739 0.48843 -0.84809 0.49746 -0.85329 0.50463 C -0.85468 0.5169 -0.85642 0.52616 -0.85989 0.53797 C -0.8618 0.55278 -0.86527 0.56505 -0.86666 0.5801 C -0.86736 0.59514 -0.86614 0.62686 -0.87326 0.64213 C -0.87552 0.64699 -0.8802 0.64931 -0.88333 0.65348 C -0.88628 0.6632 -0.89079 0.67223 -0.89323 0.68241 C -0.89375 0.68912 -0.89409 0.69584 -0.89496 0.70232 C -0.8993 0.7375 -0.89878 0.6588 -0.89323 0.63797 C -0.89409 0.62477 -0.89652 0.6088 -0.89652 0.59561 L -0.87986 0.55348 " pathEditMode="relative" ptsTypes="ffffffffffffffffffffffffffffffffffffffffffffffffffffffffffffffffA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914400" y="2852936"/>
            <a:ext cx="7690048" cy="3456424"/>
          </a:xfrm>
          <a:solidFill>
            <a:srgbClr val="FF0000"/>
          </a:solidFill>
        </p:spPr>
        <p:txBody>
          <a:bodyPr>
            <a:normAutofit fontScale="92500" lnSpcReduction="10000"/>
          </a:bodyPr>
          <a:lstStyle/>
          <a:p>
            <a:r>
              <a:rPr lang="tr-TR" b="1" dirty="0" smtClean="0"/>
              <a:t>Osman Gazi’nin silah arkadaşlarından Samsa Çavuş’un verdiği bu bilgilere bakarak aşağıdakilerden hangisine ulaşılamaz?</a:t>
            </a:r>
          </a:p>
          <a:p>
            <a:endParaRPr lang="tr-TR" b="1" dirty="0"/>
          </a:p>
          <a:p>
            <a:r>
              <a:rPr lang="tr-TR" b="1" dirty="0" smtClean="0"/>
              <a:t>A- Osman Bey’in izlediği politikanın beyliğin güçlenmesini sağladığına</a:t>
            </a:r>
          </a:p>
          <a:p>
            <a:r>
              <a:rPr lang="tr-TR" b="1" dirty="0" smtClean="0"/>
              <a:t>B-Bizans’ın yaşadığı sorunların, Osmanlı sınırlarını genişletmesini kolaylaştırdığı</a:t>
            </a:r>
          </a:p>
          <a:p>
            <a:r>
              <a:rPr lang="tr-TR" b="1" dirty="0" smtClean="0"/>
              <a:t>C- Osman Bey’in Bizanslılarla mücadelesinin Türkmenler tarafından desteklendiğine</a:t>
            </a:r>
          </a:p>
          <a:p>
            <a:r>
              <a:rPr lang="tr-TR" b="1" dirty="0" smtClean="0"/>
              <a:t>D-Anadolu Türk beyliklerinin Osman Bey’in yüksek hakimiyetini tanıdıklarına</a:t>
            </a:r>
            <a:endParaRPr lang="tr-TR" b="1" dirty="0"/>
          </a:p>
        </p:txBody>
      </p:sp>
      <p:sp>
        <p:nvSpPr>
          <p:cNvPr id="4" name="Köşeleri Yuvarlanmış Dikdörtgen Belirtme Çizgisi 3"/>
          <p:cNvSpPr/>
          <p:nvPr/>
        </p:nvSpPr>
        <p:spPr>
          <a:xfrm>
            <a:off x="2699792" y="476672"/>
            <a:ext cx="5904656" cy="2232248"/>
          </a:xfrm>
          <a:prstGeom prst="wedgeRoundRectCallout">
            <a:avLst>
              <a:gd name="adj1" fmla="val -56174"/>
              <a:gd name="adj2" fmla="val -26065"/>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dirty="0" smtClean="0"/>
              <a:t>Anadolu’daki Türk beylikleri kalıcı olmak için sık sık birbirleriyle savaşıyorlardı. Bizim beyimiz Osman ise Bizanslılara ait kaleleri almayı hedefliyorlardı. Bizanslıların taht kavgaları  ve iç karışıklıkları  işimizi kolaylaştırıyordu. Bizans’a karşı kazandığımız zaferler sayesinde komşu beyliklerdeki pek çok gazi de bize katıldı .Kısa sürede </a:t>
            </a:r>
            <a:r>
              <a:rPr lang="tr-TR" dirty="0" err="1" smtClean="0"/>
              <a:t>uc</a:t>
            </a:r>
            <a:r>
              <a:rPr lang="tr-TR" dirty="0" smtClean="0"/>
              <a:t> bölgelerdeki en güçlü beylik haline gelmiş olduk</a:t>
            </a:r>
            <a:endParaRPr lang="tr-TR"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51470"/>
            <a:ext cx="1857375"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467544" y="2852936"/>
            <a:ext cx="457200" cy="36004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501741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7.5E-6 3.33333E-6 C 0.02152 -0.00324 0.0434 -0.0169 0.06492 -0.01783 C 0.09722 -0.01945 0.12933 -0.02107 0.16162 -0.02223 C 0.17152 -0.02524 0.18176 -0.02593 0.19166 -0.02894 C 0.19409 -0.02963 0.196 -0.03218 0.19808 -0.03334 C 0.20728 -0.03727 0.21701 -0.04028 0.22656 -0.04236 C 0.23541 -0.04815 0.2434 -0.05116 0.25329 -0.05348 C 0.25937 -0.05718 0.26579 -0.05996 0.27152 -0.06459 C 0.27465 -0.06736 0.27656 -0.07269 0.27968 -0.0757 C 0.28211 -0.07801 0.28558 -0.07824 0.28819 -0.0801 C 0.29496 -0.08449 0.30763 -0.09699 0.31162 -0.10232 C 0.31388 -0.10533 0.31631 -0.10787 0.31822 -0.11111 C 0.32083 -0.11528 0.32499 -0.12454 0.32499 -0.12454 C 0.32708 -0.13936 0.33072 -0.15278 0.33489 -0.16667 C 0.33437 -0.19699 0.33437 -0.22755 0.33333 -0.25787 C 0.33298 -0.2676 0.32656 -0.28218 0.32152 -0.28889 C 0.31874 -0.2926 0.31162 -0.29792 0.31162 -0.29792 C 0.30885 -0.30834 0.30416 -0.31436 0.29652 -0.31783 C 0.26857 -0.34607 0.23315 -0.35232 0.20156 -0.36899 C 0.1651 -0.36436 0.17412 -0.36806 0.15156 -0.35348 C 0.14843 -0.34931 0.14478 -0.34653 0.14166 -0.34236 C 0.13558 -0.33426 0.13246 -0.32385 0.12656 -0.31551 C 0.12447 -0.29514 0.12291 -0.28658 0.12656 -0.26227 C 0.1276 -0.25579 0.13107 -0.25047 0.13333 -0.24445 C 0.13888 -0.22986 0.14426 -0.21528 0.14826 -0.2 C 0.15711 -0.20417 0.14999 -0.20301 0.15989 -0.19561 C 0.16996 -0.1882 0.16701 -0.19491 0.17656 -0.18449 C 0.19166 -0.16783 0.1802 -0.17315 0.19305 -0.16899 C 0.22638 -0.14699 0.20954 -0.15556 0.27152 -0.15787 C 0.28315 -0.16227 0.29513 -0.16389 0.30659 -0.16899 C 0.31857 -0.17431 0.32933 -0.18172 0.34166 -0.18449 C 0.35364 -0.19676 0.36874 -0.19584 0.38333 -0.19792 C 0.38767 -0.20232 0.39166 -0.20741 0.39635 -0.21111 C 0.40347 -0.21644 0.41197 -0.21621 0.41996 -0.21806 C 0.43333 -0.22084 0.44635 -0.22431 0.45989 -0.22686 C 0.47725 -0.2338 0.48558 -0.2375 0.50312 -0.24005 C 0.51805 -0.23866 0.53419 -0.23912 0.54808 -0.23125 C 0.5644 -0.22223 0.58263 -0.21343 0.59982 -0.20926 C 0.61197 -0.20301 0.62482 -0.2 0.63662 -0.19329 C 0.64114 -0.19074 0.64999 -0.18449 0.64999 -0.18449 C 0.65277 -0.18079 0.65537 -0.17686 0.65833 -0.17338 C 0.66249 -0.16852 0.67152 -0.15996 0.67152 -0.15996 C 0.67569 -0.13889 0.67239 -0.14723 0.67985 -0.13334 C 0.68315 -0.10787 0.68367 -0.10162 0.68489 -0.06899 C 0.68437 -0.04977 0.68489 -0.03033 0.68333 -0.01111 C 0.68298 -0.00764 0.67621 3.33333E-6 0.67499 0.00185 C 0.66753 0.01389 0.65156 0.04027 0.63975 0.04444 C 0.6276 0.05463 0.6184 0.06157 0.60485 0.06666 C 0.57621 0.08889 0.54201 0.1118 0.50833 0.11319 C 0.47881 0.11458 0.44947 0.11481 0.41996 0.11527 C 0.39947 0.11898 0.3802 0.12245 0.35989 0.1243 C 0.34409 0.13148 0.32985 0.13379 0.31319 0.13541 C 0.30659 0.13726 0.29965 0.13726 0.29322 0.14004 C 0.2901 0.14143 0.28784 0.14514 0.28489 0.14652 C 0.28159 0.14814 0.27829 0.14791 0.27482 0.14884 C 0.26666 0.15115 0.24982 0.15555 0.24982 0.15555 C 0.23055 0.16574 0.25468 0.15416 0.22829 0.16226 C 0.22187 0.16412 0.21614 0.16851 0.20989 0.17106 C 0.20103 0.17453 0.19183 0.17569 0.18333 0.17986 C 0.1769 0.1831 0.17169 0.18657 0.16492 0.18889 C 0.14965 0.20162 0.15659 0.19838 0.14496 0.20208 C 0.13819 0.21157 0.14305 0.20578 0.12829 0.21551 C 0.12603 0.21689 0.12152 0.2199 0.12152 0.2199 C 0.11996 0.22222 0.1184 0.22453 0.11666 0.22662 C 0.11458 0.22916 0.1118 0.23078 0.10989 0.23333 C 0.09878 0.24814 0.11492 0.23264 0.10156 0.24444 C 0.09531 0.27152 0.0809 0.29328 0.06822 0.31551 C 0.0677 0.31782 0.06666 0.32222 0.06666 0.32222 L 0.06492 0.3 " pathEditMode="relative" ptsTypes="fffffffffffffffffffffffffffffffffffffffffffffffffffffffffffffffffffA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2132857"/>
            <a:ext cx="7906072" cy="4176504"/>
          </a:xfrm>
        </p:spPr>
        <p:txBody>
          <a:bodyPr/>
          <a:lstStyle/>
          <a:p>
            <a:r>
              <a:rPr lang="tr-TR" dirty="0" smtClean="0"/>
              <a:t>Osmanlı Devleti Rumeli’de fethettiği topraklara göçebe yaşayan Türkmenleri yerleştirmiştir. Bu topluluklara zengin topraklar vermiş, bütün akrabaları ile gelenlere özel haklar tanımıştır.</a:t>
            </a:r>
          </a:p>
          <a:p>
            <a:endParaRPr lang="tr-TR" dirty="0"/>
          </a:p>
          <a:p>
            <a:r>
              <a:rPr lang="tr-TR" dirty="0" smtClean="0"/>
              <a:t>Osmanlı Devleti’nin bu politikasının;</a:t>
            </a:r>
          </a:p>
          <a:p>
            <a:pPr marL="560070" indent="-514350">
              <a:buFont typeface="+mj-lt"/>
              <a:buAutoNum type="romanUcPeriod"/>
            </a:pPr>
            <a:r>
              <a:rPr lang="tr-TR" dirty="0" smtClean="0"/>
              <a:t>Göçebe Türkmenlerin yerleşik yaşama geçirilmesi</a:t>
            </a:r>
          </a:p>
          <a:p>
            <a:pPr marL="560070" indent="-514350">
              <a:buFont typeface="+mj-lt"/>
              <a:buAutoNum type="romanUcPeriod"/>
            </a:pPr>
            <a:r>
              <a:rPr lang="tr-TR" dirty="0" smtClean="0"/>
              <a:t>Ele geçirilen bölgelerin Türkleştirilmesi</a:t>
            </a:r>
          </a:p>
          <a:p>
            <a:pPr marL="560070" indent="-514350">
              <a:buFont typeface="+mj-lt"/>
              <a:buAutoNum type="romanUcPeriod"/>
            </a:pPr>
            <a:r>
              <a:rPr lang="tr-TR" dirty="0" smtClean="0"/>
              <a:t>Anadolu’da Türk birliğinin sağlanması</a:t>
            </a:r>
          </a:p>
          <a:p>
            <a:pPr marL="45720" indent="0">
              <a:buNone/>
            </a:pPr>
            <a:endParaRPr lang="tr-TR" dirty="0"/>
          </a:p>
          <a:p>
            <a:pPr marL="45720" indent="0">
              <a:buNone/>
            </a:pPr>
            <a:r>
              <a:rPr lang="tr-TR" dirty="0" smtClean="0"/>
              <a:t>Hedeflerinden hangilerine yönelik olduğu savunulabilir?</a:t>
            </a:r>
          </a:p>
          <a:p>
            <a:pPr marL="45720" indent="0">
              <a:buNone/>
            </a:pPr>
            <a:r>
              <a:rPr lang="tr-TR" dirty="0" smtClean="0"/>
              <a:t>A- Yalnız I              B- I ve II           C- I ve  III            D- II  ve  III</a:t>
            </a:r>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2" y="212264"/>
            <a:ext cx="260985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1605" y="221789"/>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8604448" y="1060177"/>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653504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22222E-6 -2.96296E-6 L -0.67864 0.65857 " pathEditMode="relative" rAng="0" ptsTypes="AA">
                                      <p:cBhvr>
                                        <p:cTn id="6" dur="2000" fill="hold"/>
                                        <p:tgtEl>
                                          <p:spTgt spid="4"/>
                                        </p:tgtEl>
                                        <p:attrNameLst>
                                          <p:attrName>ppt_x</p:attrName>
                                          <p:attrName>ppt_y</p:attrName>
                                        </p:attrNameLst>
                                      </p:cBhvr>
                                      <p:rCtr x="-33941" y="329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032" y="571500"/>
            <a:ext cx="4674096" cy="625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444978"/>
            <a:ext cx="4674096" cy="625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400" y="1257918"/>
            <a:ext cx="4674096" cy="625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060848"/>
            <a:ext cx="4674096" cy="625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924944"/>
            <a:ext cx="4674096" cy="625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789040"/>
            <a:ext cx="4674096" cy="625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p:nvPr/>
        </p:nvSpPr>
        <p:spPr>
          <a:xfrm>
            <a:off x="1763688" y="884126"/>
            <a:ext cx="2249334" cy="369332"/>
          </a:xfrm>
          <a:prstGeom prst="rect">
            <a:avLst/>
          </a:prstGeom>
          <a:noFill/>
        </p:spPr>
        <p:txBody>
          <a:bodyPr wrap="none" rtlCol="0">
            <a:spAutoFit/>
          </a:bodyPr>
          <a:lstStyle/>
          <a:p>
            <a:r>
              <a:rPr lang="tr-TR" b="1" dirty="0" smtClean="0">
                <a:solidFill>
                  <a:schemeClr val="bg2"/>
                </a:solidFill>
              </a:rPr>
              <a:t>1-Sırpsındığı zaferi</a:t>
            </a:r>
            <a:endParaRPr lang="tr-TR" b="1" dirty="0">
              <a:solidFill>
                <a:schemeClr val="bg2"/>
              </a:solidFill>
            </a:endParaRPr>
          </a:p>
        </p:txBody>
      </p:sp>
      <p:sp>
        <p:nvSpPr>
          <p:cNvPr id="9" name="Metin kutusu 8"/>
          <p:cNvSpPr txBox="1"/>
          <p:nvPr/>
        </p:nvSpPr>
        <p:spPr>
          <a:xfrm>
            <a:off x="1763688" y="1412776"/>
            <a:ext cx="2031325" cy="369332"/>
          </a:xfrm>
          <a:prstGeom prst="rect">
            <a:avLst/>
          </a:prstGeom>
          <a:noFill/>
        </p:spPr>
        <p:txBody>
          <a:bodyPr wrap="none" rtlCol="0">
            <a:spAutoFit/>
          </a:bodyPr>
          <a:lstStyle/>
          <a:p>
            <a:r>
              <a:rPr lang="tr-TR" b="1" dirty="0" smtClean="0">
                <a:solidFill>
                  <a:schemeClr val="bg2"/>
                </a:solidFill>
              </a:rPr>
              <a:t>2-Malargirt zaferi</a:t>
            </a:r>
            <a:endParaRPr lang="tr-TR" b="1" dirty="0">
              <a:solidFill>
                <a:schemeClr val="bg2"/>
              </a:solidFill>
            </a:endParaRPr>
          </a:p>
        </p:txBody>
      </p:sp>
      <p:sp>
        <p:nvSpPr>
          <p:cNvPr id="10" name="Metin kutusu 9"/>
          <p:cNvSpPr txBox="1"/>
          <p:nvPr/>
        </p:nvSpPr>
        <p:spPr>
          <a:xfrm>
            <a:off x="1763688" y="2373474"/>
            <a:ext cx="1954381" cy="369332"/>
          </a:xfrm>
          <a:prstGeom prst="rect">
            <a:avLst/>
          </a:prstGeom>
          <a:noFill/>
        </p:spPr>
        <p:txBody>
          <a:bodyPr wrap="none" rtlCol="0">
            <a:spAutoFit/>
          </a:bodyPr>
          <a:lstStyle/>
          <a:p>
            <a:r>
              <a:rPr lang="tr-TR" b="1" dirty="0" smtClean="0">
                <a:solidFill>
                  <a:schemeClr val="bg2"/>
                </a:solidFill>
              </a:rPr>
              <a:t>3- Kosova zaferi</a:t>
            </a:r>
            <a:endParaRPr lang="tr-TR" b="1" dirty="0">
              <a:solidFill>
                <a:schemeClr val="bg2"/>
              </a:solidFill>
            </a:endParaRPr>
          </a:p>
        </p:txBody>
      </p:sp>
      <p:sp>
        <p:nvSpPr>
          <p:cNvPr id="11" name="Metin kutusu 10"/>
          <p:cNvSpPr txBox="1"/>
          <p:nvPr/>
        </p:nvSpPr>
        <p:spPr>
          <a:xfrm>
            <a:off x="1763688" y="3237570"/>
            <a:ext cx="1915909" cy="369332"/>
          </a:xfrm>
          <a:prstGeom prst="rect">
            <a:avLst/>
          </a:prstGeom>
          <a:noFill/>
        </p:spPr>
        <p:txBody>
          <a:bodyPr wrap="none" rtlCol="0">
            <a:spAutoFit/>
          </a:bodyPr>
          <a:lstStyle/>
          <a:p>
            <a:r>
              <a:rPr lang="tr-TR" b="1" dirty="0" smtClean="0">
                <a:solidFill>
                  <a:schemeClr val="bg2"/>
                </a:solidFill>
              </a:rPr>
              <a:t>4-Niğbolu zaferi</a:t>
            </a:r>
            <a:endParaRPr lang="tr-TR" b="1" dirty="0">
              <a:solidFill>
                <a:schemeClr val="bg2"/>
              </a:solidFill>
            </a:endParaRPr>
          </a:p>
        </p:txBody>
      </p:sp>
      <p:sp>
        <p:nvSpPr>
          <p:cNvPr id="12" name="Metin kutusu 11"/>
          <p:cNvSpPr txBox="1"/>
          <p:nvPr/>
        </p:nvSpPr>
        <p:spPr>
          <a:xfrm>
            <a:off x="1619672" y="4101666"/>
            <a:ext cx="2480166" cy="369332"/>
          </a:xfrm>
          <a:prstGeom prst="rect">
            <a:avLst/>
          </a:prstGeom>
          <a:noFill/>
        </p:spPr>
        <p:txBody>
          <a:bodyPr wrap="none" rtlCol="0">
            <a:spAutoFit/>
          </a:bodyPr>
          <a:lstStyle/>
          <a:p>
            <a:r>
              <a:rPr lang="tr-TR" b="1" dirty="0" smtClean="0">
                <a:solidFill>
                  <a:schemeClr val="bg2"/>
                </a:solidFill>
              </a:rPr>
              <a:t>5-Miryokefalon zaferi</a:t>
            </a:r>
            <a:endParaRPr lang="tr-TR" b="1" dirty="0">
              <a:solidFill>
                <a:schemeClr val="bg2"/>
              </a:solidFill>
            </a:endParaRPr>
          </a:p>
        </p:txBody>
      </p:sp>
      <p:sp>
        <p:nvSpPr>
          <p:cNvPr id="13" name="Metin kutusu 12"/>
          <p:cNvSpPr txBox="1"/>
          <p:nvPr/>
        </p:nvSpPr>
        <p:spPr>
          <a:xfrm>
            <a:off x="1785945" y="4680968"/>
            <a:ext cx="1749261" cy="369332"/>
          </a:xfrm>
          <a:prstGeom prst="rect">
            <a:avLst/>
          </a:prstGeom>
          <a:noFill/>
        </p:spPr>
        <p:txBody>
          <a:bodyPr wrap="none" rtlCol="0">
            <a:spAutoFit/>
          </a:bodyPr>
          <a:lstStyle/>
          <a:p>
            <a:r>
              <a:rPr lang="tr-TR" b="1" dirty="0" smtClean="0">
                <a:solidFill>
                  <a:schemeClr val="bg2"/>
                </a:solidFill>
              </a:rPr>
              <a:t>6-Varna  zaferi</a:t>
            </a:r>
            <a:endParaRPr lang="tr-TR" b="1" dirty="0">
              <a:solidFill>
                <a:schemeClr val="bg2"/>
              </a:solidFill>
            </a:endParaRPr>
          </a:p>
        </p:txBody>
      </p:sp>
      <p:sp>
        <p:nvSpPr>
          <p:cNvPr id="14" name="Metin kutusu 13"/>
          <p:cNvSpPr txBox="1"/>
          <p:nvPr/>
        </p:nvSpPr>
        <p:spPr>
          <a:xfrm>
            <a:off x="5220072" y="468627"/>
            <a:ext cx="3527632" cy="1200329"/>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dirty="0" smtClean="0"/>
              <a:t>Kılıçların üzerine Anadolu</a:t>
            </a:r>
          </a:p>
          <a:p>
            <a:r>
              <a:rPr lang="tr-TR" dirty="0" smtClean="0"/>
              <a:t>Ve Balkanlarda Türk hakimiyetini</a:t>
            </a:r>
          </a:p>
          <a:p>
            <a:r>
              <a:rPr lang="tr-TR" dirty="0" smtClean="0"/>
              <a:t>Güçlendiren Türk zaferlerinden</a:t>
            </a:r>
          </a:p>
          <a:p>
            <a:r>
              <a:rPr lang="tr-TR" dirty="0" smtClean="0"/>
              <a:t>Bazıları yazılmıştır.</a:t>
            </a:r>
            <a:endParaRPr lang="tr-TR" dirty="0"/>
          </a:p>
        </p:txBody>
      </p:sp>
      <p:sp>
        <p:nvSpPr>
          <p:cNvPr id="15" name="Metin kutusu 14"/>
          <p:cNvSpPr txBox="1"/>
          <p:nvPr/>
        </p:nvSpPr>
        <p:spPr>
          <a:xfrm>
            <a:off x="5220072" y="2060848"/>
            <a:ext cx="3467616" cy="923330"/>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tr-TR" dirty="0" smtClean="0"/>
              <a:t>Bunlar aşağıdaki seçeneklerden</a:t>
            </a:r>
          </a:p>
          <a:p>
            <a:r>
              <a:rPr lang="tr-TR" dirty="0" smtClean="0"/>
              <a:t>Hangisinde doğru olarak </a:t>
            </a:r>
          </a:p>
          <a:p>
            <a:r>
              <a:rPr lang="tr-TR" dirty="0" smtClean="0"/>
              <a:t>Gruplandırılmıştır.</a:t>
            </a:r>
            <a:endParaRPr lang="tr-TR" dirty="0"/>
          </a:p>
        </p:txBody>
      </p:sp>
      <p:graphicFrame>
        <p:nvGraphicFramePr>
          <p:cNvPr id="17" name="Tablo 16"/>
          <p:cNvGraphicFramePr>
            <a:graphicFrameLocks noGrp="1"/>
          </p:cNvGraphicFramePr>
          <p:nvPr>
            <p:extLst>
              <p:ext uri="{D42A27DB-BD31-4B8C-83A1-F6EECF244321}">
                <p14:modId xmlns:p14="http://schemas.microsoft.com/office/powerpoint/2010/main" val="1907787179"/>
              </p:ext>
            </p:extLst>
          </p:nvPr>
        </p:nvGraphicFramePr>
        <p:xfrm>
          <a:off x="5242896" y="3359232"/>
          <a:ext cx="3840088" cy="1854200"/>
        </p:xfrm>
        <a:graphic>
          <a:graphicData uri="http://schemas.openxmlformats.org/drawingml/2006/table">
            <a:tbl>
              <a:tblPr firstRow="1" bandRow="1">
                <a:tableStyleId>{5C22544A-7EE6-4342-B048-85BDC9FD1C3A}</a:tableStyleId>
              </a:tblPr>
              <a:tblGrid>
                <a:gridCol w="455712"/>
                <a:gridCol w="1512168"/>
                <a:gridCol w="1872208"/>
              </a:tblGrid>
              <a:tr h="370840">
                <a:tc>
                  <a:txBody>
                    <a:bodyPr/>
                    <a:lstStyle/>
                    <a:p>
                      <a:endParaRPr lang="tr-TR" dirty="0"/>
                    </a:p>
                  </a:txBody>
                  <a:tcPr>
                    <a:solidFill>
                      <a:srgbClr val="FFFF00"/>
                    </a:solidFill>
                  </a:tcPr>
                </a:tc>
                <a:tc>
                  <a:txBody>
                    <a:bodyPr/>
                    <a:lstStyle/>
                    <a:p>
                      <a:r>
                        <a:rPr lang="tr-TR" dirty="0" smtClean="0">
                          <a:solidFill>
                            <a:schemeClr val="bg2"/>
                          </a:solidFill>
                        </a:rPr>
                        <a:t>ANADOLU</a:t>
                      </a:r>
                      <a:endParaRPr lang="tr-TR" dirty="0">
                        <a:solidFill>
                          <a:schemeClr val="bg2"/>
                        </a:solidFill>
                      </a:endParaRPr>
                    </a:p>
                  </a:txBody>
                  <a:tcPr>
                    <a:solidFill>
                      <a:srgbClr val="FFFF00"/>
                    </a:solidFill>
                  </a:tcPr>
                </a:tc>
                <a:tc>
                  <a:txBody>
                    <a:bodyPr/>
                    <a:lstStyle/>
                    <a:p>
                      <a:r>
                        <a:rPr lang="tr-TR" dirty="0" smtClean="0">
                          <a:solidFill>
                            <a:schemeClr val="bg2"/>
                          </a:solidFill>
                        </a:rPr>
                        <a:t>BALKANLAR</a:t>
                      </a:r>
                      <a:endParaRPr lang="tr-TR" dirty="0">
                        <a:solidFill>
                          <a:schemeClr val="bg2"/>
                        </a:solidFill>
                      </a:endParaRPr>
                    </a:p>
                  </a:txBody>
                  <a:tcPr>
                    <a:solidFill>
                      <a:srgbClr val="FFFF00"/>
                    </a:solidFill>
                  </a:tcPr>
                </a:tc>
              </a:tr>
              <a:tr h="370840">
                <a:tc>
                  <a:txBody>
                    <a:bodyPr/>
                    <a:lstStyle/>
                    <a:p>
                      <a:r>
                        <a:rPr lang="tr-TR" dirty="0" smtClean="0"/>
                        <a:t>A</a:t>
                      </a:r>
                      <a:endParaRPr lang="tr-TR" dirty="0"/>
                    </a:p>
                  </a:txBody>
                  <a:tcPr>
                    <a:solidFill>
                      <a:srgbClr val="FFFF00"/>
                    </a:solidFill>
                  </a:tcPr>
                </a:tc>
                <a:tc>
                  <a:txBody>
                    <a:bodyPr/>
                    <a:lstStyle/>
                    <a:p>
                      <a:r>
                        <a:rPr lang="tr-TR" dirty="0" smtClean="0"/>
                        <a:t>1- 2</a:t>
                      </a:r>
                      <a:endParaRPr lang="tr-TR" dirty="0"/>
                    </a:p>
                  </a:txBody>
                  <a:tcPr>
                    <a:solidFill>
                      <a:srgbClr val="FFFF00"/>
                    </a:solidFill>
                  </a:tcPr>
                </a:tc>
                <a:tc>
                  <a:txBody>
                    <a:bodyPr/>
                    <a:lstStyle/>
                    <a:p>
                      <a:r>
                        <a:rPr lang="tr-TR" dirty="0" smtClean="0"/>
                        <a:t>3-</a:t>
                      </a:r>
                      <a:r>
                        <a:rPr lang="tr-TR" baseline="0" dirty="0" smtClean="0"/>
                        <a:t> </a:t>
                      </a:r>
                      <a:r>
                        <a:rPr lang="tr-TR" dirty="0" smtClean="0"/>
                        <a:t>4- 5</a:t>
                      </a:r>
                      <a:r>
                        <a:rPr lang="tr-TR" baseline="0" dirty="0" smtClean="0"/>
                        <a:t> </a:t>
                      </a:r>
                      <a:r>
                        <a:rPr lang="tr-TR" dirty="0" smtClean="0"/>
                        <a:t>-6</a:t>
                      </a:r>
                      <a:endParaRPr lang="tr-TR" dirty="0"/>
                    </a:p>
                  </a:txBody>
                  <a:tcPr>
                    <a:solidFill>
                      <a:srgbClr val="FFFF00"/>
                    </a:solidFill>
                  </a:tcPr>
                </a:tc>
              </a:tr>
              <a:tr h="370840">
                <a:tc>
                  <a:txBody>
                    <a:bodyPr/>
                    <a:lstStyle/>
                    <a:p>
                      <a:r>
                        <a:rPr lang="tr-TR" dirty="0" smtClean="0"/>
                        <a:t>B</a:t>
                      </a:r>
                      <a:endParaRPr lang="tr-TR" dirty="0"/>
                    </a:p>
                  </a:txBody>
                  <a:tcPr>
                    <a:solidFill>
                      <a:srgbClr val="FFFF00"/>
                    </a:solidFill>
                  </a:tcPr>
                </a:tc>
                <a:tc>
                  <a:txBody>
                    <a:bodyPr/>
                    <a:lstStyle/>
                    <a:p>
                      <a:r>
                        <a:rPr lang="tr-TR" dirty="0" smtClean="0"/>
                        <a:t>1- 4- 6</a:t>
                      </a:r>
                      <a:endParaRPr lang="tr-TR" dirty="0"/>
                    </a:p>
                  </a:txBody>
                  <a:tcPr>
                    <a:solidFill>
                      <a:srgbClr val="FFFF00"/>
                    </a:solidFill>
                  </a:tcPr>
                </a:tc>
                <a:tc>
                  <a:txBody>
                    <a:bodyPr/>
                    <a:lstStyle/>
                    <a:p>
                      <a:r>
                        <a:rPr lang="tr-TR" dirty="0" smtClean="0"/>
                        <a:t>2 – 3- 5</a:t>
                      </a:r>
                      <a:endParaRPr lang="tr-TR" dirty="0"/>
                    </a:p>
                  </a:txBody>
                  <a:tcPr>
                    <a:solidFill>
                      <a:srgbClr val="FFFF00"/>
                    </a:solidFill>
                  </a:tcPr>
                </a:tc>
              </a:tr>
              <a:tr h="370840">
                <a:tc>
                  <a:txBody>
                    <a:bodyPr/>
                    <a:lstStyle/>
                    <a:p>
                      <a:r>
                        <a:rPr lang="tr-TR" dirty="0" smtClean="0"/>
                        <a:t>C</a:t>
                      </a:r>
                      <a:endParaRPr lang="tr-TR" dirty="0"/>
                    </a:p>
                  </a:txBody>
                  <a:tcPr>
                    <a:solidFill>
                      <a:srgbClr val="FFFF00"/>
                    </a:solidFill>
                  </a:tcPr>
                </a:tc>
                <a:tc>
                  <a:txBody>
                    <a:bodyPr/>
                    <a:lstStyle/>
                    <a:p>
                      <a:r>
                        <a:rPr lang="tr-TR" dirty="0" smtClean="0"/>
                        <a:t>2- 5</a:t>
                      </a:r>
                      <a:endParaRPr lang="tr-TR" dirty="0"/>
                    </a:p>
                  </a:txBody>
                  <a:tcPr>
                    <a:solidFill>
                      <a:srgbClr val="FFFF00"/>
                    </a:solidFill>
                  </a:tcPr>
                </a:tc>
                <a:tc>
                  <a:txBody>
                    <a:bodyPr/>
                    <a:lstStyle/>
                    <a:p>
                      <a:r>
                        <a:rPr lang="tr-TR" dirty="0" smtClean="0"/>
                        <a:t>1- 3 -4 - 6</a:t>
                      </a:r>
                      <a:endParaRPr lang="tr-TR" dirty="0"/>
                    </a:p>
                  </a:txBody>
                  <a:tcPr>
                    <a:solidFill>
                      <a:srgbClr val="FFFF00"/>
                    </a:solidFill>
                  </a:tcPr>
                </a:tc>
              </a:tr>
              <a:tr h="370840">
                <a:tc>
                  <a:txBody>
                    <a:bodyPr/>
                    <a:lstStyle/>
                    <a:p>
                      <a:r>
                        <a:rPr lang="tr-TR" dirty="0" smtClean="0"/>
                        <a:t>D</a:t>
                      </a:r>
                      <a:endParaRPr lang="tr-TR" dirty="0"/>
                    </a:p>
                  </a:txBody>
                  <a:tcPr>
                    <a:solidFill>
                      <a:srgbClr val="FFFF00"/>
                    </a:solidFill>
                  </a:tcPr>
                </a:tc>
                <a:tc>
                  <a:txBody>
                    <a:bodyPr/>
                    <a:lstStyle/>
                    <a:p>
                      <a:r>
                        <a:rPr lang="tr-TR" dirty="0" smtClean="0"/>
                        <a:t>3- 5- 6</a:t>
                      </a:r>
                      <a:endParaRPr lang="tr-TR" dirty="0"/>
                    </a:p>
                  </a:txBody>
                  <a:tcPr>
                    <a:solidFill>
                      <a:srgbClr val="FFFF00"/>
                    </a:solidFill>
                  </a:tcPr>
                </a:tc>
                <a:tc>
                  <a:txBody>
                    <a:bodyPr/>
                    <a:lstStyle/>
                    <a:p>
                      <a:r>
                        <a:rPr lang="tr-TR" dirty="0" smtClean="0"/>
                        <a:t> 1- 2- 4</a:t>
                      </a:r>
                      <a:endParaRPr lang="tr-TR" dirty="0"/>
                    </a:p>
                  </a:txBody>
                  <a:tcPr>
                    <a:solidFill>
                      <a:srgbClr val="FFFF00"/>
                    </a:solidFill>
                  </a:tcPr>
                </a:tc>
              </a:tr>
            </a:tbl>
          </a:graphicData>
        </a:graphic>
      </p:graphicFrame>
      <p:sp>
        <p:nvSpPr>
          <p:cNvPr id="18" name="Oval 17"/>
          <p:cNvSpPr/>
          <p:nvPr/>
        </p:nvSpPr>
        <p:spPr>
          <a:xfrm>
            <a:off x="611560" y="5949280"/>
            <a:ext cx="457200" cy="288032"/>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3709" y="5448373"/>
            <a:ext cx="2771775" cy="1001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54804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77778E-7 4.07407E-6 L 0.49479 -0.20996 " pathEditMode="relative" rAng="0" ptsTypes="AA">
                                      <p:cBhvr>
                                        <p:cTn id="6" dur="7000" fill="hold"/>
                                        <p:tgtEl>
                                          <p:spTgt spid="18"/>
                                        </p:tgtEl>
                                        <p:attrNameLst>
                                          <p:attrName>ppt_x</p:attrName>
                                          <p:attrName>ppt_y</p:attrName>
                                        </p:attrNameLst>
                                      </p:cBhvr>
                                      <p:rCtr x="24740" y="-105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2708921"/>
            <a:ext cx="7762056" cy="3600440"/>
          </a:xfrm>
          <a:solidFill>
            <a:srgbClr val="002060"/>
          </a:solidFill>
        </p:spPr>
        <p:txBody>
          <a:bodyPr>
            <a:normAutofit lnSpcReduction="10000"/>
          </a:bodyPr>
          <a:lstStyle/>
          <a:p>
            <a:r>
              <a:rPr lang="tr-TR" dirty="0" smtClean="0"/>
              <a:t>Osman Bey bu anlatımında aşağıdakilerden hangisine </a:t>
            </a:r>
            <a:r>
              <a:rPr lang="tr-TR" u="sng" dirty="0" smtClean="0"/>
              <a:t>değinmemiştir.</a:t>
            </a:r>
            <a:r>
              <a:rPr lang="tr-TR" dirty="0" smtClean="0"/>
              <a:t> </a:t>
            </a:r>
          </a:p>
          <a:p>
            <a:endParaRPr lang="tr-TR" u="sng" dirty="0"/>
          </a:p>
          <a:p>
            <a:r>
              <a:rPr lang="tr-TR" dirty="0" smtClean="0"/>
              <a:t>A – Anadolu’nun durumuna</a:t>
            </a:r>
          </a:p>
          <a:p>
            <a:endParaRPr lang="tr-TR" dirty="0"/>
          </a:p>
          <a:p>
            <a:r>
              <a:rPr lang="tr-TR" dirty="0" smtClean="0"/>
              <a:t>B- Siyasal faaliyetlerine</a:t>
            </a:r>
          </a:p>
          <a:p>
            <a:endParaRPr lang="tr-TR" dirty="0"/>
          </a:p>
          <a:p>
            <a:r>
              <a:rPr lang="tr-TR" dirty="0" smtClean="0"/>
              <a:t>C-Haçlılarla mücadelesine</a:t>
            </a:r>
          </a:p>
          <a:p>
            <a:endParaRPr lang="tr-TR" dirty="0"/>
          </a:p>
          <a:p>
            <a:r>
              <a:rPr lang="tr-TR" dirty="0" smtClean="0"/>
              <a:t>D-Türk beylikleriyle ilişkilerine</a:t>
            </a:r>
            <a:endParaRPr lang="tr-TR"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7836"/>
            <a:ext cx="1685925" cy="1928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Köşeleri Yuvarlanmış Dikdörtgen Belirtme Çizgisi 3"/>
          <p:cNvSpPr/>
          <p:nvPr/>
        </p:nvSpPr>
        <p:spPr>
          <a:xfrm>
            <a:off x="2555776" y="476672"/>
            <a:ext cx="4968552" cy="2088232"/>
          </a:xfrm>
          <a:prstGeom prst="wedgeRoundRectCallout">
            <a:avLst>
              <a:gd name="adj1" fmla="val -60708"/>
              <a:gd name="adj2" fmla="val -24803"/>
              <a:gd name="adj3" fmla="val 16667"/>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err="1" smtClean="0"/>
              <a:t>Kösedağ</a:t>
            </a:r>
            <a:r>
              <a:rPr lang="tr-TR" dirty="0" smtClean="0"/>
              <a:t> Savaşından sonra Orta ve Doğu Anadolu’da Moğol baskısı artmıştı .Türkiye Selçukluları sultanı , Bizans sınırındaki Söğüt ve Domaniç bölgesine yerleşmemize izin verdi. İlk dönemlerde diğer Türk beylikleri ile mücadele etme yerine  Bizanslılara ait kaleleri almaya çalıştım.</a:t>
            </a:r>
            <a:endParaRPr lang="tr-TR" dirty="0"/>
          </a:p>
        </p:txBody>
      </p:sp>
      <p:sp>
        <p:nvSpPr>
          <p:cNvPr id="5" name="Oval 4"/>
          <p:cNvSpPr/>
          <p:nvPr/>
        </p:nvSpPr>
        <p:spPr>
          <a:xfrm>
            <a:off x="8316416" y="1557674"/>
            <a:ext cx="457200" cy="324036"/>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501008"/>
            <a:ext cx="3528392"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31015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94444E-6 8.14815E-6 C -0.00139 0.00533 -0.00365 0.01019 -0.00504 0.01552 C -0.00938 0.03288 -0.00608 0.02987 -0.01164 0.04214 C -0.01875 0.05788 -0.02743 0.07084 -0.03993 0.07778 C -0.04914 0.08288 -0.04393 0.07686 -0.05174 0.08218 C -0.0658 0.09167 -0.05434 0.08704 -0.06667 0.09098 C -0.06997 0.09468 -0.07257 0.10001 -0.07674 0.10209 C -0.09219 0.10973 -0.12275 0.11112 -0.13993 0.1132 C -0.14393 0.11482 -0.14775 0.1169 -0.15174 0.11783 C -0.16111 0.11991 -0.18004 0.12223 -0.18004 0.12223 C -0.19011 0.12593 -0.2 0.1301 -0.21007 0.13334 C -0.23282 0.14052 -0.25712 0.1389 -0.28004 0.14653 C -0.2974 0.15232 -0.31233 0.15927 -0.33004 0.16227 C -0.35712 0.17825 -0.33229 0.16598 -0.36493 0.17339 C -0.38646 0.17825 -0.38664 0.1801 -0.41493 0.18218 C -0.43021 0.18565 -0.44497 0.19144 -0.46007 0.19561 C -0.46806 0.20348 -0.47639 0.20533 -0.48507 0.21112 C -0.50417 0.22385 -0.51806 0.24167 -0.5316 0.26227 C -0.53872 0.27315 -0.54184 0.27524 -0.54497 0.2889 C -0.54584 0.2963 -0.54827 0.30348 -0.54827 0.31112 C -0.54827 0.34075 -0.5441 0.36552 -0.53334 0.39098 C -0.52674 0.42246 -0.51233 0.44746 -0.49827 0.47339 C -0.48854 0.49167 -0.48091 0.51227 -0.4717 0.53102 C -0.46858 0.54769 -0.46615 0.55602 -0.4717 0.57778 C -0.47257 0.58126 -0.47726 0.57894 -0.48004 0.57987 C -0.48229 0.58056 -0.48438 0.58149 -0.48664 0.58218 C -0.49653 0.57871 -0.50382 0.57061 -0.51337 0.56667 C -0.52639 0.55255 -0.54236 0.54815 -0.5533 0.53102 C -0.56007 0.52015 -0.57101 0.50556 -0.57674 0.49329 C -0.58559 0.47431 -0.5915 0.45602 -0.6033 0.44005 C -0.6125 0.41482 -0.62292 0.39075 -0.63004 0.36436 C -0.63525 0.34515 -0.63056 0.36019 -0.63837 0.34653 C -0.6408 0.34237 -0.64497 0.33334 -0.64497 0.33334 C -0.64948 0.30973 -0.66233 0.29028 -0.675 0.27339 C -0.67622 0.27177 -0.67848 0.27223 -0.68004 0.27107 C -0.68299 0.26922 -0.68559 0.26667 -0.68837 0.26436 C -0.70174 0.26505 -0.71511 0.26413 -0.7283 0.26667 C -0.7316 0.26737 -0.73368 0.27153 -0.73664 0.27339 C -0.74757 0.28056 -0.75573 0.28681 -0.76337 0.30001 C -0.77118 0.31343 -0.77882 0.32663 -0.78664 0.34005 C -0.79236 0.34977 -0.79584 0.36251 -0.8 0.37339 C -0.80729 0.39306 -0.81719 0.40927 -0.82674 0.42663 C -0.83542 0.44237 -0.83368 0.46413 -0.8467 0.47547 C -0.84809 0.4838 -0.85018 0.49167 -0.85174 0.50001 C -0.85226 0.50672 -0.8533 0.51991 -0.8533 0.51991 " pathEditMode="relative" ptsTypes="ffffffffffffffffffffffffffffffffffffffffffff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2501598056"/>
              </p:ext>
            </p:extLst>
          </p:nvPr>
        </p:nvGraphicFramePr>
        <p:xfrm>
          <a:off x="323528" y="4152"/>
          <a:ext cx="7315200" cy="3538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etin kutusu 4"/>
          <p:cNvSpPr txBox="1"/>
          <p:nvPr/>
        </p:nvSpPr>
        <p:spPr>
          <a:xfrm>
            <a:off x="395536" y="3573016"/>
            <a:ext cx="8496944" cy="2862322"/>
          </a:xfrm>
          <a:prstGeom prst="rect">
            <a:avLst/>
          </a:prstGeom>
          <a:solidFill>
            <a:srgbClr val="FFFF00"/>
          </a:solidFill>
        </p:spPr>
        <p:txBody>
          <a:bodyPr wrap="square" rtlCol="0">
            <a:spAutoFit/>
          </a:bodyPr>
          <a:lstStyle/>
          <a:p>
            <a:r>
              <a:rPr lang="tr-TR" sz="2000" b="1" dirty="0" smtClean="0">
                <a:solidFill>
                  <a:schemeClr val="bg2"/>
                </a:solidFill>
              </a:rPr>
              <a:t>Diyagramda verilen gelişmelerin  sonucuyla ilgili olarak « ?» olan bölüme </a:t>
            </a:r>
          </a:p>
          <a:p>
            <a:r>
              <a:rPr lang="tr-TR" sz="2000" b="1" dirty="0" smtClean="0">
                <a:solidFill>
                  <a:schemeClr val="bg2"/>
                </a:solidFill>
              </a:rPr>
              <a:t>Aşağıdakilerden hangisi getirilmelidir?</a:t>
            </a:r>
          </a:p>
          <a:p>
            <a:endParaRPr lang="tr-TR" sz="2000" b="1" dirty="0">
              <a:solidFill>
                <a:schemeClr val="bg2"/>
              </a:solidFill>
            </a:endParaRPr>
          </a:p>
          <a:p>
            <a:r>
              <a:rPr lang="tr-TR" sz="2000" b="1" dirty="0" smtClean="0">
                <a:solidFill>
                  <a:schemeClr val="bg2"/>
                </a:solidFill>
              </a:rPr>
              <a:t>A- Avrupa devletlerinin Osmanlılar üzerine Haçlı Seferi düzenlemeleri</a:t>
            </a:r>
          </a:p>
          <a:p>
            <a:r>
              <a:rPr lang="tr-TR" sz="2000" b="1" dirty="0" smtClean="0">
                <a:solidFill>
                  <a:schemeClr val="bg2"/>
                </a:solidFill>
              </a:rPr>
              <a:t>B- Osmanlıların Balkanlardaki ilerleyişlerinin hızlanması</a:t>
            </a:r>
          </a:p>
          <a:p>
            <a:r>
              <a:rPr lang="tr-TR" sz="2000" b="1" dirty="0" smtClean="0">
                <a:solidFill>
                  <a:schemeClr val="bg2"/>
                </a:solidFill>
              </a:rPr>
              <a:t>C-Osmanlı Devleti’nde merkezi otoritenin güçlü tutulması</a:t>
            </a:r>
          </a:p>
          <a:p>
            <a:r>
              <a:rPr lang="tr-TR" sz="2000" b="1" dirty="0" smtClean="0">
                <a:solidFill>
                  <a:schemeClr val="bg2"/>
                </a:solidFill>
              </a:rPr>
              <a:t>D-Osmanlı Devleti’nin üç kıtaya yayılan bir imparatorluk haline gelmesi</a:t>
            </a:r>
            <a:endParaRPr lang="tr-TR" sz="2000" b="1" dirty="0">
              <a:solidFill>
                <a:schemeClr val="bg2"/>
              </a:solidFill>
            </a:endParaRPr>
          </a:p>
        </p:txBody>
      </p:sp>
      <p:sp>
        <p:nvSpPr>
          <p:cNvPr id="6" name="Oval 5"/>
          <p:cNvSpPr/>
          <p:nvPr/>
        </p:nvSpPr>
        <p:spPr>
          <a:xfrm>
            <a:off x="8028384" y="1340768"/>
            <a:ext cx="457200" cy="4572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63752329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94444E-6 -3.33333E-6 C -0.01632 -0.01088 -0.00798 -0.01042 -0.03003 -0.0132 C -0.04045 -0.02222 -0.04791 -0.02269 -0.06007 -0.02431 C -0.09427 -0.04329 -0.13316 -0.04121 -0.16996 -0.04445 C -0.20503 -0.04375 -0.23993 -0.04352 -0.275 -0.04213 C -0.28177 -0.0419 -0.28715 -0.03449 -0.2934 -0.03102 C -0.30399 -0.02523 -0.31423 -0.01991 -0.325 -0.01551 C -0.35364 0.01528 -0.31441 -0.02593 -0.34166 -3.33333E-6 C -0.34965 0.00764 -0.35694 0.01713 -0.36493 0.02454 C -0.3684 0.03125 -0.36979 0.03773 -0.37326 0.04444 C -0.38159 0.08773 -0.37395 0.10671 -0.35677 0.13333 C -0.34531 0.15046 -0.35833 0.13379 -0.3467 0.15347 C -0.33698 0.16991 -0.3427 0.15486 -0.33159 0.17129 C -0.32482 0.18148 -0.31927 0.19352 -0.31336 0.2044 C -0.3059 0.21898 -0.29635 0.23032 -0.28836 0.24444 C -0.28541 0.25602 -0.27986 0.26204 -0.275 0.27129 C -0.27361 0.27407 -0.27326 0.27754 -0.2717 0.28009 C -0.26979 0.28333 -0.26684 0.28542 -0.26493 0.28889 C -0.26128 0.29583 -0.25885 0.30393 -0.25503 0.31111 C -0.25139 0.32592 -0.24427 0.34004 -0.25677 0.35116 C -0.30885 0.34815 -0.35868 0.34213 -0.41007 0.33333 C -0.43368 0.32454 -0.45902 0.32245 -0.48333 0.32014 C -0.51059 0.3125 -0.56666 0.31342 -0.56666 0.31342 C -0.59166 0.31805 -0.59791 0.31829 -0.61666 0.32685 C -0.62586 0.33588 -0.63437 0.3412 -0.6434 0.35116 C -0.64496 0.35555 -0.64618 0.36042 -0.64826 0.36458 C -0.64948 0.36713 -0.65208 0.36875 -0.6533 0.37129 C -0.6559 0.37685 -0.65816 0.38287 -0.66007 0.38889 C -0.66145 0.39329 -0.66163 0.39838 -0.66336 0.40231 C -0.66632 0.40903 -0.67152 0.41389 -0.675 0.42014 C -0.68038 0.44074 -0.6717 0.41088 -0.68159 0.4331 C -0.68663 0.44514 -0.68819 0.45741 -0.6934 0.46898 C -0.70781 0.50046 -0.69323 0.47129 -0.70503 0.4868 C -0.70937 0.49259 -0.71284 0.50023 -0.7184 0.5044 C -0.72239 0.50787 -0.72743 0.50833 -0.73159 0.51111 C -0.73975 0.51643 -0.746 0.52129 -0.75503 0.52454 C -0.76232 0.53194 -0.76857 0.54051 -0.775 0.54907 C -0.77673 0.55139 -0.7783 0.55324 -0.78003 0.55532 C -0.78125 0.55717 -0.78333 0.56018 -0.78333 0.56018 C -0.78559 0.56829 -0.78784 0.57083 -0.7934 0.57569 C -0.79913 0.5875 -0.80746 0.59653 -0.81493 0.60648 C -0.81666 0.60903 -0.81823 0.61111 -0.81996 0.61319 C -0.8217 0.61574 -0.825 0.62014 -0.825 0.62014 C -0.8276 0.62986 -0.83073 0.62801 -0.83333 0.63773 C -0.83507 0.63704 -0.83715 0.63704 -0.83836 0.63565 C -0.83958 0.63379 -0.83836 0.62986 -0.83993 0.62893 C -0.84236 0.62708 -0.84548 0.62893 -0.84826 0.62893 " pathEditMode="relative" ptsTypes="ffffffffffffffffffffffffffffffffffffffffffffffA">
                                      <p:cBhvr>
                                        <p:cTn id="6"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solidFill>
            <a:srgbClr val="00B050"/>
          </a:solidFill>
        </p:spPr>
        <p:txBody>
          <a:bodyPr>
            <a:normAutofit fontScale="92500" lnSpcReduction="10000"/>
          </a:bodyPr>
          <a:lstStyle/>
          <a:p>
            <a:r>
              <a:rPr lang="tr-TR" b="1" dirty="0" smtClean="0">
                <a:solidFill>
                  <a:srgbClr val="FFFF00"/>
                </a:solidFill>
              </a:rPr>
              <a:t>Osmanlı Devleti Haçlılar ile yaptığı savaşları kazanarak Balkanlarda kalıcı bir egemenlik kurmuştur.</a:t>
            </a:r>
          </a:p>
          <a:p>
            <a:r>
              <a:rPr lang="tr-TR" b="1" dirty="0" smtClean="0">
                <a:solidFill>
                  <a:srgbClr val="FFFF00"/>
                </a:solidFill>
              </a:rPr>
              <a:t>Balkanlarda,</a:t>
            </a:r>
          </a:p>
          <a:p>
            <a:pPr marL="560070" indent="-514350">
              <a:buFont typeface="+mj-lt"/>
              <a:buAutoNum type="romanUcPeriod"/>
            </a:pPr>
            <a:r>
              <a:rPr lang="tr-TR" b="1" dirty="0" smtClean="0">
                <a:solidFill>
                  <a:srgbClr val="FFFF00"/>
                </a:solidFill>
              </a:rPr>
              <a:t>Farklı din ve mezheplerin ortaya çıkması.</a:t>
            </a:r>
          </a:p>
          <a:p>
            <a:pPr marL="560070" indent="-514350">
              <a:buFont typeface="+mj-lt"/>
              <a:buAutoNum type="romanUcPeriod"/>
            </a:pPr>
            <a:r>
              <a:rPr lang="tr-TR" b="1" dirty="0" smtClean="0">
                <a:solidFill>
                  <a:srgbClr val="FFFF00"/>
                </a:solidFill>
              </a:rPr>
              <a:t>Türk kültürünün yayılması</a:t>
            </a:r>
          </a:p>
          <a:p>
            <a:pPr marL="560070" indent="-514350">
              <a:buFont typeface="+mj-lt"/>
              <a:buAutoNum type="romanUcPeriod"/>
            </a:pPr>
            <a:r>
              <a:rPr lang="tr-TR" b="1" dirty="0" smtClean="0">
                <a:solidFill>
                  <a:srgbClr val="FFFF00"/>
                </a:solidFill>
              </a:rPr>
              <a:t>Türkçe’nin yaygın bir dil olması</a:t>
            </a:r>
          </a:p>
          <a:p>
            <a:pPr marL="45720" indent="0">
              <a:buNone/>
            </a:pPr>
            <a:r>
              <a:rPr lang="tr-TR" b="1" dirty="0" smtClean="0">
                <a:solidFill>
                  <a:srgbClr val="FFFF00"/>
                </a:solidFill>
              </a:rPr>
              <a:t>Gelişmelerinden hangisi ya da hangileri bu durumun sonuçları arasında gösterilebilir?</a:t>
            </a:r>
          </a:p>
          <a:p>
            <a:pPr marL="45720" indent="0">
              <a:buNone/>
            </a:pPr>
            <a:r>
              <a:rPr lang="tr-TR" b="1" dirty="0" smtClean="0">
                <a:solidFill>
                  <a:srgbClr val="FFFF00"/>
                </a:solidFill>
              </a:rPr>
              <a:t>A- YALNIZ  I               B- YALNIZ  II</a:t>
            </a:r>
          </a:p>
          <a:p>
            <a:pPr marL="45720" indent="0">
              <a:buNone/>
            </a:pPr>
            <a:endParaRPr lang="tr-TR" b="1" dirty="0">
              <a:solidFill>
                <a:srgbClr val="FFFF00"/>
              </a:solidFill>
            </a:endParaRPr>
          </a:p>
          <a:p>
            <a:pPr marL="45720" indent="0">
              <a:buNone/>
            </a:pPr>
            <a:r>
              <a:rPr lang="tr-TR" b="1" dirty="0" smtClean="0">
                <a:solidFill>
                  <a:srgbClr val="FFFF00"/>
                </a:solidFill>
              </a:rPr>
              <a:t>C- I ve  II                    D- II ve  III</a:t>
            </a:r>
          </a:p>
          <a:p>
            <a:endParaRPr lang="tr-TR" b="1" dirty="0">
              <a:solidFill>
                <a:srgbClr val="FFFF00"/>
              </a:solidFill>
            </a:endParaRPr>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09473"/>
            <a:ext cx="5904656" cy="2487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7740352" y="1124744"/>
            <a:ext cx="457200" cy="457200"/>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3298534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7.77778E-6 C -0.00642 -0.00624 -0.0092 -0.01342 -0.0151 -0.02013 C -0.02361 -0.02962 -0.0316 -0.03981 -0.0401 -0.04907 C -0.04792 -0.05763 -0.04844 -0.05393 -0.05677 -0.06018 C -0.06892 -0.06921 -0.07917 -0.07523 -0.0934 -0.07777 C -0.12101 -0.09004 -0.14705 -0.1037 -0.17344 -0.12013 C -0.18646 -0.12823 -0.20764 -0.12708 -0.2217 -0.12893 C -0.24028 -0.13819 -0.25712 -0.13842 -0.27673 -0.13564 C -0.30347 -0.14073 -0.32864 -0.1412 -0.35503 -0.13124 C -0.36562 -0.12036 -0.37569 -0.10786 -0.38663 -0.09791 C -0.38941 -0.0905 -0.39184 -0.08286 -0.39496 -0.07569 C -0.39583 -0.07384 -0.39774 -0.07314 -0.39844 -0.07129 C -0.40069 -0.06411 -0.4033 -0.04907 -0.4033 -0.04907 C -0.40798 0.00209 -0.4158 0.05788 -0.4 0.10649 C -0.39705 0.15139 -0.39774 0.20186 -0.38507 0.24445 C -0.38559 0.26505 -0.38403 0.28612 -0.38663 0.30649 C -0.38732 0.31227 -0.39201 0.31552 -0.39496 0.31991 C -0.40746 0.3382 -0.42482 0.33959 -0.44167 0.34653 C -0.47048 0.34352 -0.49948 0.3419 -0.5283 0.33774 C -0.55538 0.3338 -0.56493 0.32107 -0.58507 0.30209 C -0.58976 0.29769 -0.59548 0.29561 -0.6 0.29098 C -0.61684 0.27408 -0.63698 0.24769 -0.65 0.22663 C -0.65538 0.21783 -0.65712 0.20626 -0.66163 0.19769 C -0.66354 0.19422 -0.66649 0.19214 -0.6684 0.18889 C -0.67083 0.18473 -0.67274 0.17987 -0.675 0.17547 C -0.67604 0.17038 -0.67708 0.16505 -0.6783 0.15996 C -0.67986 0.15325 -0.68333 0.13982 -0.68333 0.13982 C -0.68385 0.13473 -0.68351 0.12917 -0.68507 0.12431 C -0.6875 0.11644 -0.69496 0.10209 -0.69496 0.10209 C -0.69878 0.07894 -0.70208 0.05764 -0.70833 0.03542 C -0.70885 0.0294 -0.71007 0.02362 -0.71007 0.0176 C -0.71007 -0.00601 -0.70764 -0.02986 -0.70833 -0.05347 C -0.70851 -0.06111 -0.71007 -0.03842 -0.71163 -0.03124 C -0.71232 -0.028 -0.71389 -0.02523 -0.7151 -0.02222 C -0.71753 -0.00462 -0.72083 0.01089 -0.72673 0.02663 C -0.73107 0.04977 -0.73802 0.05741 -0.74496 0.07778 C -0.75069 0.09422 -0.75382 0.11389 -0.75833 0.13102 C -0.75955 0.14584 -0.75868 0.16297 -0.7651 0.17547 C -0.77083 0.2257 -0.77205 0.27593 -0.77344 0.32663 C -0.77292 0.33334 -0.77274 0.34005 -0.7717 0.34653 C -0.77101 0.35047 -0.7691 0.35371 -0.7684 0.35764 C -0.76562 0.37477 -0.76632 0.3801 -0.76163 0.39538 C -0.76024 0.41065 -0.75868 0.42315 -0.75503 0.43774 C -0.75069 0.48241 -0.73646 0.49839 -0.7151 0.53102 C -0.70173 0.55163 -0.71111 0.5463 -0.7 0.55093 C -0.68923 0.56528 -0.67899 0.57061 -0.6651 0.57547 C -0.64982 0.58774 -0.63368 0.58889 -0.61667 0.59538 C -0.60035 0.61019 -0.58316 0.61089 -0.56337 0.6132 C -0.55625 0.61644 -0.54896 0.61899 -0.54167 0.62223 C -0.53854 0.62362 -0.53594 0.62616 -0.53333 0.62871 C -0.53212 0.62987 -0.53142 0.63241 -0.53003 0.63334 C -0.5243 0.63658 -0.51614 0.63727 -0.51007 0.63982 C -0.50833 0.64144 -0.5066 0.6426 -0.50503 0.64445 C -0.50208 0.64792 -0.49982 0.65255 -0.4967 0.65556 C -0.49531 0.65695 -0.49167 0.65764 -0.49167 0.65764 " pathEditMode="relative" ptsTypes="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ktif">
  <a:themeElements>
    <a:clrScheme name="Perspektif">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is Klasik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ktif">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256</TotalTime>
  <Words>970</Words>
  <Application>Microsoft Office PowerPoint</Application>
  <PresentationFormat>Ekran Gösterisi (4:3)</PresentationFormat>
  <Paragraphs>168</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Perspektif</vt:lpstr>
      <vt:lpstr>OSMANLI DEVLETİ’NİN KURULUŞU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HAZIRLAYAN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HP</dc:creator>
  <cp:keywords>www.sorubak.com</cp:keywords>
  <dc:description>www.sorubak.com</dc:description>
  <cp:lastModifiedBy>HP</cp:lastModifiedBy>
  <cp:revision>40</cp:revision>
  <dcterms:created xsi:type="dcterms:W3CDTF">2013-11-26T17:25:25Z</dcterms:created>
  <dcterms:modified xsi:type="dcterms:W3CDTF">2013-11-28T18:16:49Z</dcterms:modified>
  <cp:category>www.sorubak.com</cp:category>
  <cp:contentType>www.sorubak.com</cp:contentType>
  <cp:contentStatus>www.sorubak.com</cp:contentStatus>
</cp:coreProperties>
</file>