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BAFBE-0A14-43FA-9798-8A54E76DD89B}" type="datetimeFigureOut">
              <a:rPr lang="tr-TR" smtClean="0"/>
              <a:pPr/>
              <a:t>23.09.2013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E089AB-4260-4EF7-BEF8-5C80C4E9C69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63689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089AB-4260-4EF7-BEF8-5C80C4E9C693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281FF-737F-4B67-8718-95247B4B10E2}" type="datetimeFigureOut">
              <a:rPr lang="tr-TR" smtClean="0"/>
              <a:pPr/>
              <a:t>23.09.2013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DA708BE-7E27-4BF0-83AB-A2D6049FB5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281FF-737F-4B67-8718-95247B4B10E2}" type="datetimeFigureOut">
              <a:rPr lang="tr-TR" smtClean="0"/>
              <a:pPr/>
              <a:t>23.09.2013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708BE-7E27-4BF0-83AB-A2D6049FB5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281FF-737F-4B67-8718-95247B4B10E2}" type="datetimeFigureOut">
              <a:rPr lang="tr-TR" smtClean="0"/>
              <a:pPr/>
              <a:t>23.09.2013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708BE-7E27-4BF0-83AB-A2D6049FB5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281FF-737F-4B67-8718-95247B4B10E2}" type="datetimeFigureOut">
              <a:rPr lang="tr-TR" smtClean="0"/>
              <a:pPr/>
              <a:t>23.09.2013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DA708BE-7E27-4BF0-83AB-A2D6049FB5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281FF-737F-4B67-8718-95247B4B10E2}" type="datetimeFigureOut">
              <a:rPr lang="tr-TR" smtClean="0"/>
              <a:pPr/>
              <a:t>23.09.2013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708BE-7E27-4BF0-83AB-A2D6049FB50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281FF-737F-4B67-8718-95247B4B10E2}" type="datetimeFigureOut">
              <a:rPr lang="tr-TR" smtClean="0"/>
              <a:pPr/>
              <a:t>23.09.2013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708BE-7E27-4BF0-83AB-A2D6049FB5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281FF-737F-4B67-8718-95247B4B10E2}" type="datetimeFigureOut">
              <a:rPr lang="tr-TR" smtClean="0"/>
              <a:pPr/>
              <a:t>23.09.2013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DA708BE-7E27-4BF0-83AB-A2D6049FB50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281FF-737F-4B67-8718-95247B4B10E2}" type="datetimeFigureOut">
              <a:rPr lang="tr-TR" smtClean="0"/>
              <a:pPr/>
              <a:t>23.09.2013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708BE-7E27-4BF0-83AB-A2D6049FB5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281FF-737F-4B67-8718-95247B4B10E2}" type="datetimeFigureOut">
              <a:rPr lang="tr-TR" smtClean="0"/>
              <a:pPr/>
              <a:t>23.09.2013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708BE-7E27-4BF0-83AB-A2D6049FB5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281FF-737F-4B67-8718-95247B4B10E2}" type="datetimeFigureOut">
              <a:rPr lang="tr-TR" smtClean="0"/>
              <a:pPr/>
              <a:t>23.09.2013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708BE-7E27-4BF0-83AB-A2D6049FB50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281FF-737F-4B67-8718-95247B4B10E2}" type="datetimeFigureOut">
              <a:rPr lang="tr-TR" smtClean="0"/>
              <a:pPr/>
              <a:t>23.09.2013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A708BE-7E27-4BF0-83AB-A2D6049FB50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01281FF-737F-4B67-8718-95247B4B10E2}" type="datetimeFigureOut">
              <a:rPr lang="tr-TR" smtClean="0"/>
              <a:pPr/>
              <a:t>23.09.2013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DA708BE-7E27-4BF0-83AB-A2D6049FB503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ru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İLETİŞİM ve İNSAN İLİŞKİLERİ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SOSYAL BİLGİLER 7.SINIF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836712"/>
            <a:ext cx="4435423" cy="2952328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SORU-9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554162"/>
            <a:ext cx="8686800" cy="4525963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57150">
            <a:solidFill>
              <a:schemeClr val="tx1"/>
            </a:solidFill>
          </a:ln>
        </p:spPr>
        <p:txBody>
          <a:bodyPr/>
          <a:lstStyle/>
          <a:p>
            <a:pPr lvl="0">
              <a:buNone/>
            </a:pPr>
            <a:r>
              <a:rPr lang="tr-TR" b="1" dirty="0" smtClean="0"/>
              <a:t>İletişimi  engelleyen tuttum ve davranışlardan </a:t>
            </a:r>
            <a:r>
              <a:rPr lang="tr-TR" b="1" u="sng" dirty="0" smtClean="0"/>
              <a:t>değildir?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         A) Karşımızdaki kişiye iltifat etmek		B)Karşımızdaki kişiyi dinlememek</a:t>
            </a:r>
          </a:p>
          <a:p>
            <a:pPr>
              <a:buNone/>
            </a:pPr>
            <a:r>
              <a:rPr lang="tr-TR" dirty="0" smtClean="0"/>
              <a:t>          C) Karşımızdaki kişiye karşı önyargılı olmak	D) Ne zaman susmak gerektiğini bilmek </a:t>
            </a:r>
          </a:p>
          <a:p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4" name="3 Akış Çizelgesi: Bağlayıcı"/>
          <p:cNvSpPr/>
          <p:nvPr/>
        </p:nvSpPr>
        <p:spPr>
          <a:xfrm>
            <a:off x="7740352" y="54868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07 0.13449 C 0.00625 0.14884 -0.00469 0.17245 -0.01268 0.1831 C -0.01493 0.19305 -0.02205 0.19861 -0.02622 0.20717 C -0.02795 0.21666 -0.03212 0.22083 -0.03542 0.22939 C -0.03698 0.23842 -0.03976 0.24305 -0.04445 0.24976 C -0.04809 0.26412 -0.0566 0.27384 -0.06268 0.28611 C -0.06667 0.29421 -0.06997 0.30277 -0.07483 0.31018 C -0.07726 0.31365 -0.08021 0.31643 -0.08229 0.32037 C -0.0849 0.32546 -0.08559 0.33171 -0.08837 0.33657 C -0.09184 0.34259 -0.10052 0.35277 -0.10052 0.35301 C -0.10729 0.37546 -0.09861 0.35162 -0.10955 0.36898 C -0.11059 0.3706 -0.11007 0.37338 -0.11111 0.375 C -0.11268 0.37754 -0.11511 0.37893 -0.11719 0.38101 C -0.12483 0.39676 -0.13472 0.41412 -0.14601 0.42546 C -0.15538 0.44629 -0.15886 0.46782 -0.17014 0.48796 C -0.18281 0.50972 -0.19323 0.53402 -0.20677 0.55463 C -0.21893 0.57361 -0.23542 0.59004 -0.24896 0.60717 C -0.27934 0.64513 -0.30608 0.68287 -0.34184 0.71226 C -0.37361 0.73888 -0.41302 0.74444 -0.44896 0.75671 C -0.47118 0.76435 -0.49306 0.77476 -0.51563 0.78101 C -0.57275 0.79652 -0.63212 0.79953 -0.68993 0.80324 C -0.70677 0.80555 -0.73229 0.81273 -0.74288 0.7912 C -0.74462 0.77986 -0.74948 0.77199 -0.75209 0.76088 C -0.75573 0.74537 -0.75729 0.72963 -0.76111 0.71435 C -0.76354 0.68935 -0.76511 0.66597 -0.77014 0.64166 C -0.77309 0.60324 -0.77309 0.60486 -0.77014 0.55277 C -0.76927 0.53819 -0.77066 0.52546 -0.75955 0.52037 C -0.75417 0.53009 -0.75174 0.52963 -0.74445 0.53657 C -0.7415 0.53935 -0.73542 0.54467 -0.73542 0.5449 " pathEditMode="relative" rAng="0" ptsTypes="ffffffffffffffffffffffffffff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200" y="3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SORU-10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İletişimi başlatmanın </a:t>
            </a:r>
            <a:r>
              <a:rPr lang="tr-TR" b="1" u="sng" dirty="0" smtClean="0"/>
              <a:t>ilk</a:t>
            </a:r>
            <a:r>
              <a:rPr lang="tr-TR" dirty="0" smtClean="0"/>
              <a:t> aşaması aşağıdakilerden hangisidir?</a:t>
            </a:r>
          </a:p>
          <a:p>
            <a:pPr lvl="0">
              <a:buNone/>
            </a:pPr>
            <a:r>
              <a:rPr lang="tr-TR" dirty="0" smtClean="0"/>
              <a:t>A-Karşımızdakinin kişinin gözlerine bakmak</a:t>
            </a:r>
          </a:p>
          <a:p>
            <a:pPr lvl="0">
              <a:buNone/>
            </a:pPr>
            <a:r>
              <a:rPr lang="tr-TR" dirty="0" smtClean="0"/>
              <a:t>B-Karşımızdaki kişiye gülümsemek</a:t>
            </a:r>
          </a:p>
          <a:p>
            <a:pPr lvl="0">
              <a:buNone/>
            </a:pPr>
            <a:r>
              <a:rPr lang="tr-TR" dirty="0" smtClean="0"/>
              <a:t>C-Kendimizi ve çevremizi tanımak</a:t>
            </a:r>
          </a:p>
          <a:p>
            <a:pPr>
              <a:buNone/>
            </a:pPr>
            <a:r>
              <a:rPr lang="tr-TR" dirty="0" smtClean="0"/>
              <a:t>D-Söze ilk önce başlamak</a:t>
            </a:r>
            <a:endParaRPr lang="tr-TR" dirty="0"/>
          </a:p>
        </p:txBody>
      </p:sp>
      <p:sp>
        <p:nvSpPr>
          <p:cNvPr id="4" name="3 Akış Çizelgesi: Bağlayıcı"/>
          <p:cNvSpPr/>
          <p:nvPr/>
        </p:nvSpPr>
        <p:spPr>
          <a:xfrm>
            <a:off x="8172400" y="573325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1852 C -0.00347 0.01389 -0.00694 0.00787 -0.01146 0.00463 C -0.01372 0.00255 -0.01684 0.00417 -0.0191 0.00209 C -0.02101 0.00116 -0.0217 -0.00254 -0.02361 -0.0037 C -0.02639 -0.00578 -0.03281 -0.00787 -0.03281 -0.00764 C -0.03437 -0.01041 -0.03542 -0.01389 -0.03733 -0.01597 C -0.03854 -0.01759 -0.04045 -0.01713 -0.04184 -0.01805 C -0.04705 -0.02152 -0.05208 -0.02569 -0.05694 -0.03032 C -0.06094 -0.03356 -0.06528 -0.03611 -0.0691 -0.04027 C -0.07413 -0.04537 -0.07031 -0.04375 -0.07674 -0.04838 C -0.07812 -0.04907 -0.07986 -0.04907 -0.08125 -0.05046 C -0.08385 -0.05208 -0.08628 -0.05416 -0.08889 -0.05625 C -0.09549 -0.06852 -0.10017 -0.06921 -0.10851 -0.07847 C -0.11823 -0.08912 -0.12969 -0.10115 -0.13733 -0.11458 C -0.14392 -0.12685 -0.15226 -0.13657 -0.16007 -0.14699 C -0.16389 -0.15208 -0.16615 -0.15926 -0.1691 -0.16504 C -0.17483 -0.17685 -0.18194 -0.18703 -0.19028 -0.19537 C -0.19583 -0.2081 -0.2033 -0.21852 -0.21007 -0.22986 C -0.2191 -0.24537 -0.22535 -0.25926 -0.23733 -0.27222 C -0.25104 -0.28703 -0.26615 -0.30347 -0.27812 -0.3206 C -0.28247 -0.32685 -0.28524 -0.33565 -0.29028 -0.34097 C -0.29844 -0.34953 -0.30382 -0.35995 -0.31146 -0.36921 C -0.32552 -0.38611 -0.33767 -0.4044 -0.34948 -0.42407 C -0.35677 -0.43611 -0.36753 -0.44514 -0.37517 -0.45648 C -0.38941 -0.47639 -0.40295 -0.49745 -0.41615 -0.51875 C -0.42656 -0.53541 -0.44097 -0.54815 -0.45243 -0.56319 C -0.46076 -0.5743 -0.46684 -0.58333 -0.47674 -0.59352 C -0.49427 -0.61157 -0.46858 -0.59328 -0.48733 -0.60555 C -0.49531 -0.6162 -0.5033 -0.62407 -0.51146 -0.63379 C -0.51476 -0.63773 -0.51753 -0.6419 -0.52066 -0.64606 C -0.52222 -0.64815 -0.52517 -0.65208 -0.52517 -0.65185 C -0.54392 -0.62569 -0.52517 -0.54282 -0.52517 -0.54259 C -0.52674 -0.37986 -0.45677 0.07315 -0.53281 -0.05416 C -0.53368 -0.05578 -0.53472 -0.05717 -0.53576 -0.05833 C -0.53715 -0.06018 -0.53889 -0.06088 -0.54028 -0.06227 C -0.54653 -0.06852 -0.53993 -0.06504 -0.54792 -0.06852 C -0.55122 -0.07523 -0.56024 -0.08402 -0.56615 -0.08657 C -0.57066 -0.09328 -0.59028 -0.10717 -0.59792 -0.11088 C -0.60486 -0.12014 -0.61198 -0.12176 -0.62066 -0.12685 C -0.63281 -0.13402 -0.64427 -0.14375 -0.65694 -0.14907 C -0.6651 -0.15717 -0.68021 -0.16805 -0.68889 -0.17152 C -0.69375 -0.17361 -0.69931 -0.1743 -0.70399 -0.17731 C -0.71441 -0.18449 -0.72517 -0.19074 -0.73576 -0.19745 C -0.73056 -0.21227 -0.72326 -0.2118 -0.71146 -0.21759 C -0.70538 -0.22106 -0.7033 -0.22361 -0.69635 -0.22569 C -0.68021 -0.24166 -0.70087 -0.22315 -0.68281 -0.23379 C -0.68056 -0.23518 -0.67899 -0.23819 -0.67674 -0.24004 C -0.67118 -0.24398 -0.66597 -0.24467 -0.66007 -0.24791 C -0.65017 -0.25324 -0.64497 -0.26018 -0.6342 -0.26203 C -0.61198 -0.27453 -0.5908 -0.28819 -0.5691 -0.30254 C -0.55764 -0.31018 -0.55243 -0.31666 -0.54184 -0.32268 C -0.52604 -0.33148 -0.50885 -0.33657 -0.4934 -0.34699 C -0.48906 -0.34977 -0.48559 -0.3544 -0.48125 -0.35717 C -0.46701 -0.36597 -0.45035 -0.37014 -0.43576 -0.37731 C -0.42552 -0.3824 -0.40174 -0.39745 -0.3934 -0.39977 C -0.38889 -0.40115 -0.3842 -0.40185 -0.37969 -0.4037 C -0.36354 -0.41111 -0.34774 -0.42199 -0.33125 -0.42801 C -0.32326 -0.43125 -0.31493 -0.43125 -0.30694 -0.43379 C -0.26979 -0.44745 -0.31233 -0.43264 -0.2842 -0.44606 C -0.27622 -0.45 -0.26806 -0.45254 -0.26007 -0.45648 C -0.23021 -0.46944 -0.19931 -0.47893 -0.1691 -0.49051 C -0.16007 -0.49398 -0.15365 -0.50301 -0.14479 -0.50648 C -0.14028 -0.51273 -0.1349 -0.51273 -0.12969 -0.51875 C -0.12274 -0.52662 -0.1151 -0.53148 -0.10694 -0.5368 C -0.0974 -0.54305 -0.09948 -0.54606 -0.08889 -0.54907 C -0.08576 -0.55185 -0.08316 -0.55578 -0.07969 -0.55717 C -0.07604 -0.55879 -0.07222 -0.55995 -0.0691 -0.56319 C -0.0658 -0.56666 -0.06354 -0.57176 -0.06007 -0.57523 C -0.04618 -0.58889 -0.03681 -0.60416 -0.03125 -0.62569 C -0.03229 -0.63842 -0.03073 -0.64768 -0.03733 -0.65602 C -0.0401 -0.66643 -0.03785 -0.66041 -0.04635 -0.67222 C -0.04983 -0.67685 -0.05503 -0.68865 -0.05851 -0.69236 C -0.05972 -0.69375 -0.06163 -0.69352 -0.06302 -0.69444 C -0.07014 -0.69838 -0.07674 -0.70208 -0.0842 -0.70463 C -0.08542 -0.70463 -0.17986 -0.70509 -0.21302 -0.70046 C -0.25399 -0.6949 -0.29323 -0.67453 -0.3342 -0.66828 C -0.34931 -0.6625 -0.36562 -0.6544 -0.38125 -0.65208 C -0.38698 -0.64953 -0.39184 -0.64537 -0.39792 -0.64398 C -0.40677 -0.6419 -0.40885 -0.64305 -0.41615 -0.63981 C -0.41875 -0.63865 -0.42118 -0.63727 -0.42361 -0.63588 C -0.42569 -0.63472 -0.4276 -0.63287 -0.42969 -0.63171 C -0.43125 -0.63102 -0.44271 -0.62801 -0.4434 -0.62777 C -0.45243 -0.62453 -0.4599 -0.61967 -0.4691 -0.61759 C -0.50556 -0.59815 -0.54583 -0.58588 -0.5842 -0.57523 C -0.59167 -0.56574 -0.59896 -0.56666 -0.60851 -0.56319 C -0.61372 -0.56134 -0.61823 -0.55671 -0.62361 -0.55509 C -0.63646 -0.55115 -0.64844 -0.54537 -0.66146 -0.54282 C -0.66875 -0.53912 -0.67674 -0.53565 -0.6842 -0.53287 C -0.68924 -0.53102 -0.69948 -0.5287 -0.69948 -0.52847 C -0.70608 -0.52453 -0.71233 -0.52361 -0.7191 -0.5206 C -0.74635 -0.50856 -0.70868 -0.525 -0.73281 -0.51065 C -0.75538 -0.49722 -0.72934 -0.51643 -0.74479 -0.50648 C -0.75937 -0.49699 -0.77344 -0.48518 -0.78889 -0.47824 C -0.79497 -0.47546 -0.81997 -0.47315 -0.82674 -0.47222 C -0.83837 -0.4669 -0.85122 -0.46365 -0.86146 -0.45416 C -0.86302 -0.44791 -0.86458 -0.44676 -0.86753 -0.44236 " pathEditMode="relative" rAng="0" ptsTypes="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0" y="-33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SORU-11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Aşağıdakilerden hangisi iletişimi etkileyen etkenlerden biri </a:t>
            </a:r>
            <a:r>
              <a:rPr lang="tr-TR" b="1" u="sng" dirty="0" smtClean="0"/>
              <a:t>değildir?</a:t>
            </a:r>
            <a:endParaRPr lang="tr-TR" dirty="0" smtClean="0"/>
          </a:p>
          <a:p>
            <a:pPr lvl="0">
              <a:buNone/>
            </a:pPr>
            <a:r>
              <a:rPr lang="tr-TR" dirty="0" smtClean="0"/>
              <a:t>A-Kişinin konuşma biçimi</a:t>
            </a:r>
          </a:p>
          <a:p>
            <a:pPr lvl="0">
              <a:buNone/>
            </a:pPr>
            <a:r>
              <a:rPr lang="tr-TR" dirty="0" smtClean="0"/>
              <a:t>B-Jest ve mimiklerimiz</a:t>
            </a:r>
          </a:p>
          <a:p>
            <a:pPr lvl="0">
              <a:buNone/>
            </a:pPr>
            <a:r>
              <a:rPr lang="tr-TR" dirty="0" smtClean="0"/>
              <a:t>C-Ses tonu</a:t>
            </a:r>
          </a:p>
          <a:p>
            <a:pPr lvl="0">
              <a:buNone/>
            </a:pPr>
            <a:r>
              <a:rPr lang="tr-TR" dirty="0" smtClean="0"/>
              <a:t>D-Kişinin fiziki yapısı</a:t>
            </a:r>
            <a:endParaRPr lang="tr-TR" dirty="0"/>
          </a:p>
        </p:txBody>
      </p:sp>
      <p:sp>
        <p:nvSpPr>
          <p:cNvPr id="4" name="3 Elmas"/>
          <p:cNvSpPr/>
          <p:nvPr/>
        </p:nvSpPr>
        <p:spPr>
          <a:xfrm>
            <a:off x="8172400" y="4005064"/>
            <a:ext cx="576064" cy="57606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96296E-6 C -0.02604 0.00903 -0.05329 0.01088 -0.0802 0.01412 C -0.10729 0.02338 -0.1618 0.02014 -0.18333 0.02037 C -0.26562 0.0213 -0.34791 0.02153 -0.4302 0.02222 C -0.48767 0.02523 -0.5434 0.02917 -0.60138 0.03032 C -0.68385 0.03634 -0.73663 0.03727 -0.83628 0.03842 C -0.84236 0.04398 -0.84895 0.0456 -0.85607 0.04861 C -0.85763 0.0493 -0.86059 0.05046 -0.86059 0.05046 C -0.86128 0.05393 -0.8618 0.06273 -0.8651 0.06273 " pathEditMode="relative" ptsTypes="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SORU-12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dirty="0" smtClean="0"/>
              <a:t>Aşağıda verilen hangi kitle iletişim araçları insanlar arası etkileşimde </a:t>
            </a:r>
            <a:r>
              <a:rPr lang="tr-TR" u="sng" dirty="0" smtClean="0"/>
              <a:t>daha </a:t>
            </a:r>
            <a:r>
              <a:rPr lang="tr-TR" dirty="0" smtClean="0"/>
              <a:t>etkilidir?</a:t>
            </a:r>
          </a:p>
          <a:p>
            <a:pPr lvl="0">
              <a:buNone/>
            </a:pPr>
            <a:r>
              <a:rPr lang="tr-TR" dirty="0" smtClean="0"/>
              <a:t>A-Belgegeçer(faks)</a:t>
            </a:r>
          </a:p>
          <a:p>
            <a:pPr lvl="0">
              <a:buNone/>
            </a:pPr>
            <a:endParaRPr lang="tr-TR" dirty="0" smtClean="0"/>
          </a:p>
          <a:p>
            <a:pPr lvl="0">
              <a:buNone/>
            </a:pPr>
            <a:r>
              <a:rPr lang="tr-TR" dirty="0" smtClean="0"/>
              <a:t>B-</a:t>
            </a:r>
            <a:r>
              <a:rPr lang="tr-TR" dirty="0" err="1" smtClean="0"/>
              <a:t>Örütbağ</a:t>
            </a:r>
            <a:r>
              <a:rPr lang="tr-TR" dirty="0" smtClean="0"/>
              <a:t>(internet)</a:t>
            </a:r>
          </a:p>
          <a:p>
            <a:pPr lvl="0">
              <a:buNone/>
            </a:pPr>
            <a:endParaRPr lang="tr-TR" dirty="0" smtClean="0"/>
          </a:p>
          <a:p>
            <a:pPr lvl="0">
              <a:buNone/>
            </a:pPr>
            <a:r>
              <a:rPr lang="tr-TR" dirty="0" smtClean="0"/>
              <a:t>C-Televizyon</a:t>
            </a:r>
          </a:p>
          <a:p>
            <a:pPr lvl="0">
              <a:buNone/>
            </a:pPr>
            <a:endParaRPr lang="tr-TR" dirty="0" smtClean="0"/>
          </a:p>
          <a:p>
            <a:pPr lvl="0">
              <a:buNone/>
            </a:pPr>
            <a:r>
              <a:rPr lang="tr-TR" dirty="0" smtClean="0"/>
              <a:t>D-Radyo</a:t>
            </a:r>
            <a:endParaRPr lang="tr-TR" dirty="0"/>
          </a:p>
        </p:txBody>
      </p:sp>
      <p:sp>
        <p:nvSpPr>
          <p:cNvPr id="4" name="3 Akış Çizelgesi: Bağlayıcı"/>
          <p:cNvSpPr/>
          <p:nvPr/>
        </p:nvSpPr>
        <p:spPr>
          <a:xfrm>
            <a:off x="7884368" y="620688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5.92593E-6 C -0.00746 0.07547 -0.00226 0.10765 -0.00139 0.21413 C -0.00208 0.32802 0.01111 0.42061 -0.01198 0.52107 C -0.01441 0.54306 -0.01979 0.57223 -0.03941 0.57778 C -0.04653 0.57987 -0.06823 0.58265 -0.07726 0.5838 C -0.10104 0.58311 -0.12465 0.58311 -0.14844 0.58172 C -0.16614 0.58079 -0.18507 0.57223 -0.20295 0.56968 C -0.22917 0.56065 -0.25642 0.55718 -0.28333 0.55348 C -0.3033 0.54792 -0.32483 0.54653 -0.34531 0.54329 C -0.3691 0.5345 -0.3934 0.53473 -0.41805 0.53334 C -0.46458 0.51737 -0.51996 0.52038 -0.56667 0.51922 C -0.59392 0.51737 -0.62118 0.51505 -0.64844 0.51297 C -0.73021 0.51436 -0.73889 0.5139 -0.79236 0.52107 C -0.8151 0.52732 -0.78646 0.51853 -0.80608 0.52732 C -0.81458 0.53103 -0.82326 0.53334 -0.83177 0.53728 C -0.83437 0.5426 -0.83472 0.54931 -0.83785 0.55348 " pathEditMode="relative" ptsTypes="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SORU-13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</a:ln>
        </p:spPr>
        <p:txBody>
          <a:bodyPr/>
          <a:lstStyle/>
          <a:p>
            <a:pPr>
              <a:buNone/>
            </a:pPr>
            <a:r>
              <a:rPr lang="tr-TR" dirty="0" smtClean="0"/>
              <a:t>Herhangi bir kitle iletişim aracının yanlış haberi düzeltme işlemine ne ad verilir?</a:t>
            </a:r>
          </a:p>
          <a:p>
            <a:pPr>
              <a:buNone/>
            </a:pPr>
            <a:r>
              <a:rPr lang="tr-TR" dirty="0" smtClean="0"/>
              <a:t>A)Tekzip	         B)Basın özgürlüğü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C)</a:t>
            </a:r>
            <a:r>
              <a:rPr lang="tr-TR" dirty="0" err="1" smtClean="0"/>
              <a:t>Rütük</a:t>
            </a:r>
            <a:r>
              <a:rPr lang="tr-TR" dirty="0" smtClean="0"/>
              <a:t>		D)Sansür</a:t>
            </a:r>
            <a:endParaRPr lang="tr-TR" dirty="0"/>
          </a:p>
        </p:txBody>
      </p:sp>
      <p:sp>
        <p:nvSpPr>
          <p:cNvPr id="4" name="3 Aşağı Ok"/>
          <p:cNvSpPr/>
          <p:nvPr/>
        </p:nvSpPr>
        <p:spPr>
          <a:xfrm>
            <a:off x="8028384" y="26064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97 -0.00833 C 0.02778 0.01898 0.0283 0.04792 0.03802 0.07454 C 0.03855 0.07801 0.03855 0.08148 0.03959 0.08472 C 0.04011 0.08657 0.04219 0.0868 0.04271 0.08866 C 0.04375 0.09305 0.04341 0.09815 0.0441 0.10278 C 0.0448 0.10694 0.0474 0.11343 0.04862 0.1169 C 0.05035 0.12778 0.05417 0.13657 0.05625 0.14722 C 0.06112 0.17222 0.05382 0.14097 0.06077 0.16944 C 0.06302 0.18912 0.0658 0.20856 0.06841 0.22801 C 0.0698 0.25694 0.07188 0.28542 0.06389 0.31296 C 0.06181 0.32963 0.06042 0.34537 0.05625 0.36134 C 0.05434 0.37893 0.04983 0.39699 0.04566 0.41389 C 0.04115 0.43218 0.04046 0.45023 0.03195 0.46643 C 0.02726 0.4875 0.01945 0.52106 0.00782 0.53727 C 0.00452 0.55 0.00868 0.53634 0.00018 0.55324 C -0.00399 0.5618 -0.0026 0.56829 -0.01041 0.57546 C -0.01198 0.57685 -0.01371 0.57778 -0.01493 0.57963 C -0.02413 0.59352 -0.0342 0.61412 -0.04826 0.61991 C -0.06128 0.63333 -0.07777 0.63588 -0.09375 0.63819 C -0.13211 0.63727 -0.17829 0.64722 -0.21493 0.62199 C -0.2184 0.61528 -0.21909 0.60856 -0.22257 0.60185 C -0.2309 0.56551 -0.22638 0.52454 -0.21805 0.48866 C -0.21753 0.48403 -0.2177 0.47893 -0.21649 0.47454 C -0.21024 0.45162 -0.21336 0.47801 -0.21041 0.46042 C -0.2092 0.45301 -0.20902 0.44537 -0.20729 0.43819 C -0.2059 0.43241 -0.20138 0.42199 -0.20138 0.42222 C -0.19774 0.40046 -0.19305 0.37824 -0.18767 0.35741 C -0.18836 0.33912 -0.18628 0.32014 -0.19062 0.30278 C -0.19757 0.2743 -0.21284 0.24792 -0.23472 0.23819 C -0.2427 0.23009 -0.24878 0.23009 -0.25885 0.22801 C -0.26805 0.22593 -0.27691 0.22245 -0.28611 0.21991 C -0.30642 0.22083 -0.32569 0.21852 -0.34531 0.22407 C -0.38073 0.23403 -0.41319 0.25972 -0.44531 0.28055 C -0.4526 0.29074 -0.44236 0.27755 -0.4559 0.28866 C -0.46597 0.29699 -0.47691 0.3088 -0.48611 0.31898 C -0.50156 0.33588 -0.51562 0.36968 -0.521 0.39583 C -0.5375 0.47569 -0.53159 0.55949 -0.54375 0.64028 C -0.54722 0.66389 -0.56475 0.72037 -0.58472 0.72917 C -0.59479 0.72778 -0.60503 0.72731 -0.61493 0.725 C -0.61545 0.72477 -0.62066 0.71736 -0.621 0.7169 C -0.62204 0.71528 -0.63246 0.6993 -0.63472 0.69468 C -0.64062 0.68194 -0.64149 0.66944 -0.64982 0.65833 C -0.6526 0.63727 -0.65677 0.61412 -0.66198 0.59375 C -0.66545 0.56343 -0.67187 0.51805 -0.65434 0.49468 C -0.65138 0.47616 -0.65538 0.4919 -0.64375 0.47245 C -0.63888 0.46412 -0.63559 0.45393 -0.63003 0.4463 C -0.62448 0.43866 -0.61944 0.43264 -0.61493 0.42407 C -0.60729 0.40949 -0.60034 0.39421 -0.59062 0.38171 C -0.5875 0.3706 -0.5835 0.35926 -0.57864 0.3493 C -0.57812 0.34583 -0.57829 0.34213 -0.57708 0.33912 C -0.57013 0.32037 -0.5743 0.34421 -0.571 0.32708 C -0.56892 0.31643 -0.56805 0.30532 -0.56649 0.29468 C -0.5677 0.27778 -0.56753 0.26968 -0.57395 0.25625 C -0.57569 0.2456 -0.57586 0.2419 -0.58159 0.23403 C -0.58854 0.19884 -0.61302 0.17361 -0.63159 0.1493 C -0.63559 0.14398 -0.63871 0.1368 -0.64218 0.13102 C -0.64948 0.11898 -0.6618 0.10764 -0.67257 0.10278 C -0.68211 0.09329 -0.69427 0.09097 -0.7059 0.08866 C -0.71545 0.08032 -0.72812 0.07986 -0.73923 0.07847 C -0.74878 0.07917 -0.7585 0.0794 -0.76805 0.08055 C -0.77951 0.08171 -0.7901 0.08819 -0.80138 0.09074 C -0.81354 0.0963 -0.81823 0.11389 -0.82708 0.125 C -0.83142 0.1419 -0.82534 0.1213 -0.83159 0.13518 C -0.83437 0.14167 -0.83489 0.14768 -0.83923 0.15324 C -0.84149 0.16366 -0.84375 0.17361 -0.8467 0.18356 C -0.85329 0.23518 -0.84531 0.28727 -0.84531 0.33912 " pathEditMode="relative" rAng="0" ptsTypes="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00" y="3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SORU-14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tr-TR" dirty="0" smtClean="0"/>
              <a:t>Basın hürdür, sansür edilemez ve demokratik toplumlarda basın yasama, yürütme ve yargıdan sonra gelen en etkin güçtür.</a:t>
            </a:r>
          </a:p>
          <a:p>
            <a:pPr>
              <a:buNone/>
            </a:pPr>
            <a:r>
              <a:rPr lang="tr-TR" dirty="0" smtClean="0"/>
              <a:t> </a:t>
            </a:r>
            <a:r>
              <a:rPr lang="tr-TR" b="1" dirty="0" smtClean="0"/>
              <a:t>Basının dördüncü güç olmasının temel</a:t>
            </a:r>
            <a:endParaRPr lang="tr-TR" dirty="0" smtClean="0"/>
          </a:p>
          <a:p>
            <a:pPr>
              <a:buNone/>
            </a:pPr>
            <a:r>
              <a:rPr lang="tr-TR" b="1" dirty="0" smtClean="0"/>
              <a:t>nedeni aşağıdakilerden hangisidir</a:t>
            </a:r>
            <a:r>
              <a:rPr lang="tr-TR" dirty="0" smtClean="0"/>
              <a:t>?</a:t>
            </a:r>
          </a:p>
          <a:p>
            <a:pPr>
              <a:buNone/>
            </a:pPr>
            <a:r>
              <a:rPr lang="tr-TR" dirty="0" smtClean="0"/>
              <a:t>A) Toplumun gözü kulağı olması</a:t>
            </a:r>
          </a:p>
          <a:p>
            <a:pPr>
              <a:buNone/>
            </a:pPr>
            <a:r>
              <a:rPr lang="tr-TR" dirty="0" smtClean="0"/>
              <a:t>B) Kamuoyunu oluşturması</a:t>
            </a:r>
          </a:p>
          <a:p>
            <a:pPr>
              <a:buNone/>
            </a:pPr>
            <a:r>
              <a:rPr lang="tr-TR" dirty="0" smtClean="0"/>
              <a:t>C) Halka birtakım hediyeler dağıtması</a:t>
            </a:r>
          </a:p>
          <a:p>
            <a:pPr>
              <a:buNone/>
            </a:pPr>
            <a:r>
              <a:rPr lang="tr-TR" dirty="0" smtClean="0"/>
              <a:t>D) Reklâm yoluyla satışları hızlandırması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3 Elmas"/>
          <p:cNvSpPr/>
          <p:nvPr/>
        </p:nvSpPr>
        <p:spPr>
          <a:xfrm>
            <a:off x="7812360" y="620688"/>
            <a:ext cx="648072" cy="648072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4 0.04722 C -0.2217 -0.02106 -0.43507 -0.08912 -0.57344 -0.01551 C -0.71181 0.05833 -0.79341 0.40741 -0.83854 0.48982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00" y="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SORU-15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tr-TR" dirty="0" smtClean="0"/>
              <a:t>■ Demokratik toplumlarda düşünce özgürlüğü vardır.</a:t>
            </a:r>
          </a:p>
          <a:p>
            <a:pPr>
              <a:buNone/>
            </a:pPr>
            <a:r>
              <a:rPr lang="tr-TR" dirty="0" smtClean="0"/>
              <a:t>      ■ Bilimsel çalışmaların objektif olabilmesi için bilim insanları düşüncelerini özgürce ifade edebilmelidir.</a:t>
            </a:r>
          </a:p>
          <a:p>
            <a:pPr>
              <a:buNone/>
            </a:pPr>
            <a:r>
              <a:rPr lang="tr-TR" b="1" dirty="0" smtClean="0"/>
              <a:t>Yukarıdaki bilgilere dayanarak, aşağıdaki yargılardan hangisine </a:t>
            </a:r>
            <a:r>
              <a:rPr lang="tr-TR" b="1" u="sng" dirty="0" smtClean="0"/>
              <a:t>ulaşılamaz</a:t>
            </a:r>
            <a:r>
              <a:rPr lang="tr-TR" u="sng" dirty="0" smtClean="0"/>
              <a:t>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Bireyler, düşüncelerini özgürce ifade etme­lidirler.</a:t>
            </a:r>
          </a:p>
          <a:p>
            <a:pPr>
              <a:buNone/>
            </a:pPr>
            <a:r>
              <a:rPr lang="tr-TR" dirty="0" smtClean="0"/>
              <a:t>B) Bilim ve teknikte ileri gitmiş olan toplumlar da özgür düşünce hakimdir.</a:t>
            </a:r>
          </a:p>
          <a:p>
            <a:pPr>
              <a:buNone/>
            </a:pPr>
            <a:r>
              <a:rPr lang="tr-TR" dirty="0" smtClean="0"/>
              <a:t>C)  İç karışıklıkların yaşandığı toplumlarda özgürlükler kısıtlanmıştır.</a:t>
            </a:r>
          </a:p>
          <a:p>
            <a:pPr>
              <a:buNone/>
            </a:pPr>
            <a:r>
              <a:rPr lang="tr-TR" dirty="0" smtClean="0"/>
              <a:t>D) Baskıcı yönetimlerin olduğu toplumlarda bilimsel gelişmeler fazladır.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3 Elmas"/>
          <p:cNvSpPr/>
          <p:nvPr/>
        </p:nvSpPr>
        <p:spPr>
          <a:xfrm>
            <a:off x="7956376" y="548680"/>
            <a:ext cx="576064" cy="72008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7.40741E-7 C 0.00486 0.02546 -0.00208 -0.00718 0.00469 0.01412 C 0.0066 0.0199 0.00729 0.02639 0.00903 0.03217 C 0.00955 0.03634 0.00972 0.04051 0.01059 0.04444 C 0.01146 0.04791 0.0132 0.05092 0.01372 0.05439 C 0.02136 0.10902 0.0099 0.05139 0.01823 0.09074 C 0.02327 0.15069 0.02136 0.12037 0.01823 0.24236 C 0.01684 0.2875 0.01302 0.35416 1.11111E-6 0.39583 C -0.0026 0.41504 -0.00399 0.43981 -0.01198 0.45648 C -0.01337 0.46944 -0.01354 0.47222 -0.01962 0.48078 C -0.05052 0.47569 -0.08107 0.46551 -0.11198 0.4625 C -0.15451 0.45393 -0.1967 0.44282 -0.23923 0.43426 C -0.26458 0.42916 -0.3151 0.42014 -0.3151 0.42014 C -0.3375 0.41088 -0.35764 0.40532 -0.38038 0.4 C -0.38594 0.39722 -0.39114 0.39398 -0.39687 0.39189 C -0.40434 0.38912 -0.41111 0.38889 -0.41805 0.38379 C -0.42587 0.37801 -0.43385 0.36782 -0.44236 0.36365 C -0.45469 0.35764 -0.47448 0.35764 -0.48802 0.35555 C -0.56337 0.3574 -0.54184 0.35486 -0.58472 0.36551 C -0.58976 0.36944 -0.59531 0.37152 -0.60017 0.37569 C -0.60729 0.38194 -0.61128 0.39236 -0.61962 0.39583 C -0.62587 0.40416 -0.62917 0.41319 -0.63628 0.42014 C -0.6408 0.43588 -0.64635 0.44953 -0.64844 0.46666 C -0.64809 0.48217 -0.65173 0.51296 -0.6408 0.52731 C -0.63663 0.54861 -0.61857 0.58796 -0.60469 0.60185 C -0.59757 0.62014 -0.60625 0.60208 -0.59531 0.61203 C -0.59253 0.61435 -0.59201 0.6199 -0.58923 0.62222 C -0.58507 0.62592 -0.58055 0.63032 -0.57587 0.63217 C -0.56285 0.65833 -0.58542 0.61435 -0.56684 0.64444 C -0.5658 0.64606 -0.56614 0.64861 -0.5651 0.65046 C -0.56267 0.65602 -0.55798 0.66389 -0.55451 0.66852 C -0.55243 0.67152 -0.5493 0.67338 -0.54687 0.67662 C -0.54444 0.68032 -0.54323 0.68518 -0.5408 0.68889 C -0.53906 0.69143 -0.53646 0.69259 -0.53472 0.6949 C -0.53298 0.69722 -0.53194 0.70046 -0.53021 0.70301 C -0.52778 0.70648 -0.52517 0.70995 -0.52257 0.71296 C -0.51094 0.72639 -0.49878 0.73889 -0.48802 0.75347 C -0.48107 0.76273 -0.47257 0.78402 -0.46805 0.79583 C -0.46771 0.8 -0.46788 0.80416 -0.46667 0.8081 C -0.46614 0.81041 -0.46389 0.8118 -0.46354 0.81412 C -0.4625 0.82801 -0.46354 0.82685 -0.46962 0.83217 C -0.52604 0.83125 -0.57448 0.82963 -0.62864 0.82615 C -0.64167 0.82176 -0.65503 0.81666 -0.66805 0.81412 C -0.67396 0.81134 -0.67864 0.80602 -0.68472 0.80393 C -0.68976 0.80208 -0.69496 0.80139 -0.7 0.8 C -0.71788 0.78796 -0.70955 0.7912 -0.72413 0.78773 C -0.73489 0.77847 -0.73003 0.78102 -0.73785 0.77777 C -0.74705 0.76875 -0.7559 0.75995 -0.7651 0.75139 C -0.76805 0.74861 -0.77413 0.74328 -0.77413 0.74328 C -0.7776 0.72986 -0.77292 0.74421 -0.78021 0.73333 C -0.7875 0.72245 -0.79219 0.70926 -0.8 0.69884 C -0.80642 0.68125 -0.81597 0.66643 -0.82413 0.65046 C -0.83229 0.63426 -0.82222 0.65439 -0.83021 0.63842 C -0.83125 0.63634 -0.83333 0.63217 -0.83333 0.63217 C -0.83333 0.63217 -0.83611 0.62014 -0.83628 0.62014 C -0.83993 0.62083 -0.84236 0.62546 -0.84531 0.62824 C -0.84705 0.62986 -0.8493 0.62963 -0.85139 0.63032 C -0.85295 0.63078 -0.8559 0.63217 -0.8559 0.63217 " pathEditMode="relative" ptsTypes="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SORU-16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/>
          <a:p>
            <a:pPr lvl="0">
              <a:buNone/>
            </a:pPr>
            <a:r>
              <a:rPr lang="tr-TR" dirty="0" smtClean="0"/>
              <a:t>Atatürk "Milletin genel sesi basındır. Başlı başına bir kuvvet olan basın aynı zamanda bir okul ve bir öncüdür." demiştir.</a:t>
            </a:r>
          </a:p>
          <a:p>
            <a:pPr>
              <a:buNone/>
            </a:pPr>
            <a:r>
              <a:rPr lang="tr-TR" b="1" dirty="0" smtClean="0"/>
              <a:t>Buna göre aşağıdaki yargılardan hangi­sine ulaşılabilir</a:t>
            </a:r>
            <a:r>
              <a:rPr lang="tr-TR" dirty="0" smtClean="0"/>
              <a:t>?</a:t>
            </a:r>
          </a:p>
          <a:p>
            <a:pPr>
              <a:buNone/>
            </a:pPr>
            <a:r>
              <a:rPr lang="tr-TR" dirty="0" smtClean="0"/>
              <a:t>A) Basının görevlerinden biri de haberleri halka taraflı ulaştırmaktır.</a:t>
            </a:r>
          </a:p>
          <a:p>
            <a:pPr>
              <a:buNone/>
            </a:pPr>
            <a:r>
              <a:rPr lang="tr-TR" dirty="0" smtClean="0"/>
              <a:t>B) Günümüzde basın üzücü olayları halktan saklamaktadır.</a:t>
            </a:r>
          </a:p>
          <a:p>
            <a:pPr>
              <a:buNone/>
            </a:pPr>
            <a:r>
              <a:rPr lang="tr-TR" dirty="0" smtClean="0"/>
              <a:t>C) Basın kuruluşları eğitim ve öğretime katkıda bulunmaktadır.</a:t>
            </a:r>
          </a:p>
          <a:p>
            <a:pPr>
              <a:buNone/>
            </a:pPr>
            <a:r>
              <a:rPr lang="tr-TR" dirty="0" smtClean="0"/>
              <a:t>D) Kamuoyunun oluşmasında basının etkisi olmamaktadır.</a:t>
            </a:r>
          </a:p>
          <a:p>
            <a:endParaRPr lang="tr-TR" dirty="0"/>
          </a:p>
        </p:txBody>
      </p:sp>
      <p:sp>
        <p:nvSpPr>
          <p:cNvPr id="4" name="3 Akış Çizelgesi: Veya"/>
          <p:cNvSpPr/>
          <p:nvPr/>
        </p:nvSpPr>
        <p:spPr>
          <a:xfrm>
            <a:off x="539552" y="476672"/>
            <a:ext cx="504056" cy="432048"/>
          </a:xfrm>
          <a:prstGeom prst="flowChar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6.66667E-6 C 0.00608 0.00323 0.01198 0.0074 0.01823 0.00995 C 0.0217 0.01134 0.02552 0.01041 0.02882 0.01203 C 0.03125 0.01319 0.03264 0.01643 0.0349 0.01805 C 0.04149 0.02245 0.04913 0.02337 0.05608 0.02615 C 0.06545 0.03471 0.05504 0.02638 0.06823 0.03217 C 0.07031 0.03309 0.07222 0.03518 0.07431 0.03634 C 0.07622 0.03726 0.0783 0.03772 0.08038 0.03842 C 0.08993 0.04675 0.09827 0.04768 0.1092 0.05254 C 0.11129 0.05346 0.11337 0.05509 0.11528 0.05647 C 0.11684 0.05763 0.11806 0.05971 0.11979 0.06064 C 0.1257 0.06365 0.13212 0.06411 0.13802 0.06666 C 0.1507 0.07221 0.16302 0.07962 0.17587 0.08471 C 0.19479 0.09212 0.21406 0.09768 0.23316 0.103 C 0.2349 0.10346 0.23646 0.10416 0.23802 0.10509 C 0.23958 0.10624 0.2408 0.10856 0.24254 0.10902 C 0.2474 0.11064 0.25261 0.11041 0.25764 0.1111 C 0.27674 0.1236 0.29774 0.1287 0.31823 0.13541 C 0.33524 0.1412 0.35226 0.14837 0.36979 0.15138 C 0.38663 0.15809 0.40399 0.16434 0.42136 0.16759 C 0.44827 0.17823 0.47656 0.18286 0.50469 0.18772 C 0.525 0.19583 0.50712 0.18981 0.53941 0.19397 C 0.55851 0.19652 0.57622 0.20069 0.59549 0.20208 C 0.61563 0.20346 0.65608 0.20601 0.65608 0.20601 C 0.71337 0.2037 0.74965 0.21319 0.79549 0.18171 C 0.80052 0.16249 0.79219 0.1912 0.80156 0.16967 C 0.80261 0.16735 0.80226 0.16411 0.80313 0.16157 C 0.80538 0.15462 0.8092 0.14351 0.81215 0.13726 C 0.81389 0.13356 0.81649 0.13078 0.81823 0.12731 C 0.82066 0.11458 0.82622 0.10393 0.82882 0.09096 C 0.83472 0.02939 0.83021 0.00439 0.83333 0.20393 C 0.83403 0.24305 0.83524 0.25254 0.83802 0.29096 C 0.83958 0.36041 0.84931 0.45161 0.83802 0.51712 C 0.83559 0.57106 0.84323 0.62916 0.83333 0.68078 C 0.83281 0.6861 0.83577 0.69536 0.83195 0.69698 C 0.82986 0.69791 0.82101 0.67754 0.81979 0.67476 C 0.81754 0.65763 0.80781 0.64606 0.80156 0.63032 C 0.79497 0.61388 0.7875 0.59976 0.78038 0.58379 C 0.75764 0.53309 0.77674 0.56481 0.75608 0.53333 C 0.7441 0.49374 0.75747 0.53124 0.73941 0.49698 C 0.72691 0.47291 0.71493 0.44698 0.70313 0.42221 C 0.69445 0.4037 0.69011 0.38217 0.6849 0.36157 C 0.68195 0.3493 0.67587 0.32522 0.67587 0.32522 C 0.67361 0.29814 0.66892 0.27152 0.66667 0.24444 C 0.66545 0.23032 0.66372 0.20208 0.66372 0.20208 C 0.6632 0.17777 0.66285 0.15346 0.66215 0.12916 C 0.66129 0.09814 0.66181 0.06712 0.6592 0.03634 C 0.65903 0.03356 0.65625 0.0405 0.65469 0.04235 C 0.6533 0.04397 0.65139 0.04467 0.65 0.04652 C 0.64827 0.04884 0.6474 0.05231 0.64549 0.05439 C 0.63455 0.06735 0.6191 0.08425 0.60608 0.09282 C 0.59323 0.10995 0.57813 0.12221 0.56528 0.13934 C 0.56389 0.1412 0.56198 0.14166 0.56059 0.14328 C 0.55851 0.14583 0.55642 0.1486 0.55469 0.15138 C 0.53958 0.17546 0.52431 0.19791 0.50764 0.22013 C 0.50452 0.2243 0.50313 0.23009 0.5 0.23425 C 0.48924 0.2486 0.47952 0.26666 0.46823 0.28078 C 0.46511 0.28471 0.46094 0.28703 0.45764 0.29096 C 0.45035 0.29976 0.4441 0.31064 0.43646 0.31921 C 0.42795 0.32846 0.4184 0.33541 0.4092 0.34328 C 0.39601 0.35462 0.40764 0.34976 0.39392 0.35346 C 0.39149 0.35555 0.38906 0.35763 0.38646 0.35948 C 0.38351 0.36134 0.38004 0.36157 0.37726 0.36365 C 0.37448 0.3655 0.3724 0.36921 0.36979 0.37175 C 0.36736 0.37407 0.36476 0.37592 0.36215 0.37777 C 0.34653 0.38819 0.32934 0.39976 0.31215 0.40393 C 0.30156 0.41203 0.29184 0.4155 0.28038 0.42013 C 0.26945 0.42453 0.26129 0.43171 0.25 0.43425 C 0.24566 0.4368 0.2408 0.43772 0.23646 0.44027 C 0.22014 0.44999 0.23785 0.44467 0.21979 0.44837 C 0.21441 0.45323 0.2092 0.45509 0.20313 0.45856 C 0.19827 0.46458 0.19115 0.46805 0.1849 0.47059 C 0.17587 0.4787 0.1691 0.48078 0.1592 0.4868 C 0.14514 0.49513 0.13056 0.50485 0.11528 0.50902 C 0.10695 0.51735 0.09792 0.52036 0.08802 0.52314 C 0.07292 0.53356 0.0559 0.53981 0.03941 0.54536 C 0.0224 0.56064 0.01007 0.55809 -0.01198 0.55948 C -0.02048 0.56712 -0.02708 0.57592 -0.03628 0.58171 " pathEditMode="relative" ptsTypes="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SORU-17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rgbClr val="00B0F0"/>
          </a:solidFill>
          <a:ln w="57150">
            <a:solidFill>
              <a:schemeClr val="tx1"/>
            </a:solidFill>
          </a:ln>
          <a:scene3d>
            <a:camera prst="isometricOffAxis1Right"/>
            <a:lightRig rig="threePt" dir="t"/>
          </a:scene3d>
        </p:spPr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tr-TR" dirty="0" smtClean="0"/>
              <a:t>Kitle iletişim araçlarının gösterdiği gelişme haberleşme hızlanması açısından çok önemlidir. Ancak günümüzde iletişim araçlarının çokluğu haberin, bilginin doğruluğuna gölge düşürmek­tedir. Bu da yanlış kamuoyu oluşmasına neden olur. Doğru bilgiyi ayıklamak gerekir.</a:t>
            </a:r>
          </a:p>
          <a:p>
            <a:pPr>
              <a:buNone/>
            </a:pPr>
            <a:r>
              <a:rPr lang="tr-TR" b="1" dirty="0" smtClean="0"/>
              <a:t>Yukarıdaki bilgilere dayanarak, aşağıda­ki yargılardan hangisine ulaşılabilir?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Farklı kaynaklardan haberi araştırmak gerekir.</a:t>
            </a:r>
          </a:p>
          <a:p>
            <a:pPr>
              <a:buNone/>
            </a:pPr>
            <a:r>
              <a:rPr lang="tr-TR" dirty="0" smtClean="0"/>
              <a:t>B) Tek bir haber kanalına bakarak yorum yapmak gerekir.</a:t>
            </a:r>
          </a:p>
          <a:p>
            <a:pPr>
              <a:buNone/>
            </a:pPr>
            <a:r>
              <a:rPr lang="tr-TR" dirty="0" smtClean="0"/>
              <a:t>C) Verilen her haberi araştırmadan doğru kabul etmek gerekir.</a:t>
            </a:r>
          </a:p>
          <a:p>
            <a:pPr>
              <a:buNone/>
            </a:pPr>
            <a:r>
              <a:rPr lang="tr-TR" dirty="0" smtClean="0"/>
              <a:t>D)  Her zaman aynı televizyon kanalını izleyerek verilen haberin doğru olduğuna inanmak gerekir.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3 Akış Çizelgesi: Veya"/>
          <p:cNvSpPr/>
          <p:nvPr/>
        </p:nvSpPr>
        <p:spPr>
          <a:xfrm>
            <a:off x="683568" y="476672"/>
            <a:ext cx="432048" cy="432048"/>
          </a:xfrm>
          <a:prstGeom prst="flowChar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5.18519E-6 C 0.01215 0.02337 0.02587 0.04652 0.04097 0.06666 C 0.04462 0.07152 0.04635 0.07823 0.05 0.08286 C 0.05312 0.0868 0.05607 0.09096 0.0592 0.0949 C 0.06823 0.1067 0.07378 0.12407 0.08194 0.13726 C 0.08472 0.15393 0.09392 0.16689 0.1 0.1817 C 0.11059 0.2074 0.11805 0.23541 0.13194 0.25856 C 0.13507 0.27383 0.14149 0.28425 0.14548 0.29907 C 0.15173 0.32221 0.15764 0.34513 0.16528 0.36758 C 0.17274 0.38911 0.18055 0.42152 0.19548 0.43633 C 0.19791 0.44883 0.20295 0.44721 0.2092 0.45856 C 0.22413 0.48587 0.20642 0.45832 0.22274 0.47684 C 0.23472 0.49027 0.23941 0.50231 0.25312 0.51319 C 0.25903 0.52499 0.2526 0.51342 0.26215 0.52522 C 0.27205 0.53726 0.28107 0.55184 0.29253 0.56133 C 0.29739 0.57152 0.30382 0.58008 0.3092 0.58981 C 0.31076 0.59258 0.31371 0.59791 0.31371 0.59791 C 0.31753 0.61249 0.31215 0.59536 0.31979 0.60809 C 0.32118 0.61018 0.32135 0.61388 0.32274 0.61619 C 0.32534 0.62013 0.32899 0.62244 0.33194 0.62592 C 0.33403 0.63541 0.34201 0.65508 0.34705 0.66272 C 0.34878 0.66527 0.35121 0.66643 0.35312 0.66851 C 0.35781 0.67453 0.36284 0.67985 0.36666 0.6868 C 0.36823 0.68957 0.36944 0.69258 0.37118 0.6949 C 0.3743 0.69907 0.38819 0.70994 0.38941 0.71087 C 0.39149 0.71295 0.39323 0.71573 0.39548 0.71712 C 0.41736 0.72939 0.44184 0.73078 0.46528 0.73309 C 0.49305 0.73263 0.52083 0.7324 0.54861 0.73124 C 0.56094 0.73078 0.57396 0.72499 0.58646 0.72314 C 0.59774 0.71851 0.60816 0.71365 0.61979 0.71087 C 0.62743 0.70601 0.64392 0.69907 0.64392 0.69907 C 0.65034 0.6905 0.65659 0.68888 0.66528 0.6868 C 0.67569 0.67615 0.6868 0.66619 0.69861 0.65856 C 0.70364 0.65184 0.7085 0.64744 0.71528 0.64444 C 0.72361 0.63587 0.73073 0.62592 0.73941 0.61805 C 0.74305 0.6118 0.74844 0.60694 0.75156 0.59999 C 0.75659 0.58888 0.7625 0.58008 0.76823 0.56967 C 0.77118 0.54652 0.78142 0.50624 0.75764 0.49907 C 0.72066 0.50138 0.69896 0.50462 0.66666 0.50902 C 0.65104 0.51342 0.63524 0.51411 0.61979 0.5192 C 0.59653 0.52707 0.57361 0.53819 0.55 0.54351 C 0.52864 0.55416 0.50625 0.56133 0.48489 0.57175 C 0.46979 0.57916 0.45712 0.58772 0.44097 0.59189 C 0.42083 0.60277 0.4026 0.61689 0.38333 0.63032 C 0.36545 0.64282 0.34757 0.65393 0.33038 0.66851 C 0.321 0.67684 0.31284 0.68726 0.30312 0.6949 C 0.28507 0.70832 0.26875 0.71897 0.25 0.72939 C 0.23906 0.73541 0.22864 0.74698 0.21666 0.74953 C 0.18611 0.75624 0.1559 0.75971 0.12587 0.76944 C 0.12014 0.77152 0.11215 0.77476 0.10607 0.77545 C 0.09548 0.77731 0.0743 0.77985 0.0743 0.77985 C 0.06111 0.77916 0.04791 0.78008 0.03489 0.77777 C 0.03298 0.77707 0.02656 0.76457 0.02587 0.76365 C 0.02257 0.75925 0.01701 0.75138 0.01371 0.74721 C 0.01094 0.74397 0.00451 0.73934 0.00451 0.73934 C 0.00208 0.7324 -0.00104 0.72638 -0.00295 0.71897 C -0.00243 0.71087 -0.00295 0.70277 -0.00139 0.6949 C 0.00034 0.68518 0.00833 0.67985 0.01371 0.67268 C 0.02239 0.6611 0.0309 0.65416 0.04097 0.64444 C 0.05243 0.63332 0.06493 0.62106 0.07882 0.61619 C 0.10312 0.59698 0.06909 0.62221 0.09548 0.60809 C 0.09774 0.60694 0.09948 0.60369 0.10156 0.60207 C 0.11007 0.59536 0.10955 0.59606 0.11823 0.59397 C 0.13767 0.57869 0.15885 0.56712 0.17882 0.55346 C 0.18212 0.55138 0.18455 0.54721 0.18784 0.54536 C 0.19114 0.54328 0.19514 0.54328 0.19861 0.54143 C 0.20868 0.5361 0.21649 0.52985 0.22725 0.52731 C 0.23663 0.52244 0.24618 0.51573 0.25607 0.51319 C 0.28906 0.4905 0.32465 0.47569 0.3592 0.45856 C 0.37378 0.45138 0.38646 0.44397 0.40156 0.43842 C 0.4283 0.42846 0.45139 0.4074 0.47882 0.39999 C 0.48715 0.39282 0.49705 0.39212 0.50607 0.38587 C 0.51597 0.37916 0.52621 0.37545 0.53646 0.36967 C 0.55989 0.35647 0.54288 0.36133 0.56059 0.35763 C 0.56319 0.35624 0.56597 0.35532 0.56823 0.35346 C 0.56996 0.35184 0.57083 0.34883 0.57274 0.34744 C 0.57552 0.34513 0.57899 0.3449 0.58194 0.34351 C 0.58802 0.3405 0.59271 0.33564 0.59861 0.33332 C 0.62291 0.29999 0.59705 0.36643 0.61059 0.39397 C 0.61441 0.41851 0.61354 0.44467 0.61979 0.46874 C 0.62205 0.48657 0.62465 0.50207 0.62882 0.5192 C 0.63038 0.53402 0.63159 0.54675 0.63784 0.55948 C 0.6408 0.57823 0.64271 0.59744 0.65 0.61411 C 0.65416 0.64143 0.64739 0.60161 0.65764 0.6405 C 0.6592 0.64629 0.65955 0.65254 0.66059 0.65856 C 0.66146 0.66342 0.6625 0.66805 0.66371 0.67268 C 0.66875 0.69119 0.67517 0.70786 0.68194 0.72522 C 0.68524 0.7493 0.68021 0.7236 0.68784 0.74143 C 0.68975 0.74559 0.68958 0.75092 0.69097 0.75555 C 0.6934 0.76342 0.69722 0.77013 0.7 0.77777 C 0.70052 0.78124 0.70416 0.78795 0.70156 0.78795 C 0.69791 0.78795 0.69653 0.78124 0.69392 0.77777 C 0.69219 0.77545 0.68889 0.77661 0.68646 0.77545 C 0.67639 0.77175 0.68073 0.77221 0.67118 0.76573 C 0.66666 0.76272 0.65225 0.75971 0.65156 0.75948 C 0.6434 0.75207 0.62951 0.74768 0.61979 0.74536 C 0.61024 0.73911 0.60087 0.73633 0.59097 0.73124 C 0.5684 0.71897 0.54496 0.70786 0.52274 0.6949 C 0.49392 0.678 0.46614 0.65624 0.43489 0.64837 C 0.4059 0.63217 0.4184 0.63587 0.39861 0.63217 C 0.38541 0.62476 0.37187 0.61944 0.35764 0.61619 C 0.33594 0.60532 0.34965 0.61133 0.31528 0.60207 C 0.30434 0.59907 0.29427 0.59119 0.28333 0.58981 C 0.27934 0.58911 0.27517 0.58865 0.27118 0.58795 C 0.25503 0.5817 0.23923 0.57615 0.22274 0.57175 C 0.21128 0.56388 0.19878 0.56504 0.18646 0.56133 C 0.17743 0.55902 0.16406 0.5567 0.15607 0.55346 C 0.15312 0.55231 0.15017 0.54976 0.14705 0.54953 C 0.13489 0.54837 0.12274 0.54814 0.11059 0.54721 C 0.01302 0.55231 0.05451 0.54559 0.00764 0.56133 C 0.00243 0.56643 -0.0007 0.57175 -0.00747 0.57175 " pathEditMode="relative" ptsTypes="ffffffff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SORU-18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tr-TR" b="1" dirty="0" smtClean="0"/>
              <a:t>Kitle iletişim araçlarının görevleri arasında aşağıdakilerden hangisi yoktur?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Yurtta ve dünyada olup biteni olayları zamanında bize ulaştırırlar.</a:t>
            </a:r>
          </a:p>
          <a:p>
            <a:pPr>
              <a:buNone/>
            </a:pPr>
            <a:r>
              <a:rPr lang="tr-TR" dirty="0" smtClean="0"/>
              <a:t>B) Devlet yönetiminde görülen aksaklıkları ortaya koyarlar</a:t>
            </a:r>
          </a:p>
          <a:p>
            <a:pPr>
              <a:buNone/>
            </a:pPr>
            <a:r>
              <a:rPr lang="tr-TR" dirty="0" smtClean="0"/>
              <a:t>C-Etkili eğitim ve öğretim araçlarındandır. </a:t>
            </a:r>
          </a:p>
          <a:p>
            <a:pPr>
              <a:buNone/>
            </a:pPr>
            <a:r>
              <a:rPr lang="tr-TR" dirty="0" smtClean="0"/>
              <a:t>D) Hükümetlerin faaliyetlerini denetler.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3 Akış Çizelgesi: Veya"/>
          <p:cNvSpPr/>
          <p:nvPr/>
        </p:nvSpPr>
        <p:spPr>
          <a:xfrm>
            <a:off x="8100392" y="620688"/>
            <a:ext cx="576064" cy="504056"/>
          </a:xfrm>
          <a:prstGeom prst="flowChar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5.18519E-6 C -0.01614 -0.00068 -0.03246 -0.00092 -0.04861 -0.00207 C -0.05486 -0.00254 -0.05937 -0.00763 -0.06528 -0.00994 C -0.07413 -0.01365 -0.08524 -0.01481 -0.0941 -0.01619 C -0.10521 -0.02615 -0.12048 -0.02638 -0.13333 -0.02823 C -0.16771 -0.04281 -0.20833 -0.05161 -0.24427 -0.05647 C -0.2566 -0.05994 -0.26927 -0.06087 -0.28194 -0.06249 C -0.30035 -0.06758 -0.31753 -0.0692 -0.33646 -0.07059 C -0.37847 -0.07707 -0.41962 -0.08263 -0.46215 -0.08471 C -0.4908 -0.09027 -0.52014 -0.09305 -0.54861 -0.10092 C -0.56337 -0.10508 -0.57778 -0.11064 -0.59253 -0.11318 C -0.60121 -0.12082 -0.61545 -0.12291 -0.62587 -0.12522 C -0.63958 -0.13147 -0.62153 -0.12314 -0.63489 -0.12916 C -0.63802 -0.13055 -0.6441 -0.13332 -0.6441 -0.13332 C -0.65208 -0.13263 -0.66024 -0.1324 -0.66823 -0.13124 C -0.67396 -0.13055 -0.67621 -0.12731 -0.68194 -0.12522 C -0.69236 -0.12152 -0.7033 -0.11781 -0.71371 -0.11527 C -0.72187 -0.10948 -0.72847 -0.10231 -0.73646 -0.09698 C -0.73923 -0.09328 -0.74271 -0.09073 -0.74548 -0.0868 C -0.74948 -0.08147 -0.75243 -0.0743 -0.75607 -0.06874 C -0.75903 -0.06434 -0.76528 -0.05647 -0.76528 -0.05647 C -0.76892 -0.04675 -0.77517 -0.03633 -0.78194 -0.03031 C -0.78628 -0.02244 -0.79114 -0.01596 -0.79548 -0.00809 C -0.796 -0.00601 -0.79635 -0.00393 -0.79705 -0.00207 C -0.79791 0.00024 -0.7993 0.00186 -0.8 0.00418 C -0.80208 0.01089 -0.8033 0.01922 -0.80469 0.0264 C -0.8066 0.05279 -0.81389 0.08126 -0.82587 0.10279 C -0.82795 0.1132 -0.82916 0.12084 -0.83333 0.12941 C -0.83594 0.14283 -0.83906 0.15649 -0.84253 0.16969 C -0.84462 0.21413 -0.85069 0.26043 -0.83802 0.30279 C -0.8375 0.30973 -0.83732 0.31668 -0.83646 0.32339 C -0.83559 0.33126 -0.83437 0.32825 -0.83194 0.33543 C -0.82552 0.35418 -0.82066 0.37339 -0.81371 0.39191 C -0.80955 0.40325 -0.8066 0.4176 -0.8 0.4264 C -0.79253 0.4514 -0.80191 0.42547 -0.79253 0.44052 C -0.78142 0.45834 -0.79878 0.43913 -0.78333 0.45464 C -0.775 0.47756 -0.75625 0.49191 -0.74253 0.50904 C -0.7283 0.52663 -0.71423 0.54584 -0.69861 0.56158 C -0.68802 0.572 -0.69114 0.56668 -0.68194 0.57756 C -0.66545 0.59793 -0.63854 0.62709 -0.61666 0.6345 C -0.61024 0.63658 -0.60364 0.63705 -0.59705 0.6382 C -0.56354 0.6551 -0.52951 0.66621 -0.4941 0.67269 C -0.45729 0.68913 -0.41614 0.68589 -0.37743 0.6889 C -0.34462 0.6882 -0.31163 0.68797 -0.27882 0.68682 C -0.26406 0.68635 -0.26719 0.68543 -0.25607 0.68288 C -0.24705 0.6808 -0.22882 0.67663 -0.22882 0.67663 C -0.21441 0.66992 -0.19809 0.66969 -0.18489 0.65834 C -0.17656 0.65163 -0.17031 0.64168 -0.16215 0.6345 C -0.15416 0.61644 -0.14462 0.59978 -0.13646 0.58195 C -0.12708 0.56112 -0.12014 0.5382 -0.11076 0.51714 C -0.10868 0.49793 -0.10416 0.47964 -0.10156 0.46066 C -0.10069 0.45394 -0.09861 0.44052 -0.09861 0.44052 C -0.09948 0.40765 -0.09739 0.37524 -0.1092 0.34561 C -0.11094 0.33427 -0.11041 0.32177 -0.11371 0.31112 C -0.11475 0.30765 -0.11736 0.29932 -0.11823 0.29492 C -0.12066 0.28219 -0.12118 0.26853 -0.12882 0.25857 C -0.1493 0.23195 -0.17378 0.22871 -0.20156 0.22432 C -0.22691 0.22038 -0.25191 0.21344 -0.27743 0.21019 C -0.29757 0.20209 -0.3184 0.19839 -0.33941 0.19607 C -0.35382 0.19283 -0.36771 0.19006 -0.38194 0.18589 C -0.39236 0.18288 -0.4033 0.18311 -0.41371 0.17987 C -0.42066 0.17756 -0.42778 0.17362 -0.43489 0.17154 C -0.44097 0.17015 -0.45312 0.16783 -0.45312 0.16783 C -0.45989 0.16158 -0.46805 0.16089 -0.47587 0.15765 C -0.48316 0.15024 -0.48871 0.15047 -0.49705 0.14561 C -0.52535 0.12871 -0.50469 0.13682 -0.52743 0.12941 C -0.54635 0.10742 -0.57239 0.1014 -0.5941 0.08496 C -0.60434 0.07709 -0.61475 0.06853 -0.62587 0.06251 C -0.63055 0.05626 -0.63715 0.05256 -0.64253 0.04654 C -0.70312 -0.02221 -0.70989 0.01783 -0.51076 0.02015 C -0.45885 0.0301 -0.40833 0.0507 -0.35607 0.05857 C -0.34496 0.06251 -0.3342 0.06436 -0.32274 0.06668 C -0.31111 0.072 -0.30399 0.07316 -0.29097 0.07478 C -0.28229 0.08288 -0.27205 0.08195 -0.26215 0.08496 C -0.24965 0.0889 -0.23871 0.09422 -0.22587 0.097 C -0.21962 0.09978 -0.21389 0.10441 -0.20764 0.10719 C -0.19062 0.11482 -0.20364 0.10811 -0.18646 0.1132 C -0.17257 0.11737 -0.16267 0.12339 -0.14861 0.12524 C -0.14028 0.12802 -0.13837 0.13172 -0.12882 0.13543 C -0.1184 0.14445 -0.13194 0.13381 -0.11371 0.14144 C -0.11198 0.14214 -0.11094 0.14469 -0.1092 0.14561 C -0.09878 0.15163 -0.10729 0.14376 -0.09861 0.14955 C -0.08732 0.15719 -0.10087 0.15047 -0.08941 0.15557 C -0.07795 0.17154 -0.10104 0.14006 -0.07882 0.16575 C -0.07691 0.16807 -0.07604 0.17154 -0.0743 0.17385 C -0.07031 0.17918 -0.06701 0.18057 -0.06215 0.18381 C -0.05885 0.18959 -0.05486 0.19445 -0.05156 0.20001 C -0.04236 0.21575 -0.04948 0.20881 -0.04097 0.21621 C -0.03594 0.2264 -0.03385 0.23797 -0.02743 0.24654 C -0.02535 0.25464 -0.02118 0.26691 -0.01666 0.27269 C -0.01319 0.28496 -0.00798 0.29492 -0.00469 0.30719 C 0.00382 0.33913 -0.00295 0.32478 0.00452 0.33913 C 0.00608 0.35487 0.0099 0.36714 0.01354 0.38195 C 0.01406 0.38658 0.01441 0.39144 0.01511 0.39584 C 0.01545 0.39816 0.0165 0.40001 0.01667 0.40209 C 0.01788 0.41344 0.01962 0.43635 0.01962 0.43635 C 0.0191 0.46459 0.01858 0.49307 0.01806 0.52131 C 0.01754 0.54723 0.02136 0.59561 0.00747 0.62223 C 0.00469 0.64376 -0.01041 0.68149 -0.02743 0.68682 C -0.03403 0.69631 -0.04531 0.69932 -0.05469 0.70302 C -0.06389 0.71529 -0.07864 0.72154 -0.09097 0.72732 C -0.096 0.73381 -0.10399 0.73519 -0.11076 0.73728 C -0.1243 0.74932 -0.14028 0.75348 -0.15607 0.75557 C -0.18038 0.7639 -0.20937 0.75996 -0.23489 0.76158 C -0.27951 0.76783 -0.32396 0.75834 -0.36823 0.75348 C -0.4092 0.74283 -0.45104 0.73867 -0.49253 0.73334 C -0.58698 0.72131 -0.6717 0.71482 -0.76823 0.7132 C -0.78455 0.70881 -0.80156 0.70788 -0.81823 0.7051 C -0.83385 0.70603 -0.85208 0.70904 -0.86823 0.70904 " pathEditMode="relative" ptsTypes="ffffff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SORU-1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Aşağıdaki öğrencilerden hangisinin tutum ve davranışı iletişimi engelleyici niteliktedir?</a:t>
            </a:r>
          </a:p>
          <a:p>
            <a:pPr>
              <a:buNone/>
            </a:pPr>
            <a:r>
              <a:rPr lang="tr-TR" dirty="0" smtClean="0"/>
              <a:t>A- Hoşgörülüyüm ve önyargılardan uzak dururum</a:t>
            </a:r>
          </a:p>
          <a:p>
            <a:pPr>
              <a:buNone/>
            </a:pPr>
            <a:r>
              <a:rPr lang="tr-TR" dirty="0" smtClean="0"/>
              <a:t>B-Kendimi tanıyorum, kendimi doğru ifade ediyorum</a:t>
            </a:r>
          </a:p>
          <a:p>
            <a:pPr>
              <a:buNone/>
            </a:pPr>
            <a:r>
              <a:rPr lang="tr-TR" dirty="0" smtClean="0"/>
              <a:t>C-Karşımdaki insanı sabırla ve ilgiyle dinlerim.</a:t>
            </a:r>
          </a:p>
          <a:p>
            <a:pPr>
              <a:buNone/>
            </a:pPr>
            <a:r>
              <a:rPr lang="tr-TR" dirty="0" smtClean="0"/>
              <a:t>D-Eleştirilere karşı açık olamıyorum.</a:t>
            </a:r>
            <a:endParaRPr lang="tr-TR" dirty="0"/>
          </a:p>
        </p:txBody>
      </p:sp>
      <p:sp>
        <p:nvSpPr>
          <p:cNvPr id="4" name="3 Oval"/>
          <p:cNvSpPr/>
          <p:nvPr/>
        </p:nvSpPr>
        <p:spPr>
          <a:xfrm>
            <a:off x="7884368" y="620688"/>
            <a:ext cx="648072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73 0.00648 -0.00434 0.01157 -0.00607 0.01805 C -0.01198 0.07731 -0.00555 0.14213 -0.00295 0.20185 C -0.00243 0.26991 -0.00295 0.33796 0 0.40602 C 0.00087 0.42407 -0.00382 0.47083 0.00764 0.49282 C 0.01077 0.54514 0.00851 0.52523 0.01216 0.55347 C 0.01285 0.58518 0.01528 0.62916 0.01216 0.6625 C 0.01146 0.67037 -0.00225 0.69097 -0.00607 0.69676 C -0.01302 0.70717 -0.01701 0.71643 -0.02725 0.72106 C -0.0368 0.73449 -0.05208 0.7375 -0.0651 0.7412 C -0.08211 0.74606 -0.09948 0.74954 -0.11666 0.75324 C -0.16145 0.77407 -0.21163 0.75509 -0.25902 0.75324 C -0.30364 0.74676 -0.23854 0.75602 -0.35 0.7493 C -0.44965 0.74329 -0.54878 0.71829 -0.64843 0.71296 C -0.66007 0.71134 -0.67239 0.71088 -0.68333 0.70486 C -0.69079 0.70069 -0.69826 0.69305 -0.70607 0.69074 C -0.73263 0.68241 -0.7585 0.67153 -0.78489 0.6625 C -0.79479 0.6537 -0.78298 0.66273 -0.80156 0.65648 C -0.80364 0.65579 -0.80538 0.65347 -0.80746 0.65231 C -0.80937 0.65139 -0.81145 0.65092 -0.81354 0.65046 C -0.81996 0.64166 -0.82968 0.64166 -0.83628 0.63217 " pathEditMode="relative" ptsTypes="ffffffffffffffffffff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SORU-19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blipFill>
            <a:blip r:embed="rId3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tr-TR" dirty="0" smtClean="0"/>
              <a:t>Herhangi bir olayın gerçekleşmesinde kamuoyu çok önemli bir yere sahiptir. Eğitime katkı sağlamak amacıyla başlatılan okul yapma seferberliği başlatılarak "kendi okulunu kendin yap" kampanyası geniş kitlelere ulaşmış ve başarı sağlamıştır.</a:t>
            </a:r>
          </a:p>
          <a:p>
            <a:pPr>
              <a:buNone/>
            </a:pPr>
            <a:r>
              <a:rPr lang="tr-TR" b="1" dirty="0" smtClean="0"/>
              <a:t>Buna göre, herhangi bir olayın tüm ülke genelinde etkili olmasını sağlayan en önemli faktör aşağıdakilerden hangisidir?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Basın-yayın araçlarıyla ortak bir düşünce ve hareket oluşturulması</a:t>
            </a:r>
          </a:p>
          <a:p>
            <a:pPr>
              <a:buNone/>
            </a:pPr>
            <a:r>
              <a:rPr lang="tr-TR" dirty="0" smtClean="0"/>
              <a:t>B) Ülkede inanç birliğinin etkili olması</a:t>
            </a:r>
          </a:p>
          <a:p>
            <a:pPr>
              <a:buNone/>
            </a:pPr>
            <a:r>
              <a:rPr lang="tr-TR" dirty="0" smtClean="0"/>
              <a:t>C) Yönetim biçiminin cumhuriyet olması</a:t>
            </a:r>
          </a:p>
          <a:p>
            <a:pPr>
              <a:buNone/>
            </a:pPr>
            <a:r>
              <a:rPr lang="tr-TR" dirty="0" smtClean="0"/>
              <a:t>D) Yasaların millet üzerindeki etkisi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3 Akış Çizelgesi: Bağlayıcı"/>
          <p:cNvSpPr/>
          <p:nvPr/>
        </p:nvSpPr>
        <p:spPr>
          <a:xfrm>
            <a:off x="8172400" y="54868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7037E-6 C 0.0007 0.01806 0.00052 0.03889 0.00434 0.05671 C 0.00538 0.14282 0.00747 0.22917 0.00747 0.31528 C 0.00747 0.37593 0.00695 0.43634 0.0059 0.49699 C 0.0059 0.50718 0.00365 0.51643 -0.00156 0.52338 C -0.00399 0.53727 -0.00087 0.52639 -0.00746 0.53542 C -0.01597 0.54676 -0.01441 0.54653 -0.02726 0.54954 C -0.11146 0.54606 -0.15243 0.54514 -0.23177 0.52338 C -0.25052 0.51829 -0.26979 0.51574 -0.28802 0.50718 C -0.3276 0.48819 -0.29149 0.50347 -0.32726 0.49306 C -0.35226 0.48565 -0.37708 0.47292 -0.40174 0.46273 C -0.42899 0.45139 -0.45399 0.43264 -0.48177 0.42222 C -0.52187 0.40718 -0.56476 0.39792 -0.60625 0.3919 C -0.6224 0.38958 -0.63854 0.38218 -0.65451 0.37986 C -0.67187 0.37731 -0.68889 0.37639 -0.70608 0.37176 C -0.7217 0.37245 -0.73733 0.37268 -0.75312 0.37384 C -0.7651 0.37477 -0.78559 0.39491 -0.79236 0.4081 C -0.7993 0.42176 -0.79583 0.41667 -0.80156 0.42431 C -0.8059 0.43634 -0.8151 0.44907 -0.82274 0.45856 C -0.825 0.46806 -0.83021 0.47407 -0.83333 0.48287 C -0.83437 0.48565 -0.8349 0.48866 -0.83628 0.49097 C -0.83837 0.49444 -0.84253 0.4956 -0.84549 0.49699 C -0.85312 0.50718 -0.86198 0.51505 -0.86962 0.52523 " pathEditMode="relative" ptsTypes="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SORU-20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  <a:prstDash val="solid"/>
          </a:ln>
        </p:spPr>
        <p:txBody>
          <a:bodyPr>
            <a:normAutofit fontScale="92500"/>
          </a:bodyPr>
          <a:lstStyle/>
          <a:p>
            <a:pPr lvl="0">
              <a:buNone/>
            </a:pPr>
            <a:r>
              <a:rPr lang="tr-TR" dirty="0" smtClean="0"/>
              <a:t>I-Karşımızdaki konuşanın sözünü bitirmesini beklemek</a:t>
            </a:r>
          </a:p>
          <a:p>
            <a:pPr>
              <a:buNone/>
            </a:pPr>
            <a:r>
              <a:rPr lang="tr-TR" dirty="0" smtClean="0"/>
              <a:t>    II- </a:t>
            </a:r>
            <a:r>
              <a:rPr lang="tr-TR" dirty="0" err="1" smtClean="0"/>
              <a:t>Empatik</a:t>
            </a:r>
            <a:r>
              <a:rPr lang="tr-TR" dirty="0" smtClean="0"/>
              <a:t> bir dinleme şeklinden kaçınmak</a:t>
            </a:r>
          </a:p>
          <a:p>
            <a:pPr>
              <a:buNone/>
            </a:pPr>
            <a:r>
              <a:rPr lang="tr-TR" dirty="0" smtClean="0"/>
              <a:t>    III- Eleştiri yapmayı sonraya bırakmak</a:t>
            </a:r>
          </a:p>
          <a:p>
            <a:pPr>
              <a:buNone/>
            </a:pPr>
            <a:r>
              <a:rPr lang="tr-TR" dirty="0" smtClean="0"/>
              <a:t>    IV. Dinleme isteğinde olduğumuzu göstermek</a:t>
            </a:r>
          </a:p>
          <a:p>
            <a:pPr>
              <a:buNone/>
            </a:pPr>
            <a:r>
              <a:rPr lang="tr-TR" b="1" dirty="0" smtClean="0"/>
              <a:t>Yukarıda verilenlerden hangisi etkili bir din­leme için gerekli olan unsurlar arasında </a:t>
            </a:r>
            <a:r>
              <a:rPr lang="tr-TR" b="1" u="sng" dirty="0" smtClean="0"/>
              <a:t>gösterilemez?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A) III      B) II     C) I              D) IV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3 Elmas"/>
          <p:cNvSpPr/>
          <p:nvPr/>
        </p:nvSpPr>
        <p:spPr>
          <a:xfrm>
            <a:off x="7524328" y="476672"/>
            <a:ext cx="720080" cy="576064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11111E-6 -1.85185E-6 C -0.01249 0.01621 -0.02065 0.03635 -0.03489 0.05047 C -0.04235 0.06737 -0.0368 0.05764 -0.05294 0.07477 C -0.06788 0.09051 -0.08246 0.10718 -0.09999 0.11713 C -0.11822 0.13843 -0.10746 0.12778 -0.13333 0.14746 C -0.14114 0.15348 -0.14913 0.16412 -0.15607 0.17176 C -0.16892 0.18612 -0.18228 0.19885 -0.19548 0.21204 C -0.21579 0.23241 -0.23263 0.25857 -0.25294 0.27871 C -0.26475 0.29028 -0.27951 0.29769 -0.29235 0.30695 C -0.31197 0.32084 -0.32881 0.34237 -0.34843 0.35556 C -0.36423 0.36598 -0.36874 0.36806 -0.38176 0.37963 C -0.38628 0.38357 -0.421 0.41667 -0.43038 0.42223 C -0.43593 0.42547 -0.44183 0.42801 -0.44704 0.43218 C -0.4526 0.43681 -0.45659 0.44399 -0.46215 0.44838 C -0.47083 0.45556 -0.48107 0.45903 -0.4894 0.46667 C -0.5111 0.48681 -0.50121 0.48264 -0.51666 0.48681 C -0.5177 0.48774 -0.5276 0.4963 -0.53038 0.50093 C -0.53159 0.50278 -0.53194 0.50533 -0.53333 0.50695 C -0.53454 0.50834 -0.53628 0.50834 -0.53784 0.50903 C -0.53992 0.51181 -0.54166 0.51459 -0.54392 0.51713 C -0.54531 0.51875 -0.54704 0.51945 -0.54843 0.52107 C -0.55781 0.53195 -0.56475 0.5463 -0.57725 0.55139 C -0.58524 0.55973 -0.59235 0.56899 -0.59999 0.57778 C -0.60138 0.5794 -0.60329 0.57987 -0.60451 0.58172 C -0.62048 0.60487 -0.60989 0.59862 -0.62117 0.60394 C -0.62742 0.61806 -0.63558 0.63056 -0.64548 0.64028 C -0.64965 0.64862 -0.65312 0.6544 -0.65902 0.66065 C -0.66753 0.68195 -0.65572 0.65487 -0.66822 0.67477 C -0.67083 0.67894 -0.67204 0.6845 -0.6743 0.68889 C -0.67482 0.69098 -0.67517 0.69283 -0.67569 0.69491 C -0.67621 0.697 -0.67725 0.70093 -0.67725 0.70093 " pathEditMode="relative" ptsTypes="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HAZIRLAYAN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tr-TR" dirty="0" smtClean="0"/>
              <a:t>AHMET ALİ KARAALP</a:t>
            </a:r>
          </a:p>
          <a:p>
            <a:pPr algn="ctr">
              <a:buNone/>
            </a:pPr>
            <a:r>
              <a:rPr lang="tr-TR" dirty="0" smtClean="0"/>
              <a:t>EGİAD İLKÖĞRETİM OKULU</a:t>
            </a:r>
          </a:p>
          <a:p>
            <a:pPr algn="ctr">
              <a:buNone/>
            </a:pPr>
            <a:r>
              <a:rPr lang="tr-TR" dirty="0" smtClean="0"/>
              <a:t>SOSYAL BİLGİLER ÖĞRETMENİ</a:t>
            </a:r>
          </a:p>
          <a:p>
            <a:pPr algn="ctr">
              <a:buNone/>
            </a:pPr>
            <a:r>
              <a:rPr lang="tr-TR" dirty="0" smtClean="0"/>
              <a:t>2013-2014</a:t>
            </a:r>
            <a:endParaRPr lang="tr-TR" dirty="0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SORU-2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Aşağıdakilerden hangisi iletişim becerilerinden biri değildir?</a:t>
            </a:r>
          </a:p>
          <a:p>
            <a:pPr>
              <a:buNone/>
            </a:pPr>
            <a:r>
              <a:rPr lang="tr-TR" dirty="0" smtClean="0"/>
              <a:t>A)kendini tanımak	  B)empati kurabilme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C)spor yapmak	           D)ilgili dinlemek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4" name="3 5-Nokta Yıldız"/>
          <p:cNvSpPr/>
          <p:nvPr/>
        </p:nvSpPr>
        <p:spPr>
          <a:xfrm>
            <a:off x="827584" y="548680"/>
            <a:ext cx="720080" cy="7200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85185E-6 C 0.00243 0.00416 0.00556 0.0074 0.00764 0.01203 C 0.00851 0.01388 0.00816 0.01643 0.00903 0.01828 C 0.01024 0.0206 0.01215 0.02222 0.01354 0.0243 C 0.01736 0.03009 0.01858 0.03703 0.02274 0.04236 C 0.02951 0.06088 0.03698 0.0787 0.04392 0.09699 C 0.0467 0.10439 0.05139 0.11018 0.05451 0.11713 C 0.05799 0.13518 0.07344 0.16481 0.08177 0.17986 C 0.09028 0.19537 0.08385 0.18912 0.09392 0.19606 C 0.09497 0.1993 0.09531 0.203 0.09687 0.20601 C 0.09792 0.2081 0.10035 0.20833 0.10156 0.21018 C 0.1026 0.2118 0.10208 0.21435 0.10295 0.2162 C 0.10417 0.21851 0.10608 0.22013 0.10764 0.22222 C 0.11389 0.23935 0.10625 0.22083 0.11962 0.24236 C 0.12153 0.24537 0.1224 0.24953 0.12431 0.25254 C 0.13299 0.26597 0.14427 0.27592 0.15295 0.28888 C 0.15486 0.29189 0.15556 0.29606 0.15764 0.29907 C 0.1717 0.3199 0.16285 0.29675 0.17882 0.32523 C 0.18785 0.34143 0.19653 0.35231 0.21059 0.35949 C 0.21632 0.37152 0.2099 0.36111 0.21962 0.36759 C 0.22326 0.3699 0.22587 0.3743 0.22882 0.37777 C 0.23976 0.3905 0.25538 0.40972 0.26962 0.4162 C 0.27118 0.41944 0.27222 0.42338 0.27431 0.42615 C 0.27743 0.43032 0.2849 0.43634 0.2849 0.43634 C 0.29167 0.45 0.30312 0.45949 0.31215 0.4706 C 0.31944 0.47939 0.32413 0.49074 0.33333 0.4949 C 0.33733 0.51041 0.34983 0.52106 0.35764 0.53333 C 0.36354 0.54259 0.35747 0.53842 0.36667 0.54953 C 0.37465 0.55925 0.38403 0.56666 0.39236 0.57569 C 0.39983 0.58379 0.40642 0.59236 0.4151 0.59791 C 0.42326 0.60879 0.42917 0.62338 0.43941 0.63032 C 0.4467 0.6449 0.45469 0.65092 0.46667 0.65856 C 0.47309 0.66713 0.48368 0.67986 0.49236 0.68287 C 0.50278 0.69606 0.51458 0.71064 0.52882 0.71504 C 0.53333 0.71435 0.53785 0.71412 0.54236 0.71319 C 0.54965 0.71157 0.54479 0.70995 0.55295 0.70509 C 0.55538 0.7037 0.55799 0.7037 0.56059 0.703 C 0.5724 0.69166 0.56806 0.69675 0.57431 0.68888 C 0.57882 0.66898 0.57153 0.69537 0.58021 0.68078 C 0.58142 0.6787 0.58056 0.675 0.58177 0.67268 C 0.58333 0.6699 0.58611 0.66898 0.58785 0.66666 C 0.59115 0.66226 0.59427 0.65763 0.59687 0.65254 C 0.59931 0.64745 0.59965 0.6405 0.60295 0.63634 C 0.60451 0.63425 0.60642 0.63263 0.60764 0.63032 C 0.62934 0.58726 0.63941 0.5368 0.65903 0.49282 C 0.66181 0.47523 0.66736 0.45787 0.67118 0.4405 C 0.67222 0.43564 0.67326 0.43101 0.67431 0.42615 C 0.67587 0.41944 0.67882 0.40601 0.67882 0.40601 C 0.68142 0.37152 0.68455 0.3368 0.68941 0.303 C 0.69097 0.29236 0.69045 0.28125 0.69236 0.2706 C 0.69392 0.26226 0.69635 0.25463 0.69844 0.24652 C 0.7033 0.22685 0.70295 0.20439 0.70451 0.18379 C 0.70608 0.16365 0.70955 0.14328 0.71059 0.12314 C 0.71146 0.10648 0.7099 0.09375 0.71667 0.08078 C 0.71927 0.05763 0.72309 0.03518 0.72569 0.01203 C 0.72743 -0.00325 0.72795 -0.01945 0.73177 -0.03426 C 0.73073 -0.03635 0.73056 -0.04005 0.72882 -0.04051 C 0.72708 -0.04098 0.72587 -0.0375 0.72431 -0.03635 C 0.71753 -0.03172 0.71042 -0.02732 0.70295 -0.02431 C 0.6875 -0.00996 0.71076 -0.03033 0.69236 -0.01829 C 0.66736 -0.00186 0.64392 0.00995 0.61667 0.02013 C 0.59219 0.02916 0.56875 0.04328 0.54392 0.05046 C 0.51458 0.05902 0.48542 0.06666 0.45608 0.07476 C 0.43437 0.08078 0.42691 0.08425 0.40295 0.09282 C 0.38142 0.10069 0.39149 0.09259 0.37118 0.103 C 0.35035 0.11365 0.33073 0.12546 0.30903 0.13333 C 0.28264 0.15347 0.31597 0.12939 0.2849 0.14745 C 0.27326 0.15416 0.26389 0.1662 0.25156 0.16967 C 0.24896 0.17175 0.24618 0.17314 0.24392 0.17569 C 0.24201 0.178 0.24149 0.18171 0.23941 0.18379 C 0.23663 0.18657 0.23316 0.1875 0.23021 0.18981 C 0.21406 0.20231 0.19861 0.21365 0.18177 0.2243 C 0.17465 0.2287 0.16441 0.23657 0.15608 0.2405 C 0.1441 0.24629 0.13142 0.25046 0.11962 0.25648 C 0.10885 0.26203 0.09931 0.26782 0.08785 0.2706 C 0.0783 0.27939 0.08854 0.27106 0.07118 0.2787 C 0.06146 0.2831 0.05729 0.28981 0.04549 0.29282 C 0.03941 0.30115 0.02413 0.31134 0.0151 0.31504 C 0.00347 0.32546 0.00955 0.32152 -0.00313 0.32731 C -0.00503 0.32939 -0.00677 0.33194 -0.00903 0.33333 C -0.01094 0.33449 -0.01337 0.33379 -0.0151 0.33541 C -0.01719 0.3375 -0.01788 0.3412 -0.01979 0.34351 C -0.02674 0.35162 -0.03542 0.3574 -0.04236 0.36574 C -0.05052 0.37546 -0.05538 0.3868 -0.06215 0.39791 C -0.06545 0.40347 -0.06771 0.4118 -0.06979 0.41828 C -0.07014 0.41921 -0.07222 0.42963 -0.07274 0.43032 C -0.07431 0.43287 -0.07691 0.43425 -0.07882 0.43634 C -0.07986 0.4375 -0.08177 0.4405 -0.08177 0.4405 " pathEditMode="relative" ptsTypes="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SORU-3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dirty="0" smtClean="0"/>
              <a:t>İletişim, insanlar arasında anlaşılmayı sağlayan etkili bir yoldur. Ayrıca anlaşılabilir mesajların alınması ve yollanması sanatıdır. Duygu, düşünce ve bilgiler, farklı yollarla başkalarına anlatılabilir.</a:t>
            </a:r>
          </a:p>
          <a:p>
            <a:pPr>
              <a:buNone/>
            </a:pPr>
            <a:r>
              <a:rPr lang="tr-TR" b="1" dirty="0" smtClean="0"/>
              <a:t>Yukarıdaki açıklamaları dikkate aldığımızda iletişim için aşağıdakilerden hangisi </a:t>
            </a:r>
            <a:r>
              <a:rPr lang="tr-TR" b="1" u="sng" dirty="0" smtClean="0"/>
              <a:t>söylenemez?</a:t>
            </a:r>
            <a:endParaRPr lang="tr-TR" dirty="0" smtClean="0"/>
          </a:p>
          <a:p>
            <a:pPr lvl="0">
              <a:buNone/>
            </a:pPr>
            <a:r>
              <a:rPr lang="tr-TR" b="1" dirty="0" smtClean="0"/>
              <a:t> A-İnsanlar arasında anlam köprüsüdür.</a:t>
            </a:r>
            <a:endParaRPr lang="tr-TR" dirty="0" smtClean="0"/>
          </a:p>
          <a:p>
            <a:pPr lvl="0">
              <a:buNone/>
            </a:pPr>
            <a:r>
              <a:rPr lang="tr-TR" b="1" dirty="0" smtClean="0"/>
              <a:t> B-Bilgi alış verişi söz konusudur.</a:t>
            </a:r>
            <a:endParaRPr lang="tr-TR" dirty="0" smtClean="0"/>
          </a:p>
          <a:p>
            <a:pPr lvl="0">
              <a:buNone/>
            </a:pPr>
            <a:r>
              <a:rPr lang="tr-TR" b="1" dirty="0" smtClean="0"/>
              <a:t> C-Söz ile gerçekleştirilir.</a:t>
            </a:r>
            <a:endParaRPr lang="tr-TR" dirty="0" smtClean="0"/>
          </a:p>
          <a:p>
            <a:pPr lvl="0">
              <a:buNone/>
            </a:pPr>
            <a:r>
              <a:rPr lang="tr-TR" b="1" dirty="0" smtClean="0"/>
              <a:t> D-Bir sanattır</a:t>
            </a:r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4" name="3 5-Nokta Yıldız"/>
          <p:cNvSpPr/>
          <p:nvPr/>
        </p:nvSpPr>
        <p:spPr>
          <a:xfrm>
            <a:off x="899592" y="476672"/>
            <a:ext cx="576064" cy="64807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6.2963E-6 C 0.00764 0.04004 0.00121 0.02175 0.00451 0.103 C 0.00503 0.11643 0.01371 0.14976 0.01823 0.16157 C 0.01996 0.16597 0.01927 0.17152 0.02118 0.17569 C 0.02378 0.18147 0.02812 0.18587 0.03038 0.19189 C 0.03368 0.20046 0.03576 0.20763 0.04097 0.21411 C 0.04479 0.22476 0.05243 0.23055 0.05764 0.24027 C 0.06337 0.25092 0.06857 0.2611 0.07569 0.27059 C 0.08125 0.28865 0.09097 0.30578 0.1 0.32129 C 0.10573 0.33124 0.1059 0.33726 0.11059 0.34745 C 0.12014 0.36828 0.12274 0.37175 0.13333 0.38981 C 0.13541 0.39351 0.13559 0.3986 0.13784 0.40208 C 0.1408 0.40694 0.14531 0.40948 0.14843 0.41411 C 0.15052 0.41712 0.15139 0.42106 0.15312 0.4243 C 0.17066 0.45647 0.14896 0.41342 0.171 0.45046 C 0.17413 0.45555 0.17587 0.46157 0.17864 0.46666 C 0.18958 0.48518 0.2033 0.49999 0.21371 0.51921 C 0.2158 0.52314 0.21718 0.52754 0.21979 0.53124 C 0.22187 0.53448 0.22517 0.5361 0.22708 0.53934 C 0.23802 0.55647 0.24878 0.57615 0.25902 0.59397 C 0.26493 0.60439 0.27066 0.61481 0.27725 0.6243 C 0.28107 0.62985 0.28941 0.64027 0.28941 0.64027 C 0.29496 0.65555 0.28889 0.64189 0.29843 0.65462 C 0.30573 0.66434 0.31041 0.67476 0.31979 0.68078 C 0.32066 0.68194 0.33298 0.69999 0.33646 0.70092 C 0.3434 0.70254 0.35052 0.70231 0.35764 0.703 C 0.3842 0.70601 0.41093 0.70902 0.43784 0.7111 C 0.47604 0.70972 0.50989 0.70509 0.54705 0.70092 C 0.55642 0.69814 0.56354 0.69374 0.57274 0.69097 C 0.57864 0.68541 0.58541 0.68124 0.59236 0.6787 C 0.59705 0.67268 0.60121 0.67198 0.60607 0.66666 C 0.61024 0.66203 0.61284 0.65902 0.61823 0.65647 C 0.62413 0.6486 0.6309 0.64235 0.63646 0.63425 C 0.64913 0.61597 0.65798 0.59328 0.67118 0.57569 C 0.67326 0.56481 0.68177 0.54536 0.68646 0.53541 C 0.68819 0.52777 0.68975 0.52106 0.69392 0.51504 C 0.69583 0.5074 0.69722 0.50069 0.70156 0.4949 C 0.7026 0.49143 0.7033 0.48796 0.70451 0.48472 C 0.70625 0.48055 0.7092 0.47708 0.71059 0.47268 C 0.71319 0.46411 0.71632 0.45439 0.71979 0.44652 C 0.72361 0.43772 0.73021 0.42985 0.73333 0.42013 C 0.7375 0.40717 0.73489 0.41296 0.74097 0.40208 C 0.74357 0.3905 0.7408 0.40046 0.74705 0.38587 C 0.75156 0.37522 0.75399 0.36388 0.75902 0.35347 C 0.76198 0.33448 0.76996 0.31759 0.7743 0.29907 C 0.77777 0.28379 0.77777 0.26944 0.78489 0.25647 C 0.78593 0.24976 0.78646 0.24282 0.78784 0.23634 C 0.7901 0.22615 0.79514 0.21759 0.79843 0.20809 C 0.80191 0.19814 0.80312 0.18796 0.80607 0.17777 C 0.80659 0.17314 0.80764 0.16851 0.80764 0.16365 C 0.80764 0.08147 0.81944 0.0736 0.78177 0.03634 C 0.77152 0.02615 0.77812 0.03009 0.76979 0.02615 C 0.76562 0.02106 0.76007 0.01805 0.75451 0.0162 C 0.74948 0.01434 0.73941 0.01203 0.73941 0.01203 C 0.72135 0.00022 0.7 0.00254 0.68038 -6.2963E-6 C 0.66354 -6.2963E-6 0.40434 -0.02292 0.27882 0.00601 C 0.27257 0.01434 0.26371 0.01249 0.25607 0.01805 C 0.24652 0.02499 0.23663 0.03147 0.22708 0.03842 C 0.21909 0.04444 0.21128 0.05601 0.20434 0.06458 C 0.20277 0.06944 0.19965 0.0736 0.19843 0.0787 C 0.19722 0.08263 0.19774 0.08703 0.19705 0.09097 C 0.19618 0.09513 0.19392 0.103 0.19392 0.103 C 0.19566 0.14143 0.19097 0.16573 0.20295 0.19583 C 0.20468 0.2074 0.20937 0.21319 0.21198 0.2243 C 0.21892 0.25092 0.2276 0.27453 0.23784 0.29907 C 0.24514 0.31666 0.25069 0.3361 0.26059 0.35138 C 0.26649 0.36041 0.27361 0.36805 0.27882 0.37777 C 0.28646 0.39212 0.29357 0.40694 0.3 0.42222 C 0.30902 0.44328 0.31007 0.45208 0.3243 0.46874 C 0.34114 0.51296 0.37205 0.54374 0.39548 0.58171 C 0.39896 0.58726 0.40087 0.59444 0.40434 0.59999 C 0.41041 0.60925 0.41753 0.61735 0.42413 0.62615 C 0.42795 0.63078 0.43003 0.63726 0.43333 0.64235 C 0.43767 0.64884 0.44201 0.65509 0.44705 0.66064 C 0.4493 0.66342 0.45225 0.6655 0.45451 0.66874 C 0.45833 0.6743 0.46111 0.68147 0.4651 0.6868 C 0.4776 0.7037 0.49132 0.71921 0.50451 0.73541 C 0.52673 0.76272 0.54652 0.79421 0.5743 0.81203 C 0.57986 0.81944 0.58333 0.82222 0.59097 0.82615 C 0.5967 0.83425 0.60451 0.83124 0.61215 0.83425 C 0.7026 0.83101 0.69896 0.84189 0.75156 0.81805 C 0.76041 0.80624 0.76996 0.79559 0.77882 0.78379 C 0.78125 0.78055 0.78159 0.77546 0.78333 0.77175 C 0.78507 0.76805 0.78732 0.76481 0.78941 0.76157 C 0.7908 0.75948 0.79271 0.75786 0.79392 0.75555 C 0.80191 0.7405 0.80746 0.72522 0.81371 0.70902 C 0.81475 0.69559 0.81649 0.68379 0.81823 0.67059 C 0.81753 0.62754 0.821 0.58379 0.8151 0.54143 C 0.81302 0.52661 0.80781 0.50416 0.80312 0.49097 C 0.80104 0.48518 0.79548 0.47476 0.79548 0.47476 C 0.79236 0.45462 0.78402 0.43634 0.77725 0.41805 C 0.77274 0.40578 0.7684 0.3949 0.76215 0.38379 C 0.75555 0.37198 0.75521 0.36203 0.74705 0.35138 C 0.74566 0.34976 0.74375 0.34907 0.74236 0.34745 C 0.73368 0.33587 0.72413 0.31666 0.71215 0.3111 C 0.7033 0.2993 0.69218 0.29351 0.68177 0.28472 C 0.67968 0.28286 0.67795 0.28009 0.67569 0.2787 C 0.67187 0.27661 0.66771 0.27615 0.66371 0.27476 C 0.65208 0.26712 0.64323 0.26458 0.63038 0.26064 C 0.61962 0.25115 0.60347 0.25115 0.59097 0.24837 C 0.56302 0.24235 0.53715 0.23819 0.50885 0.23634 C 0.4651 0.23703 0.42118 0.23726 0.37725 0.23842 C 0.37396 0.23842 0.36927 0.24305 0.36666 0.24444 C 0.35382 0.25069 0.3408 0.25416 0.32725 0.25647 C 0.31909 0.26203 0.31059 0.26365 0.30156 0.26666 C 0.29566 0.26874 0.2908 0.27268 0.28489 0.27476 C 0.27118 0.2861 0.25642 0.29467 0.24236 0.30509 C 0.23837 0.30786 0.23437 0.31041 0.23038 0.31319 C 0.22812 0.31458 0.2243 0.31712 0.2243 0.31712 C 0.21597 0.32823 0.22708 0.31481 0.21666 0.32314 C 0.21527 0.32407 0.21475 0.32615 0.21371 0.32731 C 0.21041 0.33032 0.20659 0.33263 0.20295 0.33541 C 0.19705 0.34004 0.19097 0.34259 0.18489 0.34745 C 0.18229 0.3574 0.17205 0.36296 0.1651 0.36759 C 0.15902 0.37615 0.15104 0.38124 0.14392 0.38796 C 0.13507 0.39652 0.12673 0.40532 0.11823 0.41411 C 0.11389 0.41851 0.10833 0.42083 0.10451 0.42615 C 0.09826 0.43495 0.09236 0.4405 0.08489 0.44837 C 0.08003 0.45347 0.07569 0.46018 0.06979 0.46249 C 0.06198 0.46944 0.05416 0.47847 0.04705 0.4868 C 0.04062 0.49421 0.03559 0.50347 0.02725 0.50694 C 0.01875 0.51481 0.01215 0.53124 0.00312 0.53541 C -0.00122 0.54374 -0.00504 0.55022 -0.01216 0.55347 C -0.01493 0.56527 -0.02257 0.57152 -0.02882 0.57985 C -0.03108 0.58934 -0.03386 0.5868 -0.03785 0.59397 C -0.03993 0.59791 -0.04184 0.60208 -0.04393 0.60601 C -0.04601 0.60995 -0.05 0.61157 -0.05295 0.61411 C -0.05452 0.6155 -0.05764 0.61805 -0.05764 0.61805 C -0.05868 0.62083 -0.06059 0.62615 -0.06059 0.62615 " pathEditMode="relative" ptsTypes="ffffffffffffffffffffffffff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SORU-4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i="1" dirty="0" smtClean="0"/>
              <a:t> İletişimde etkin dinlemenin önemli bir rolü vardır.Etkin dinleme alışkanlığı ise uygulama ile kazanılır</a:t>
            </a:r>
            <a:r>
              <a:rPr lang="tr-TR" b="1" i="1" dirty="0" smtClean="0"/>
              <a:t>.</a:t>
            </a:r>
            <a:endParaRPr lang="tr-TR" dirty="0" smtClean="0"/>
          </a:p>
          <a:p>
            <a:pPr>
              <a:buNone/>
            </a:pPr>
            <a:r>
              <a:rPr lang="tr-TR" b="1" i="1" dirty="0" smtClean="0"/>
              <a:t>15- Aşağıdakilerden hangisi, etkin dinlemenin uygulanmasına örnektir?</a:t>
            </a:r>
            <a:endParaRPr lang="tr-TR" dirty="0" smtClean="0"/>
          </a:p>
          <a:p>
            <a:pPr>
              <a:buNone/>
            </a:pPr>
            <a:r>
              <a:rPr lang="tr-TR" b="1" i="1" dirty="0" smtClean="0"/>
              <a:t>A-Ahmet’in, arkadaşının konuşmalarını anlamaya gayret göstermesi</a:t>
            </a:r>
            <a:endParaRPr lang="tr-TR" dirty="0" smtClean="0"/>
          </a:p>
          <a:p>
            <a:pPr>
              <a:buNone/>
            </a:pPr>
            <a:r>
              <a:rPr lang="tr-TR" b="1" i="1" dirty="0" smtClean="0"/>
              <a:t>B-Ali’nin arkadaşlarıyla top oynaması</a:t>
            </a:r>
            <a:endParaRPr lang="tr-TR" dirty="0" smtClean="0"/>
          </a:p>
          <a:p>
            <a:pPr>
              <a:buNone/>
            </a:pPr>
            <a:r>
              <a:rPr lang="tr-TR" b="1" i="1" dirty="0" smtClean="0"/>
              <a:t>C-Öğretmen ders anlatırken Ayşe’nin hikaye kitabı okuması</a:t>
            </a:r>
            <a:endParaRPr lang="tr-TR" dirty="0" smtClean="0"/>
          </a:p>
          <a:p>
            <a:pPr>
              <a:buNone/>
            </a:pPr>
            <a:r>
              <a:rPr lang="tr-TR" b="1" i="1" dirty="0" smtClean="0"/>
              <a:t>D-Kemal’in; abisinin hareketlerini örnek alması.</a:t>
            </a:r>
            <a:endParaRPr lang="tr-TR" dirty="0"/>
          </a:p>
        </p:txBody>
      </p:sp>
      <p:sp>
        <p:nvSpPr>
          <p:cNvPr id="4" name="3 5-Nokta Yıldız"/>
          <p:cNvSpPr/>
          <p:nvPr/>
        </p:nvSpPr>
        <p:spPr>
          <a:xfrm>
            <a:off x="7956376" y="548680"/>
            <a:ext cx="720080" cy="72008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22222E-6 C -0.00539 0.01064 -0.0118 0.02245 -0.02136 0.02615 C -0.02796 0.03587 -0.01979 0.02546 -0.02864 0.0324 C -0.03767 0.03958 -0.04219 0.04421 -0.05296 0.04652 C -0.07101 0.05625 -0.06267 0.05347 -0.07709 0.05648 C -0.08959 0.06203 -0.10209 0.06481 -0.11511 0.06666 C -0.12466 0.06944 -0.13403 0.07245 -0.14375 0.07476 C -0.27014 0.07384 -0.39289 0.07337 -0.51806 0.06666 C -0.64375 0.06944 -0.58143 0.06203 -0.63646 0.0787 C -0.63924 0.0824 -0.64289 0.08472 -0.64549 0.08888 C -0.65105 0.09861 -0.64184 0.09259 -0.65157 0.09699 C -0.65539 0.10393 -0.6599 0.10995 -0.66355 0.11712 C -0.66546 0.12708 -0.66823 0.13495 -0.66962 0.14537 C -0.6691 0.16157 -0.66945 0.17777 -0.66806 0.19398 C -0.66702 0.20856 -0.65539 0.23472 -0.65 0.24652 C -0.64636 0.25393 -0.64636 0.26458 -0.64375 0.27268 C -0.63421 0.30254 -0.64653 0.25671 -0.63924 0.28472 C -0.64098 0.36712 -0.63212 0.34791 -0.65296 0.38796 C -0.66077 0.40254 -0.65573 0.39722 -0.66355 0.40393 C -0.66719 0.41875 -0.68629 0.44351 -0.69705 0.45046 C -0.70434 0.46087 -0.6948 0.44861 -0.70452 0.45648 C -0.71528 0.46481 -0.69879 0.45717 -0.71198 0.4625 C -0.71459 0.46504 -0.71667 0.46875 -0.71962 0.4706 C -0.725 0.4743 -0.73212 0.47638 -0.73803 0.4787 C -0.75417 0.49375 -0.77813 0.50046 -0.79688 0.50902 C -0.80869 0.52037 -0.8033 0.51736 -0.81198 0.52129 C -0.81355 0.52337 -0.81476 0.52569 -0.8165 0.52731 C -0.81789 0.52847 -0.82014 0.52777 -0.82119 0.52916 C -0.82327 0.53125 -0.82414 0.53472 -0.8257 0.53726 C -0.83369 0.54884 -0.84202 0.56041 -0.85139 0.56967 C -0.85625 0.5824 -0.86355 0.59236 -0.86962 0.60393 C -0.87101 0.60671 -0.87327 0.60879 -0.87414 0.61203 C -0.87813 0.62569 -0.88125 0.64097 -0.88785 0.65254 C -0.88872 0.65625 -0.89184 0.66666 -0.88473 0.65254 C -0.88212 0.64745 -0.88091 0.63634 -0.87709 0.6324 C -0.87257 0.628 -0.86702 0.62569 -0.86198 0.62222 C -0.85782 0.61944 -0.85348 0.6206 -0.84983 0.6162 " pathEditMode="relative" ptsTypes="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SORU-5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  <a:ln w="57150">
            <a:solidFill>
              <a:schemeClr val="tx1"/>
            </a:solidFill>
          </a:ln>
          <a:scene3d>
            <a:camera prst="perspectiveLeft"/>
            <a:lightRig rig="threePt" dir="t"/>
          </a:scene3d>
        </p:spPr>
        <p:txBody>
          <a:bodyPr/>
          <a:lstStyle/>
          <a:p>
            <a:pPr>
              <a:buNone/>
            </a:pPr>
            <a:r>
              <a:rPr lang="tr-TR" dirty="0" smtClean="0"/>
              <a:t>   Emel arkadaşı Ayşe’ye bir şeyler anlatırken onu iyi tanıdığı için kendini onun yerine koymuştur.</a:t>
            </a:r>
          </a:p>
          <a:p>
            <a:pPr>
              <a:buNone/>
            </a:pPr>
            <a:r>
              <a:rPr lang="tr-TR" b="1" dirty="0" smtClean="0"/>
              <a:t> Emel bu hareketiyle aşağıdakilerden hangisini gerçekleştirmiş olur?</a:t>
            </a:r>
            <a:endParaRPr lang="tr-TR" dirty="0" smtClean="0"/>
          </a:p>
          <a:p>
            <a:pPr>
              <a:buNone/>
            </a:pPr>
            <a:r>
              <a:rPr lang="tr-TR" b="1" dirty="0" smtClean="0"/>
              <a:t>        A- Empati                        B- Saydamlık   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b="1" dirty="0" smtClean="0"/>
              <a:t>         C- Sessizlik                    D- Kabul edilirlik</a:t>
            </a:r>
            <a:endParaRPr lang="tr-TR" dirty="0"/>
          </a:p>
        </p:txBody>
      </p:sp>
      <p:sp>
        <p:nvSpPr>
          <p:cNvPr id="4" name="3 Akış Çizelgesi: Bağlayıcı"/>
          <p:cNvSpPr/>
          <p:nvPr/>
        </p:nvSpPr>
        <p:spPr>
          <a:xfrm>
            <a:off x="7740352" y="476672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6.2963E-6 C -0.00713 0.00486 -0.01164 0.01249 -0.01824 0.01828 C -0.01997 0.02198 -0.02258 0.02476 -0.02431 0.02847 C -0.02518 0.03032 -0.02483 0.03286 -0.02588 0.03448 C -0.02709 0.03634 -0.029 0.0368 -0.03039 0.03842 C -0.03438 0.04282 -0.03942 0.0493 -0.04254 0.05462 C -0.04584 0.06041 -0.04862 0.06689 -0.05157 0.07291 C -0.05417 0.078 -0.05921 0.08009 -0.06216 0.08495 C -0.06528 0.09027 -0.06824 0.09583 -0.07119 0.10115 C -0.07414 0.10648 -0.07952 0.10925 -0.08178 0.11527 C -0.08612 0.12638 -0.08299 0.12152 -0.09098 0.12939 C -0.09358 0.14305 -0.10678 0.15624 -0.11511 0.16573 C -0.1264 0.17847 -0.13803 0.19328 -0.15157 0.20208 C -0.15834 0.21157 -0.16667 0.21643 -0.17431 0.2243 C -0.17657 0.22661 -0.17796 0.23055 -0.18039 0.2324 C -0.18351 0.23472 -0.20261 0.24629 -0.20765 0.24861 C -0.21997 0.26041 -0.21407 0.2574 -0.22431 0.26064 C -0.23091 0.26712 -0.23785 0.27291 -0.24549 0.27685 C -0.25765 0.29305 -0.24185 0.27407 -0.25608 0.28495 C -0.27223 0.29745 -0.2507 0.28634 -0.26511 0.29305 C -0.26719 0.29513 -0.26893 0.29745 -0.27119 0.29907 C -0.27362 0.30092 -0.27657 0.30138 -0.27883 0.30323 C -0.28056 0.30486 -0.2816 0.30763 -0.28334 0.30925 C -0.28994 0.3155 -0.29758 0.3199 -0.30452 0.32546 C -0.32171 0.33935 -0.30226 0.32962 -0.31511 0.33541 C -0.31893 0.33911 -0.32188 0.34444 -0.32588 0.34768 C -0.33091 0.35138 -0.33959 0.35671 -0.34549 0.35972 C -0.35105 0.36712 -0.35469 0.36967 -0.36216 0.37361 C -0.36789 0.38148 -0.37397 0.38518 -0.38178 0.38796 C -0.38785 0.3956 -0.39011 0.39791 -0.39844 0.39999 C -0.40157 0.40277 -0.40417 0.40624 -0.40765 0.4081 C -0.41008 0.40948 -0.41268 0.41041 -0.41511 0.41226 C -0.42327 0.41851 -0.43039 0.42731 -0.43785 0.43448 C -0.44619 0.44236 -0.45626 0.44675 -0.46372 0.45671 C -0.4764 0.47361 -0.46893 0.46573 -0.47726 0.47893 C -0.48282 0.48773 -0.49011 0.49444 -0.49706 0.50115 C -0.50504 0.50879 -0.51129 0.52222 -0.51824 0.53148 C -0.52119 0.53541 -0.52431 0.53958 -0.52726 0.54351 C -0.53056 0.54791 -0.53716 0.55115 -0.54098 0.55555 C -0.55331 0.57036 -0.54515 0.5655 -0.55452 0.5699 C -0.55608 0.57198 -0.5573 0.5743 -0.55921 0.57592 C -0.5606 0.57708 -0.56251 0.57661 -0.56372 0.57777 C -0.56598 0.58009 -0.56772 0.58333 -0.5698 0.58587 C -0.57171 0.58819 -0.57379 0.59027 -0.57588 0.59212 C -0.57883 0.5949 -0.58247 0.59652 -0.5849 0.59999 C -0.59306 0.61111 -0.58074 0.59467 -0.59393 0.61018 C -0.59671 0.61342 -0.60157 0.62036 -0.60157 0.62036 C -0.6014 0.62083 -0.59653 0.6331 -0.59393 0.63448 C -0.58959 0.63657 -0.58039 0.63842 -0.58039 0.63842 C -0.55695 0.65439 -0.5323 0.66203 -0.50608 0.66643 C -0.49376 0.67245 -0.48612 0.67152 -0.47119 0.67291 C -0.44567 0.68333 -0.41598 0.68448 -0.38942 0.68703 C -0.35035 0.703 -0.30765 0.68981 -0.26667 0.68888 C -0.25556 0.68611 -0.24601 0.67986 -0.2349 0.67685 C -0.2165 0.66458 -0.19723 0.65671 -0.17726 0.65069 C -0.16806 0.64282 -0.16251 0.64004 -0.15157 0.63657 C -0.14376 0.63124 -0.14081 0.62847 -0.13178 0.62638 C -0.11528 0.61898 -0.09983 0.60856 -0.08334 0.60208 C -0.06511 0.58749 -0.07379 0.59236 -0.05765 0.58587 C -0.05018 0.57638 -0.06008 0.58773 -0.04844 0.57986 C -0.04515 0.57777 -0.04272 0.57384 -0.03942 0.57175 C -0.03733 0.57036 -0.03542 0.56921 -0.03334 0.56782 C -0.0323 0.56643 -0.0316 0.56458 -0.03039 0.56365 C -0.029 0.56249 -0.02709 0.56319 -0.02588 0.5618 C -0.01633 0.55161 -0.03039 0.55786 -0.01667 0.5537 C -0.01338 0.54907 -0.01077 0.54421 -0.00765 0.53958 C -0.00469 0.53518 0.00157 0.52731 0.00157 0.52731 C 0.00643 0.51411 0.01007 0.50069 0.01667 0.48888 C 0.01927 0.46249 0.02778 0.42893 0.01216 0.4081 C 0.00851 0.40323 0.00104 0.40161 -0.00313 0.39999 C -0.0139 0.3912 -0.02327 0.38958 -0.0349 0.38194 C -0.04619 0.3743 -0.04063 0.37661 -0.05157 0.37361 C -0.0639 0.36573 -0.07709 0.3618 -0.08942 0.3537 C -0.10174 0.34536 -0.11251 0.33634 -0.12588 0.33148 C -0.1389 0.31805 -0.15417 0.31203 -0.1698 0.30717 C -0.19463 0.29027 -0.2224 0.28217 -0.24844 0.26874 C -0.26424 0.26064 -0.27796 0.24745 -0.29393 0.2405 C -0.30539 0.23032 -0.31633 0.21921 -0.32726 0.2081 C -0.33178 0.20347 -0.33438 0.1956 -0.33942 0.19212 C -0.34862 0.18587 -0.35539 0.17731 -0.36511 0.17175 C -0.37674 0.15694 -0.39028 0.14421 -0.40313 0.13148 C -0.4073 0.12291 -0.41303 0.11967 -0.4198 0.11527 C -0.42362 0.10995 -0.42761 0.10601 -0.43178 0.10115 C -0.43542 0.09675 -0.43959 0.09236 -0.44254 0.08703 C -0.4441 0.08425 -0.44532 0.08124 -0.44706 0.07893 C -0.45348 0.07036 -0.46164 0.06342 -0.46824 0.05462 C -0.4698 0.05254 -0.4724 0.05231 -0.47431 0.05069 C -0.47744 0.04814 -0.48039 0.04536 -0.48334 0.04259 C -0.48699 0.03935 -0.48942 0.03448 -0.49254 0.03032 C -0.5014 0.01851 -0.50956 0.00555 -0.51824 -0.00602 C -0.52553 0.01342 -0.52275 0.00462 -0.52726 0.02036 C -0.52917 0.03495 -0.53351 0.04837 -0.53647 0.06273 C -0.5389 0.0743 -0.53924 0.08263 -0.54393 0.09305 C -0.54567 0.12245 -0.54844 0.12823 -0.55452 0.1537 C -0.55643 0.16157 -0.55713 0.1699 -0.55921 0.17777 C -0.56077 0.18333 -0.56338 0.18842 -0.56511 0.19398 C -0.57692 0.23124 -0.58924 0.26828 -0.60157 0.30509 C -0.60261 0.30833 -0.60365 0.3118 -0.60452 0.31527 C -0.60574 0.3199 -0.60626 0.32476 -0.60765 0.32939 C -0.61476 0.35138 -0.61528 0.35092 -0.62431 0.36782 C -0.63022 0.3787 -0.63074 0.39398 -0.63785 0.40416 C -0.64185 0.41967 -0.64445 0.42337 -0.65001 0.43842 C -0.6573 0.4581 -0.64862 0.44467 -0.65765 0.45671 C -0.66042 0.46411 -0.66251 0.46712 -0.66667 0.47291 C -0.66719 0.47499 -0.66754 0.47708 -0.66824 0.47893 C -0.6691 0.48101 -0.67119 0.48495 -0.67119 0.48495 " pathEditMode="relative" ptsTypes="fffffffffffffffffffffffffffffffffffffffffffffffffffffffffffffffffffffffffffffffffffffffffffffffffffffffff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SORU-6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b="1" i="1" dirty="0" smtClean="0"/>
              <a:t>“</a:t>
            </a:r>
            <a:r>
              <a:rPr lang="tr-TR" i="1" dirty="0" smtClean="0"/>
              <a:t>Sana laf anlatmak, deveye hendek atlatmaktan daha zor”</a:t>
            </a:r>
            <a:endParaRPr lang="tr-TR" dirty="0" smtClean="0"/>
          </a:p>
          <a:p>
            <a:pPr>
              <a:buNone/>
            </a:pPr>
            <a:r>
              <a:rPr lang="tr-TR" b="1" i="1" dirty="0" smtClean="0">
                <a:solidFill>
                  <a:srgbClr val="00B050"/>
                </a:solidFill>
              </a:rPr>
              <a:t>diyen bir kişinin şikayetini,  aşağıdakilerden hangisi daha doğru açıklar?</a:t>
            </a:r>
            <a:endParaRPr lang="tr-TR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tr-TR" b="1" i="1" dirty="0" smtClean="0"/>
              <a:t>A-İyi konuşamadığı</a:t>
            </a:r>
            <a:endParaRPr lang="tr-TR" dirty="0" smtClean="0"/>
          </a:p>
          <a:p>
            <a:pPr>
              <a:buNone/>
            </a:pPr>
            <a:r>
              <a:rPr lang="tr-TR" b="1" i="1" dirty="0" smtClean="0"/>
              <a:t>B-Karşısındakinin kendisini anlamadığı</a:t>
            </a:r>
            <a:endParaRPr lang="tr-TR" dirty="0" smtClean="0"/>
          </a:p>
          <a:p>
            <a:pPr>
              <a:buNone/>
            </a:pPr>
            <a:r>
              <a:rPr lang="tr-TR" b="1" i="1" dirty="0" smtClean="0"/>
              <a:t>C-Etkili iletişim kurduğu</a:t>
            </a:r>
            <a:endParaRPr lang="tr-TR" dirty="0" smtClean="0"/>
          </a:p>
          <a:p>
            <a:pPr>
              <a:buNone/>
            </a:pPr>
            <a:r>
              <a:rPr lang="tr-TR" b="1" i="1" dirty="0" smtClean="0"/>
              <a:t>D-Karşısındakinin iyi bir dinleyici olduğu</a:t>
            </a:r>
            <a:endParaRPr lang="tr-TR" dirty="0" smtClean="0"/>
          </a:p>
          <a:p>
            <a:pPr>
              <a:buNone/>
            </a:pPr>
            <a:r>
              <a:rPr lang="tr-TR" b="1" i="1" dirty="0" smtClean="0"/>
              <a:t> </a:t>
            </a:r>
            <a:endParaRPr lang="tr-TR" dirty="0"/>
          </a:p>
        </p:txBody>
      </p:sp>
      <p:sp>
        <p:nvSpPr>
          <p:cNvPr id="4" name="3 Akış Çizelgesi: Bağlayıcı"/>
          <p:cNvSpPr/>
          <p:nvPr/>
        </p:nvSpPr>
        <p:spPr>
          <a:xfrm>
            <a:off x="683568" y="54868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6.66667E-6 C 0.05017 0.00879 0.09948 0.01666 0.15 0.02013 C 0.175 0.02453 0.19913 0.03055 0.22413 0.03217 C 0.24444 0.03772 0.2625 0.04073 0.28333 0.04235 C 0.30781 0.04907 0.33107 0.05277 0.35607 0.05439 C 0.42066 0.06411 0.48507 0.07893 0.54982 0.08286 C 0.67413 0.09976 0.79774 0.10601 0.92274 0.10902 C 0.91892 0.11434 0.91684 0.11897 0.91215 0.12314 C 0.90399 0.13981 0.91475 0.12059 0.90469 0.13124 C 0.9033 0.13286 0.90278 0.13541 0.90156 0.13726 C 0.89774 0.14351 0.89375 0.14976 0.88941 0.15555 C 0.88385 0.17106 0.88993 0.15717 0.88038 0.16967 C 0.87639 0.17476 0.87361 0.1824 0.86979 0.18772 C 0.86701 0.19143 0.86354 0.19421 0.86059 0.19791 C 0.85868 0.20624 0.85364 0.21272 0.85 0.22013 C 0.8467 0.22708 0.83941 0.24027 0.83941 0.24027 C 0.83576 0.25647 0.8408 0.23796 0.83489 0.25046 C 0.8316 0.2574 0.82899 0.26481 0.82725 0.27268 C 0.82465 0.28379 0.82135 0.29652 0.81528 0.30509 C 0.81267 0.31527 0.81163 0.3199 0.80607 0.32731 C 0.80451 0.33448 0.80295 0.34096 0.8 0.34745 C 0.79809 0.35161 0.79392 0.35925 0.79392 0.35925 C 0.79149 0.37013 0.78316 0.37708 0.78038 0.38772 C 0.77864 0.39444 0.77673 0.40763 0.7743 0.41411 C 0.77274 0.41851 0.76944 0.42152 0.76823 0.42615 C 0.76562 0.4361 0.76423 0.44513 0.76059 0.45439 C 0.75694 0.4868 0.7493 0.51782 0.74392 0.54953 C 0.74149 0.56365 0.73958 0.57407 0.73646 0.58772 C 0.73368 0.59976 0.73281 0.61157 0.72725 0.62221 C 0.72569 0.62893 0.725 0.63333 0.72135 0.63842 C 0.71962 0.64513 0.71684 0.64768 0.71528 0.65439 C 0.63871 0.64583 0.56302 0.62175 0.48628 0.61411 C 0.475 0.61041 0.46285 0.60694 0.45156 0.60208 C 0.44444 0.59907 0.43767 0.59397 0.43038 0.59189 C 0.4125 0.58703 0.39392 0.58495 0.37587 0.58171 C 0.35937 0.5787 0.34375 0.57384 0.32725 0.57175 C 0.3033 0.56342 0.27778 0.56018 0.25312 0.55763 C 0.24097 0.55346 0.23107 0.54953 0.21823 0.54745 C 0.21007 0.54606 0.19392 0.54328 0.19392 0.54328 C 0.16371 0.53217 0.12691 0.53147 0.09548 0.52916 C 0.0842 0.52684 0.07326 0.5243 0.06215 0.52106 C 0.0566 0.51944 0.04548 0.51712 0.04548 0.51712 C 0.03767 0.51203 0.0309 0.50717 0.02274 0.503 C 0.01666 0.49444 0.0066 0.49305 -0.00139 0.48888 C -0.00972 0.47777 0.00139 0.4912 -0.00903 0.48286 C -0.01025 0.48194 -0.01077 0.47962 -0.01198 0.4787 C -0.01337 0.47754 -0.01511 0.47754 -0.01667 0.47661 C -0.01823 0.47546 -0.01962 0.47407 -0.02118 0.47268 C -0.03195 0.47476 -0.03195 0.47661 -0.0408 0.48078 C -0.04184 0.48286 -0.04323 0.48448 -0.04393 0.4868 C -0.04479 0.48934 -0.04445 0.49235 -0.04531 0.4949 C -0.0474 0.50046 -0.05139 0.49976 -0.05139 0.50694 " pathEditMode="relative" ptsTypes="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SORU-7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ln w="28575">
            <a:solidFill>
              <a:schemeClr val="tx1"/>
            </a:solidFill>
          </a:ln>
        </p:spPr>
        <p:txBody>
          <a:bodyPr/>
          <a:lstStyle/>
          <a:p>
            <a:pPr>
              <a:buNone/>
            </a:pPr>
            <a:r>
              <a:rPr lang="tr-TR" i="1" dirty="0" smtClean="0"/>
              <a:t> Bir babanın çocuğuna;</a:t>
            </a:r>
            <a:endParaRPr lang="tr-TR" dirty="0" smtClean="0"/>
          </a:p>
          <a:p>
            <a:pPr>
              <a:buNone/>
            </a:pPr>
            <a:r>
              <a:rPr lang="tr-TR" i="1" dirty="0" smtClean="0"/>
              <a:t>         “Bu matematik sorusunu çözmenin  imkanı yok”</a:t>
            </a:r>
            <a:endParaRPr lang="tr-TR" dirty="0" smtClean="0"/>
          </a:p>
          <a:p>
            <a:pPr lvl="0">
              <a:buNone/>
            </a:pPr>
            <a:r>
              <a:rPr lang="tr-TR" b="1" i="1" dirty="0" smtClean="0"/>
              <a:t>demesi, nasıl bir iletişim çatışmasıdır?</a:t>
            </a:r>
            <a:endParaRPr lang="tr-TR" dirty="0" smtClean="0"/>
          </a:p>
          <a:p>
            <a:pPr>
              <a:buNone/>
            </a:pPr>
            <a:r>
              <a:rPr lang="tr-TR" b="1" i="1" dirty="0" smtClean="0"/>
              <a:t>A-Emir verme                      B-Öğüt verme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b="1" i="1" dirty="0" smtClean="0"/>
              <a:t>C-Eleştirme, yargılama      D-Uyarma</a:t>
            </a:r>
            <a:endParaRPr lang="tr-TR" dirty="0"/>
          </a:p>
        </p:txBody>
      </p:sp>
      <p:sp>
        <p:nvSpPr>
          <p:cNvPr id="4" name="3 Akış Çizelgesi: Bağlayıcı"/>
          <p:cNvSpPr/>
          <p:nvPr/>
        </p:nvSpPr>
        <p:spPr>
          <a:xfrm>
            <a:off x="7956376" y="692696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44444E-6 L -0.84271 0.6298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00" y="3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SORU-8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rgbClr val="92D050"/>
          </a:solidFill>
          <a:ln w="57150">
            <a:solidFill>
              <a:schemeClr val="tx1"/>
            </a:solidFill>
          </a:ln>
          <a:scene3d>
            <a:camera prst="perspectiveContrastingRightFacing"/>
            <a:lightRig rig="threePt" dir="t"/>
          </a:scene3d>
        </p:spPr>
        <p:txBody>
          <a:bodyPr>
            <a:normAutofit/>
          </a:bodyPr>
          <a:lstStyle/>
          <a:p>
            <a:pPr>
              <a:buNone/>
            </a:pPr>
            <a:r>
              <a:rPr lang="tr-TR" i="1" dirty="0" smtClean="0"/>
              <a:t>Dinlemek bir sanattır. Bu sanatın pek az kuralları vardır. Önemli olan dikkatimizi karşımızdaki kişiye vermektir.</a:t>
            </a:r>
            <a:endParaRPr lang="tr-TR" dirty="0" smtClean="0"/>
          </a:p>
          <a:p>
            <a:pPr>
              <a:buNone/>
            </a:pPr>
            <a:r>
              <a:rPr lang="tr-TR" b="1" i="1" dirty="0" smtClean="0"/>
              <a:t>10- Yukarıdaki paragrafa göre nasıl daha iyi dinleyebiliriz?</a:t>
            </a:r>
            <a:endParaRPr lang="tr-TR" dirty="0" smtClean="0"/>
          </a:p>
          <a:p>
            <a:pPr>
              <a:buNone/>
            </a:pPr>
            <a:r>
              <a:rPr lang="tr-TR" b="1" i="1" dirty="0" smtClean="0"/>
              <a:t>A- Sanatla uğraşarak          B- Dikkatimizi vererek</a:t>
            </a:r>
            <a:endParaRPr lang="tr-TR" dirty="0" smtClean="0"/>
          </a:p>
          <a:p>
            <a:pPr>
              <a:buNone/>
            </a:pPr>
            <a:r>
              <a:rPr lang="tr-TR" b="1" i="1" dirty="0" smtClean="0"/>
              <a:t>C- Açıklayıcı olarak            D- Kurallara uymayarak</a:t>
            </a:r>
            <a:endParaRPr lang="tr-TR" dirty="0"/>
          </a:p>
        </p:txBody>
      </p:sp>
      <p:sp>
        <p:nvSpPr>
          <p:cNvPr id="4" name="3 Akış Çizelgesi: Bağlayıcı"/>
          <p:cNvSpPr/>
          <p:nvPr/>
        </p:nvSpPr>
        <p:spPr>
          <a:xfrm>
            <a:off x="7884368" y="548680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-2.22222E-6 C -0.00608 0.00347 -0.01233 0.00602 -0.01824 0.01018 C -0.02206 0.01296 -0.02501 0.01782 -0.02883 0.02037 C -0.03612 0.02523 -0.04549 0.02662 -0.05313 0.03032 C -0.0691 0.03773 -0.08508 0.04768 -0.10157 0.05254 C -0.12188 0.05856 -0.14237 0.06481 -0.16216 0.07291 C -0.18681 0.08287 -0.21095 0.09467 -0.23647 0.09907 C -0.25487 0.10648 -0.27362 0.1081 -0.29254 0.11111 C -0.31025 0.11389 -0.32779 0.11852 -0.34549 0.12129 C -0.35851 0.12546 -0.37154 0.12708 -0.3849 0.1294 C -0.40643 0.1375 -0.42813 0.14166 -0.45001 0.14745 C -0.47501 0.16227 -0.45192 0.15092 -0.48195 0.15764 C -0.49879 0.16134 -0.51511 0.16967 -0.53195 0.17384 C -0.55591 0.18657 -0.58143 0.19444 -0.60608 0.20416 C -0.62067 0.20995 -0.63334 0.22083 -0.64706 0.22847 C -0.6566 0.23379 -0.66563 0.23611 -0.67431 0.24444 C -0.68091 0.25092 -0.68456 0.26435 -0.68942 0.27268 C -0.69358 0.28866 -0.69202 0.28055 -0.69393 0.29699 C -0.69341 0.31157 -0.69376 0.32662 -0.69254 0.3412 C -0.69202 0.34653 -0.68525 0.35717 -0.68334 0.3618 C -0.67258 0.38704 -0.6448 0.41366 -0.62431 0.4243 C -0.61963 0.43079 -0.60608 0.43634 -0.60608 0.43634 C -0.60157 0.44259 -0.59532 0.44259 -0.58942 0.44653 C -0.58386 0.4544 -0.57692 0.45416 -0.5698 0.45856 C -0.55782 0.46597 -0.55018 0.47083 -0.53647 0.47291 C -0.52171 0.48032 -0.50834 0.4831 -0.49254 0.48472 C -0.4606 0.4956 -0.43178 0.4993 -0.39862 0.50092 C -0.37327 0.50555 -0.35001 0.50833 -0.32431 0.51088 C -0.29428 0.51041 -0.25244 0.5125 -0.21824 0.50717 C -0.20799 0.50555 -0.1981 0.50162 -0.18803 0.49884 C -0.18143 0.49722 -0.16824 0.49514 -0.16824 0.49514 C -0.15886 0.48842 -0.14827 0.48634 -0.13803 0.48264 C -0.12883 0.4794 -0.1224 0.47384 -0.11372 0.47083 C -0.10504 0.45926 -0.10956 0.46227 -0.10157 0.45856 C -0.09358 0.45069 -0.09445 0.44745 -0.0849 0.44259 C -0.07674 0.42546 -0.08751 0.44514 -0.07726 0.43449 C -0.06702 0.42407 -0.08456 0.43125 -0.06667 0.42639 C -0.06181 0.41944 -0.05695 0.41435 -0.05001 0.41227 C -0.04636 0.40717 -0.04445 0.4044 -0.03942 0.40208 C -0.02605 0.38426 -0.04706 0.41111 -0.02588 0.39004 C -0.01476 0.37893 -0.03074 0.38773 -0.01824 0.38194 C -0.01164 0.37315 -0.00539 0.36551 -5.83333E-6 0.35555 C 0.00364 0.34861 0.01058 0.33518 0.01058 0.33518 C 0.01249 0.32685 0.01388 0.32268 0.01805 0.31528 C 0.02274 0.29722 0.03107 0.28217 0.03628 0.26458 C 0.03767 0.275 0.03958 0.28449 0.04079 0.29514 C 0.04183 0.36759 0.04426 0.4368 0.0453 0.50926 C 0.04426 0.52037 0.04357 0.53194 0.04235 0.54352 C 0.04201 0.54606 0.04114 0.54884 0.04079 0.55139 C 0.0401 0.55833 0.04027 0.56504 0.0394 0.57176 C 0.03871 0.57708 0.03628 0.58773 0.03628 0.58773 C 0.03489 0.60393 0.03263 0.6206 0.02864 0.63634 C 0.02395 0.67754 0.02551 0.66574 0.02412 0.73935 C 0.01319 0.72824 0.00294 0.71574 -0.00921 0.70694 C -0.01511 0.70301 -0.02258 0.70116 -0.02726 0.69514 C -0.02831 0.69375 -0.029 0.69166 -0.03039 0.69097 C -0.0323 0.68958 -0.03456 0.68958 -0.03647 0.68889 C -0.03855 0.6875 -0.04063 0.68634 -0.04254 0.68472 C -0.05365 0.67639 -0.06615 0.66805 -0.07883 0.66481 C -0.09081 0.6581 -0.10122 0.65162 -0.11372 0.64861 C -0.12501 0.64213 -0.13785 0.63912 -0.14862 0.63217 C -0.15904 0.62592 -0.16199 0.62268 -0.17275 0.62014 C -0.18404 0.61018 -0.17831 0.61319 -0.18942 0.61018 C -0.19584 0.6044 -0.20174 0.60185 -0.20921 0.59977 C -0.21667 0.59329 -0.22327 0.59166 -0.23195 0.58981 C -0.24254 0.58287 -0.25244 0.58032 -0.26372 0.57592 C -0.26876 0.56875 -0.27535 0.56921 -0.28195 0.56551 C -0.28803 0.56227 -0.29376 0.55833 -0.30001 0.55555 C -0.30626 0.54722 -0.31598 0.54143 -0.32431 0.53727 C -0.32987 0.52986 -0.33872 0.52662 -0.34254 0.51736 " pathEditMode="relative" ptsTypes="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94</TotalTime>
  <Words>893</Words>
  <Application>Microsoft Office PowerPoint</Application>
  <PresentationFormat>Ekran Gösterisi (4:3)</PresentationFormat>
  <Paragraphs>160</Paragraphs>
  <Slides>22</Slides>
  <Notes>22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Gezinti</vt:lpstr>
      <vt:lpstr>İLETİŞİM ve İNSAN İLİŞKİLERİ</vt:lpstr>
      <vt:lpstr>SORU-1</vt:lpstr>
      <vt:lpstr>SORU-2</vt:lpstr>
      <vt:lpstr>SORU-3</vt:lpstr>
      <vt:lpstr>SORU-4</vt:lpstr>
      <vt:lpstr>SORU-5</vt:lpstr>
      <vt:lpstr>SORU-6</vt:lpstr>
      <vt:lpstr>SORU-7</vt:lpstr>
      <vt:lpstr>SORU-8</vt:lpstr>
      <vt:lpstr>SORU-9</vt:lpstr>
      <vt:lpstr>SORU-10</vt:lpstr>
      <vt:lpstr>SORU-11</vt:lpstr>
      <vt:lpstr>SORU-12</vt:lpstr>
      <vt:lpstr>SORU-13</vt:lpstr>
      <vt:lpstr>SORU-14</vt:lpstr>
      <vt:lpstr>SORU-15</vt:lpstr>
      <vt:lpstr>SORU-16</vt:lpstr>
      <vt:lpstr>SORU-17</vt:lpstr>
      <vt:lpstr>SORU-18</vt:lpstr>
      <vt:lpstr>SORU-19</vt:lpstr>
      <vt:lpstr>SORU-20</vt:lpstr>
      <vt:lpstr>HAZIRLAYAN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www.sorubak.com; HP</dc:creator>
  <cp:keywords>www.sorubak.com</cp:keywords>
  <dc:description>www.sorubak.com</dc:description>
  <cp:lastModifiedBy>GTR5KT587TI4OUT57YT675IKT8967690IN B</cp:lastModifiedBy>
  <cp:revision>20</cp:revision>
  <dcterms:created xsi:type="dcterms:W3CDTF">2011-05-07T20:01:04Z</dcterms:created>
  <dcterms:modified xsi:type="dcterms:W3CDTF">2013-09-23T08:03:04Z</dcterms:modified>
  <cp:category>www.sorubak.com</cp:category>
  <cp:contentType>www.sorubak.com</cp:contentType>
  <cp:contentStatus>www.sorubak.com</cp:contentStatus>
</cp:coreProperties>
</file>