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256" r:id="rId2"/>
    <p:sldId id="257" r:id="rId3"/>
    <p:sldId id="258" r:id="rId4"/>
    <p:sldId id="259" r:id="rId5"/>
    <p:sldId id="285" r:id="rId6"/>
    <p:sldId id="286"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7" r:id="rId3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Orta Stil 1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4" d="100"/>
          <a:sy n="64" d="100"/>
        </p:scale>
        <p:origin x="-534"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4A4372-1719-4C12-8C44-DFAC60E7F7D6}" type="datetimeFigureOut">
              <a:rPr lang="tr-TR" smtClean="0"/>
              <a:t>25.02.2014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E087A4-681D-4A57-8471-79BB1D5B0FE9}" type="slidenum">
              <a:rPr lang="tr-TR" smtClean="0"/>
              <a:t>‹#›</a:t>
            </a:fld>
            <a:endParaRPr lang="tr-TR"/>
          </a:p>
        </p:txBody>
      </p:sp>
    </p:spTree>
    <p:extLst>
      <p:ext uri="{BB962C8B-B14F-4D97-AF65-F5344CB8AC3E}">
        <p14:creationId xmlns:p14="http://schemas.microsoft.com/office/powerpoint/2010/main" val="1018812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1E087A4-681D-4A57-8471-79BB1D5B0FE9}" type="slidenum">
              <a:rPr lang="tr-TR" smtClean="0"/>
              <a:t>32</a:t>
            </a:fld>
            <a:endParaRPr lang="tr-TR"/>
          </a:p>
        </p:txBody>
      </p:sp>
    </p:spTree>
    <p:extLst>
      <p:ext uri="{BB962C8B-B14F-4D97-AF65-F5344CB8AC3E}">
        <p14:creationId xmlns:p14="http://schemas.microsoft.com/office/powerpoint/2010/main" val="1075979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Alt Başlık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p:txBody>
          <a:bodyPr/>
          <a:lstStyle/>
          <a:p>
            <a:fld id="{428ED2D7-077F-457F-9914-8AF58AE211CF}" type="datetimeFigureOut">
              <a:rPr lang="tr-TR" smtClean="0"/>
              <a:t>25.02.2014</a:t>
            </a:fld>
            <a:endParaRPr lang="tr-TR"/>
          </a:p>
        </p:txBody>
      </p:sp>
      <p:sp>
        <p:nvSpPr>
          <p:cNvPr id="17" name="Altbilgi Yer Tutucusu 16"/>
          <p:cNvSpPr>
            <a:spLocks noGrp="1"/>
          </p:cNvSpPr>
          <p:nvPr>
            <p:ph type="ftr" sz="quarter" idx="11"/>
          </p:nvPr>
        </p:nvSpPr>
        <p:spPr/>
        <p:txBody>
          <a:bodyPr/>
          <a:lstStyle/>
          <a:p>
            <a:endParaRPr lang="tr-TR"/>
          </a:p>
        </p:txBody>
      </p:sp>
      <p:sp>
        <p:nvSpPr>
          <p:cNvPr id="7" name="Düz Bağlayıcı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ayt Numarası Yer Tutucusu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995348B-C54D-4F6A-9225-F8443D17F9F0}" type="slidenum">
              <a:rPr lang="tr-TR" smtClean="0"/>
              <a:t>‹#›</a:t>
            </a:fld>
            <a:endParaRPr lang="tr-TR"/>
          </a:p>
        </p:txBody>
      </p:sp>
      <p:sp>
        <p:nvSpPr>
          <p:cNvPr id="8" name="Başlık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28ED2D7-077F-457F-9914-8AF58AE211CF}" type="datetimeFigureOut">
              <a:rPr lang="tr-TR" smtClean="0"/>
              <a:t>25.02.2014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3995348B-C54D-4F6A-9225-F8443D17F9F0}"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2"/>
      </p:bgRef>
    </p:bg>
    <p:spTree>
      <p:nvGrpSpPr>
        <p:cNvPr id="1" name=""/>
        <p:cNvGrpSpPr/>
        <p:nvPr/>
      </p:nvGrpSpPr>
      <p:grpSpPr>
        <a:xfrm>
          <a:off x="0" y="0"/>
          <a:ext cx="0" cy="0"/>
          <a:chOff x="0" y="0"/>
          <a:chExt cx="0" cy="0"/>
        </a:xfrm>
      </p:grpSpPr>
      <p:sp>
        <p:nvSpPr>
          <p:cNvPr id="7" name="Dikdörtgen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Dikdörtgen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Düz Bağlayıcı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6915912" y="3009901"/>
            <a:ext cx="457200" cy="441325"/>
          </a:xfrm>
        </p:spPr>
        <p:txBody>
          <a:bodyPr/>
          <a:lstStyle/>
          <a:p>
            <a:fld id="{3995348B-C54D-4F6A-9225-F8443D17F9F0}" type="slidenum">
              <a:rPr lang="tr-TR" smtClean="0"/>
              <a:t>‹#›</a:t>
            </a:fld>
            <a:endParaRPr lang="tr-TR"/>
          </a:p>
        </p:txBody>
      </p:sp>
      <p:sp>
        <p:nvSpPr>
          <p:cNvPr id="3" name="Dikey Metin Yer Tutucusu 2"/>
          <p:cNvSpPr>
            <a:spLocks noGrp="1"/>
          </p:cNvSpPr>
          <p:nvPr>
            <p:ph type="body" orient="vert" idx="1"/>
          </p:nvPr>
        </p:nvSpPr>
        <p:spPr>
          <a:xfrm>
            <a:off x="304800" y="304800"/>
            <a:ext cx="6553200" cy="5821366"/>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28ED2D7-077F-457F-9914-8AF58AE211CF}" type="datetimeFigureOut">
              <a:rPr lang="tr-TR" smtClean="0"/>
              <a:t>25.02.2014</a:t>
            </a:fld>
            <a:endParaRPr lang="tr-TR"/>
          </a:p>
        </p:txBody>
      </p:sp>
      <p:sp>
        <p:nvSpPr>
          <p:cNvPr id="5" name="Altbilgi Yer Tutucusu 4"/>
          <p:cNvSpPr>
            <a:spLocks noGrp="1"/>
          </p:cNvSpPr>
          <p:nvPr>
            <p:ph type="ftr" sz="quarter" idx="11"/>
          </p:nvPr>
        </p:nvSpPr>
        <p:spPr/>
        <p:txBody>
          <a:bodyPr/>
          <a:lstStyle/>
          <a:p>
            <a:endParaRPr lang="tr-TR"/>
          </a:p>
        </p:txBody>
      </p:sp>
      <p:sp>
        <p:nvSpPr>
          <p:cNvPr id="2" name="Dikey Başlık 1"/>
          <p:cNvSpPr>
            <a:spLocks noGrp="1"/>
          </p:cNvSpPr>
          <p:nvPr>
            <p:ph type="title" orient="vert"/>
          </p:nvPr>
        </p:nvSpPr>
        <p:spPr>
          <a:xfrm>
            <a:off x="7391400" y="304801"/>
            <a:ext cx="1447800" cy="5851525"/>
          </a:xfrm>
        </p:spPr>
        <p:txBody>
          <a:bodyPr vert="eaVert"/>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solidFill>
                  <a:schemeClr val="accent3">
                    <a:shade val="75000"/>
                  </a:schemeClr>
                </a:solidFill>
              </a:defRPr>
            </a:lvl1p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428ED2D7-077F-457F-9914-8AF58AE211CF}" type="datetimeFigureOut">
              <a:rPr lang="tr-TR" smtClean="0"/>
              <a:t>25.02.2014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a:xfrm>
            <a:off x="4361688" y="1026372"/>
            <a:ext cx="457200" cy="441325"/>
          </a:xfrm>
        </p:spPr>
        <p:txBody>
          <a:bodyPr/>
          <a:lstStyle/>
          <a:p>
            <a:fld id="{3995348B-C54D-4F6A-9225-F8443D17F9F0}" type="slidenum">
              <a:rPr lang="tr-TR" smtClean="0"/>
              <a:t>‹#›</a:t>
            </a:fld>
            <a:endParaRPr lang="tr-TR"/>
          </a:p>
        </p:txBody>
      </p:sp>
      <p:sp>
        <p:nvSpPr>
          <p:cNvPr id="8" name="İçerik Yer Tutucusu 7"/>
          <p:cNvSpPr>
            <a:spLocks noGrp="1"/>
          </p:cNvSpPr>
          <p:nvPr>
            <p:ph sz="quarter" idx="1"/>
          </p:nvPr>
        </p:nvSpPr>
        <p:spPr>
          <a:xfrm>
            <a:off x="301752" y="1527048"/>
            <a:ext cx="850392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1"/>
      </p:bgRef>
    </p:bg>
    <p:spTree>
      <p:nvGrpSpPr>
        <p:cNvPr id="1" name=""/>
        <p:cNvGrpSpPr/>
        <p:nvPr/>
      </p:nvGrpSpPr>
      <p:grpSpPr>
        <a:xfrm>
          <a:off x="0" y="0"/>
          <a:ext cx="0" cy="0"/>
          <a:chOff x="0" y="0"/>
          <a:chExt cx="0" cy="0"/>
        </a:xfrm>
      </p:grpSpPr>
      <p:sp>
        <p:nvSpPr>
          <p:cNvPr id="17" name="Dikdörtgen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Metin Yer Tutucusu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3" name="Dikdörtgen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ikdörtgen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Altbilgi Yer Tutucusu 4"/>
          <p:cNvSpPr>
            <a:spLocks noGrp="1"/>
          </p:cNvSpPr>
          <p:nvPr>
            <p:ph type="ftr" sz="quarter" idx="11"/>
          </p:nvPr>
        </p:nvSpPr>
        <p:spPr/>
        <p:txBody>
          <a:bodyPr/>
          <a:lstStyle/>
          <a:p>
            <a:endParaRPr lang="tr-TR"/>
          </a:p>
        </p:txBody>
      </p:sp>
      <p:sp>
        <p:nvSpPr>
          <p:cNvPr id="4" name="Veri Yer Tutucusu 3"/>
          <p:cNvSpPr>
            <a:spLocks noGrp="1"/>
          </p:cNvSpPr>
          <p:nvPr>
            <p:ph type="dt" sz="half" idx="10"/>
          </p:nvPr>
        </p:nvSpPr>
        <p:spPr/>
        <p:txBody>
          <a:bodyPr/>
          <a:lstStyle/>
          <a:p>
            <a:fld id="{428ED2D7-077F-457F-9914-8AF58AE211CF}" type="datetimeFigureOut">
              <a:rPr lang="tr-TR" smtClean="0"/>
              <a:t>25.02.2014</a:t>
            </a:fld>
            <a:endParaRPr lang="tr-TR"/>
          </a:p>
        </p:txBody>
      </p:sp>
      <p:sp>
        <p:nvSpPr>
          <p:cNvPr id="8" name="Düz Bağlayıcı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995348B-C54D-4F6A-9225-F8443D17F9F0}" type="slidenum">
              <a:rPr lang="tr-TR" smtClean="0"/>
              <a:t>‹#›</a:t>
            </a:fld>
            <a:endParaRPr lang="tr-TR"/>
          </a:p>
        </p:txBody>
      </p:sp>
      <p:sp>
        <p:nvSpPr>
          <p:cNvPr id="2" name="Başlık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301752" y="228600"/>
            <a:ext cx="8534400" cy="758952"/>
          </a:xfrm>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a:xfrm>
            <a:off x="5791200" y="6409944"/>
            <a:ext cx="3044952" cy="365760"/>
          </a:xfrm>
        </p:spPr>
        <p:txBody>
          <a:bodyPr/>
          <a:lstStyle/>
          <a:p>
            <a:fld id="{428ED2D7-077F-457F-9914-8AF58AE211CF}" type="datetimeFigureOut">
              <a:rPr lang="tr-TR" smtClean="0"/>
              <a:t>25.02.2014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3995348B-C54D-4F6A-9225-F8443D17F9F0}" type="slidenum">
              <a:rPr lang="tr-TR" smtClean="0"/>
              <a:t>‹#›</a:t>
            </a:fld>
            <a:endParaRPr lang="tr-TR"/>
          </a:p>
        </p:txBody>
      </p:sp>
      <p:sp>
        <p:nvSpPr>
          <p:cNvPr id="8" name="Düz Bağlayıcı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İçerik Yer Tutucusu 9"/>
          <p:cNvSpPr>
            <a:spLocks noGrp="1"/>
          </p:cNvSpPr>
          <p:nvPr>
            <p:ph sz="half" idx="1"/>
          </p:nvPr>
        </p:nvSpPr>
        <p:spPr>
          <a:xfrm>
            <a:off x="301752"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İçerik Yer Tutucusu 11"/>
          <p:cNvSpPr>
            <a:spLocks noGrp="1"/>
          </p:cNvSpPr>
          <p:nvPr>
            <p:ph sz="half" idx="2"/>
          </p:nvPr>
        </p:nvSpPr>
        <p:spPr>
          <a:xfrm>
            <a:off x="4800600"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1">
        <a:schemeClr val="bg2"/>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Dikdörtgen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Dikdörtgen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Dikdörtgen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Dikdörtgen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ikdörtgen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Metin Yer Tutucusu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Veri Yer Tutucusu 6"/>
          <p:cNvSpPr>
            <a:spLocks noGrp="1"/>
          </p:cNvSpPr>
          <p:nvPr>
            <p:ph type="dt" sz="half" idx="10"/>
          </p:nvPr>
        </p:nvSpPr>
        <p:spPr/>
        <p:txBody>
          <a:bodyPr/>
          <a:lstStyle/>
          <a:p>
            <a:fld id="{428ED2D7-077F-457F-9914-8AF58AE211CF}" type="datetimeFigureOut">
              <a:rPr lang="tr-TR" smtClean="0"/>
              <a:t>25.02.2014</a:t>
            </a:fld>
            <a:endParaRPr lang="tr-TR"/>
          </a:p>
        </p:txBody>
      </p:sp>
      <p:sp>
        <p:nvSpPr>
          <p:cNvPr id="8" name="Altbilgi Yer Tutucusu 7"/>
          <p:cNvSpPr>
            <a:spLocks noGrp="1"/>
          </p:cNvSpPr>
          <p:nvPr>
            <p:ph type="ftr" sz="quarter" idx="11"/>
          </p:nvPr>
        </p:nvSpPr>
        <p:spPr>
          <a:xfrm>
            <a:off x="304800" y="6409944"/>
            <a:ext cx="3581400" cy="365760"/>
          </a:xfrm>
        </p:spPr>
        <p:txBody>
          <a:bodyPr/>
          <a:lstStyle/>
          <a:p>
            <a:endParaRPr lang="tr-TR"/>
          </a:p>
        </p:txBody>
      </p:sp>
      <p:sp>
        <p:nvSpPr>
          <p:cNvPr id="15" name="Düz Bağlayıcı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İçerik Yer Tutucusu 23"/>
          <p:cNvSpPr>
            <a:spLocks noGrp="1"/>
          </p:cNvSpPr>
          <p:nvPr>
            <p:ph sz="quarter" idx="2"/>
          </p:nvPr>
        </p:nvSpPr>
        <p:spPr>
          <a:xfrm>
            <a:off x="301752" y="2471383"/>
            <a:ext cx="4041648" cy="3818404"/>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İçerik Yer Tutucusu 25"/>
          <p:cNvSpPr>
            <a:spLocks noGrp="1"/>
          </p:cNvSpPr>
          <p:nvPr>
            <p:ph sz="quarter" idx="4"/>
          </p:nvPr>
        </p:nvSpPr>
        <p:spPr>
          <a:xfrm>
            <a:off x="4800600" y="2471383"/>
            <a:ext cx="4038600" cy="382219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ayt Numarası Yer Tutucusu 8"/>
          <p:cNvSpPr>
            <a:spLocks noGrp="1"/>
          </p:cNvSpPr>
          <p:nvPr>
            <p:ph type="sldNum" sz="quarter" idx="12"/>
          </p:nvPr>
        </p:nvSpPr>
        <p:spPr>
          <a:xfrm>
            <a:off x="4343400" y="1042416"/>
            <a:ext cx="457200" cy="441325"/>
          </a:xfrm>
        </p:spPr>
        <p:txBody>
          <a:bodyPr/>
          <a:lstStyle>
            <a:lvl1pPr algn="ctr">
              <a:defRPr/>
            </a:lvl1pPr>
          </a:lstStyle>
          <a:p>
            <a:fld id="{3995348B-C54D-4F6A-9225-F8443D17F9F0}" type="slidenum">
              <a:rPr lang="tr-TR" smtClean="0"/>
              <a:t>‹#›</a:t>
            </a:fld>
            <a:endParaRPr lang="tr-TR"/>
          </a:p>
        </p:txBody>
      </p:sp>
      <p:sp>
        <p:nvSpPr>
          <p:cNvPr id="23" name="Başlık 22"/>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428ED2D7-077F-457F-9914-8AF58AE211CF}" type="datetimeFigureOut">
              <a:rPr lang="tr-TR" smtClean="0"/>
              <a:t>25.02.2014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a:xfrm>
            <a:off x="4343400" y="1036020"/>
            <a:ext cx="457200" cy="441325"/>
          </a:xfrm>
        </p:spPr>
        <p:txBody>
          <a:bodyPr/>
          <a:lstStyle/>
          <a:p>
            <a:fld id="{3995348B-C54D-4F6A-9225-F8443D17F9F0}"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Dikdörtgen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ikdörtgen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Dikdörtgen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Veri Yer Tutucusu 1"/>
          <p:cNvSpPr>
            <a:spLocks noGrp="1"/>
          </p:cNvSpPr>
          <p:nvPr>
            <p:ph type="dt" sz="half" idx="10"/>
          </p:nvPr>
        </p:nvSpPr>
        <p:spPr/>
        <p:txBody>
          <a:bodyPr/>
          <a:lstStyle/>
          <a:p>
            <a:fld id="{428ED2D7-077F-457F-9914-8AF58AE211CF}" type="datetimeFigureOut">
              <a:rPr lang="tr-TR" smtClean="0"/>
              <a:t>25.02.2014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995348B-C54D-4F6A-9225-F8443D17F9F0}"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9" name="Dikdörtgen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Dikdörtgen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Dikdörtgen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ikdörtgen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Düz Bağlayıcı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İçerik Yer Tutucusu 19"/>
          <p:cNvSpPr>
            <a:spLocks noGrp="1"/>
          </p:cNvSpPr>
          <p:nvPr>
            <p:ph sz="quarter" idx="1"/>
          </p:nvPr>
        </p:nvSpPr>
        <p:spPr>
          <a:xfrm>
            <a:off x="3124200" y="685800"/>
            <a:ext cx="5638800" cy="5410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ayt Numarası Yer Tutucusu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995348B-C54D-4F6A-9225-F8443D17F9F0}" type="slidenum">
              <a:rPr lang="tr-TR" smtClean="0"/>
              <a:t>‹#›</a:t>
            </a:fld>
            <a:endParaRPr lang="tr-TR"/>
          </a:p>
        </p:txBody>
      </p:sp>
      <p:sp>
        <p:nvSpPr>
          <p:cNvPr id="21" name="Dikdörtgen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Veri Yer Tutucusu 4"/>
          <p:cNvSpPr>
            <a:spLocks noGrp="1"/>
          </p:cNvSpPr>
          <p:nvPr>
            <p:ph type="dt" sz="half" idx="10"/>
          </p:nvPr>
        </p:nvSpPr>
        <p:spPr/>
        <p:txBody>
          <a:bodyPr/>
          <a:lstStyle/>
          <a:p>
            <a:fld id="{428ED2D7-077F-457F-9914-8AF58AE211CF}" type="datetimeFigureOut">
              <a:rPr lang="tr-TR" smtClean="0"/>
              <a:t>25.02.2014</a:t>
            </a:fld>
            <a:endParaRPr lang="tr-TR"/>
          </a:p>
        </p:txBody>
      </p:sp>
      <p:sp>
        <p:nvSpPr>
          <p:cNvPr id="6" name="Altbilgi Yer Tutucusu 5"/>
          <p:cNvSpPr>
            <a:spLocks noGrp="1"/>
          </p:cNvSpPr>
          <p:nvPr>
            <p:ph type="ftr" sz="quarter" idx="11"/>
          </p:nvPr>
        </p:nvSpPr>
        <p:spPr>
          <a:xfrm>
            <a:off x="301752" y="6410848"/>
            <a:ext cx="3383280" cy="365760"/>
          </a:xfrm>
        </p:spPr>
        <p:txBody>
          <a:bodyPr/>
          <a:lstStyle/>
          <a:p>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1" name="Düz Bağlayıcı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Dikdörtgen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Dikdörtgen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Dikdörtgen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ayt Numarası Yer Tutucusu 6"/>
          <p:cNvSpPr>
            <a:spLocks noGrp="1"/>
          </p:cNvSpPr>
          <p:nvPr>
            <p:ph type="sldNum" sz="quarter" idx="12"/>
          </p:nvPr>
        </p:nvSpPr>
        <p:spPr>
          <a:xfrm>
            <a:off x="1371600" y="312738"/>
            <a:ext cx="457200" cy="441325"/>
          </a:xfrm>
        </p:spPr>
        <p:txBody>
          <a:bodyPr/>
          <a:lstStyle/>
          <a:p>
            <a:fld id="{3995348B-C54D-4F6A-9225-F8443D17F9F0}" type="slidenum">
              <a:rPr lang="tr-TR" smtClean="0"/>
              <a:t>‹#›</a:t>
            </a:fld>
            <a:endParaRPr lang="tr-TR"/>
          </a:p>
        </p:txBody>
      </p:sp>
      <p:sp>
        <p:nvSpPr>
          <p:cNvPr id="2" name="Başlık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3000375" y="609600"/>
            <a:ext cx="5867400" cy="4267200"/>
          </a:xfrm>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22" name="Dikdörtgen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Veri Yer Tutucusu 4"/>
          <p:cNvSpPr>
            <a:spLocks noGrp="1"/>
          </p:cNvSpPr>
          <p:nvPr>
            <p:ph type="dt" sz="half" idx="10"/>
          </p:nvPr>
        </p:nvSpPr>
        <p:spPr>
          <a:xfrm>
            <a:off x="5788152" y="6404984"/>
            <a:ext cx="3044952" cy="365760"/>
          </a:xfrm>
        </p:spPr>
        <p:txBody>
          <a:bodyPr/>
          <a:lstStyle/>
          <a:p>
            <a:fld id="{428ED2D7-077F-457F-9914-8AF58AE211CF}" type="datetimeFigureOut">
              <a:rPr lang="tr-TR" smtClean="0"/>
              <a:t>25.02.2014</a:t>
            </a:fld>
            <a:endParaRPr lang="tr-TR"/>
          </a:p>
        </p:txBody>
      </p:sp>
      <p:sp>
        <p:nvSpPr>
          <p:cNvPr id="6" name="Altbilgi Yer Tutucusu 5"/>
          <p:cNvSpPr>
            <a:spLocks noGrp="1"/>
          </p:cNvSpPr>
          <p:nvPr>
            <p:ph type="ftr" sz="quarter" idx="11"/>
          </p:nvPr>
        </p:nvSpPr>
        <p:spPr>
          <a:xfrm>
            <a:off x="301752" y="6410848"/>
            <a:ext cx="3584448" cy="365760"/>
          </a:xfrm>
        </p:spPr>
        <p:txBody>
          <a:bodyPr/>
          <a:lstStyle/>
          <a:p>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Dikdörtgen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Veri Yer Tutucusu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428ED2D7-077F-457F-9914-8AF58AE211CF}" type="datetimeFigureOut">
              <a:rPr lang="tr-TR" smtClean="0"/>
              <a:t>25.02.2014</a:t>
            </a:fld>
            <a:endParaRPr lang="tr-TR"/>
          </a:p>
        </p:txBody>
      </p:sp>
      <p:sp>
        <p:nvSpPr>
          <p:cNvPr id="3" name="Altbilgi Yer Tutucusu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tr-TR"/>
          </a:p>
        </p:txBody>
      </p:sp>
      <p:sp>
        <p:nvSpPr>
          <p:cNvPr id="8" name="Dikdörtgen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Düz Bağlayıcı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995348B-C54D-4F6A-9225-F8443D17F9F0}" type="slidenum">
              <a:rPr lang="tr-TR" smtClean="0"/>
              <a:t>‹#›</a:t>
            </a:fld>
            <a:endParaRPr lang="tr-TR"/>
          </a:p>
        </p:txBody>
      </p:sp>
      <p:sp>
        <p:nvSpPr>
          <p:cNvPr id="22" name="Başlık Yer Tutucusu 21"/>
          <p:cNvSpPr>
            <a:spLocks noGrp="1"/>
          </p:cNvSpPr>
          <p:nvPr>
            <p:ph type="title"/>
          </p:nvPr>
        </p:nvSpPr>
        <p:spPr>
          <a:xfrm>
            <a:off x="301752" y="228600"/>
            <a:ext cx="8534400" cy="758952"/>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r>
              <a:rPr lang="tr-TR" sz="2400" dirty="0" smtClean="0">
                <a:solidFill>
                  <a:srgbClr val="FF0000"/>
                </a:solidFill>
              </a:rPr>
              <a:t>HER BİLİMSEL BULUŞ YENİ BİR  BAŞARIDIR</a:t>
            </a:r>
            <a:r>
              <a:rPr lang="tr-TR" dirty="0" smtClean="0"/>
              <a:t>.</a:t>
            </a:r>
            <a:endParaRPr lang="tr-TR" dirty="0"/>
          </a:p>
        </p:txBody>
      </p:sp>
      <p:sp>
        <p:nvSpPr>
          <p:cNvPr id="2" name="Başlık 1"/>
          <p:cNvSpPr>
            <a:spLocks noGrp="1"/>
          </p:cNvSpPr>
          <p:nvPr>
            <p:ph type="ctrTitle"/>
          </p:nvPr>
        </p:nvSpPr>
        <p:spPr>
          <a:solidFill>
            <a:srgbClr val="FFFF00"/>
          </a:solidFill>
          <a:ln w="76200">
            <a:solidFill>
              <a:schemeClr val="tx1"/>
            </a:solidFill>
          </a:ln>
        </p:spPr>
        <p:txBody>
          <a:bodyPr/>
          <a:lstStyle/>
          <a:p>
            <a:r>
              <a:rPr lang="tr-TR" dirty="0" smtClean="0"/>
              <a:t>4.  ÜNİTE  </a:t>
            </a:r>
            <a:br>
              <a:rPr lang="tr-TR" dirty="0" smtClean="0"/>
            </a:br>
            <a:r>
              <a:rPr lang="tr-TR" dirty="0" smtClean="0"/>
              <a:t>ZAMAN İÇİNDE BİLİM</a:t>
            </a:r>
            <a:endParaRPr lang="tr-TR" dirty="0"/>
          </a:p>
        </p:txBody>
      </p:sp>
      <p:sp>
        <p:nvSpPr>
          <p:cNvPr id="4" name="Alt Başlık 2"/>
          <p:cNvSpPr txBox="1">
            <a:spLocks/>
          </p:cNvSpPr>
          <p:nvPr/>
        </p:nvSpPr>
        <p:spPr>
          <a:xfrm>
            <a:off x="1403648" y="2852936"/>
            <a:ext cx="6400800" cy="1752600"/>
          </a:xfrm>
          <a:prstGeom prst="rect">
            <a:avLst/>
          </a:prstGeom>
        </p:spPr>
        <p:txBody>
          <a:bodyPr vert="horz">
            <a:norm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tx2"/>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tx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tx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tx1"/>
                </a:solidFill>
                <a:latin typeface="+mn-lt"/>
                <a:ea typeface="+mn-ea"/>
                <a:cs typeface="+mn-cs"/>
              </a:defRPr>
            </a:lvl9pPr>
          </a:lstStyle>
          <a:p>
            <a:r>
              <a:rPr lang="tr-TR" sz="2400" dirty="0" smtClean="0">
                <a:solidFill>
                  <a:srgbClr val="FF0000"/>
                </a:solidFill>
              </a:rPr>
              <a:t>HER BİLİMSEL BULUŞ YENİ BİR  BAŞARIDIR</a:t>
            </a:r>
            <a:r>
              <a:rPr lang="tr-TR" dirty="0" smtClean="0"/>
              <a:t>.</a:t>
            </a:r>
          </a:p>
          <a:p>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005064"/>
            <a:ext cx="578815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849455" y="6039192"/>
            <a:ext cx="532859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HAZIRLAYAN  AHMET  ALİ KARAALP</a:t>
            </a:r>
            <a:endParaRPr lang="tr-TR" dirty="0"/>
          </a:p>
        </p:txBody>
      </p:sp>
    </p:spTree>
    <p:extLst>
      <p:ext uri="{BB962C8B-B14F-4D97-AF65-F5344CB8AC3E}">
        <p14:creationId xmlns:p14="http://schemas.microsoft.com/office/powerpoint/2010/main" val="24480252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251520" y="404664"/>
            <a:ext cx="8554152" cy="5694384"/>
          </a:xfrm>
          <a:ln w="76200">
            <a:solidFill>
              <a:schemeClr val="tx1"/>
            </a:solidFill>
          </a:ln>
        </p:spPr>
        <p:txBody>
          <a:bodyPr/>
          <a:lstStyle/>
          <a:p>
            <a:r>
              <a:rPr lang="tr-TR" dirty="0" smtClean="0"/>
              <a:t>Tekerlek, daha sonra insanlara kara taşımacılığı ve uluslar arası ticaret yapmalarını kolaylaştırmıştır.</a:t>
            </a:r>
          </a:p>
          <a:p>
            <a:r>
              <a:rPr lang="tr-TR" dirty="0" smtClean="0"/>
              <a:t>Farklı ülkelerde daha hızlı ve daha çok mal götüren tüccarlar, bilgi birikimini de kültürden kültüre taşıdılar.</a:t>
            </a:r>
          </a:p>
          <a:p>
            <a:r>
              <a:rPr lang="tr-TR" dirty="0" smtClean="0"/>
              <a:t>Daha sonra,  MISIR’ da  ÇİN’ de tekerleğin kullandığını görmekteyiz. </a:t>
            </a:r>
            <a:endParaRPr lang="tr-TR" dirty="0"/>
          </a:p>
        </p:txBody>
      </p:sp>
      <p:sp>
        <p:nvSpPr>
          <p:cNvPr id="4" name="Yatay Kaydırma 3"/>
          <p:cNvSpPr/>
          <p:nvPr/>
        </p:nvSpPr>
        <p:spPr>
          <a:xfrm>
            <a:off x="1785744" y="3861048"/>
            <a:ext cx="6120680" cy="2376264"/>
          </a:xfrm>
          <a:prstGeom prst="horizontalScroll">
            <a:avLst/>
          </a:prstGeom>
          <a:ln w="57150"/>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400" b="1" dirty="0" smtClean="0"/>
              <a:t>Tekerleğin icadının günümüzdeki bilimsel ve teknolojik gelişmelere katkıları neler olabilir? Örnek vererek açıklayınız</a:t>
            </a:r>
            <a:r>
              <a:rPr lang="tr-TR" dirty="0" smtClean="0"/>
              <a:t>.</a:t>
            </a:r>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0984" y="2132856"/>
            <a:ext cx="2400300" cy="1905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604" y="2132856"/>
            <a:ext cx="1819275" cy="1905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785744" y="3491716"/>
            <a:ext cx="2270173" cy="369332"/>
          </a:xfrm>
          <a:prstGeom prst="rect">
            <a:avLst/>
          </a:prstGeom>
          <a:solidFill>
            <a:srgbClr val="FFC000"/>
          </a:solidFill>
        </p:spPr>
        <p:txBody>
          <a:bodyPr wrap="none" rtlCol="0">
            <a:spAutoFit/>
          </a:bodyPr>
          <a:lstStyle/>
          <a:p>
            <a:r>
              <a:rPr lang="tr-TR" dirty="0" smtClean="0"/>
              <a:t>MISIR  UYGARLIĞI</a:t>
            </a:r>
            <a:endParaRPr lang="tr-TR" dirty="0"/>
          </a:p>
        </p:txBody>
      </p:sp>
      <p:sp>
        <p:nvSpPr>
          <p:cNvPr id="5" name="Metin kutusu 4"/>
          <p:cNvSpPr txBox="1"/>
          <p:nvPr/>
        </p:nvSpPr>
        <p:spPr>
          <a:xfrm>
            <a:off x="4846084" y="3668524"/>
            <a:ext cx="1941557" cy="369332"/>
          </a:xfrm>
          <a:prstGeom prst="rect">
            <a:avLst/>
          </a:prstGeom>
          <a:solidFill>
            <a:srgbClr val="92D050"/>
          </a:solidFill>
        </p:spPr>
        <p:txBody>
          <a:bodyPr wrap="none" rtlCol="0">
            <a:spAutoFit/>
          </a:bodyPr>
          <a:lstStyle/>
          <a:p>
            <a:r>
              <a:rPr lang="tr-TR" dirty="0" smtClean="0"/>
              <a:t>ÇİN UYGARLIĞI</a:t>
            </a:r>
            <a:endParaRPr lang="tr-TR" dirty="0"/>
          </a:p>
        </p:txBody>
      </p:sp>
    </p:spTree>
    <p:extLst>
      <p:ext uri="{BB962C8B-B14F-4D97-AF65-F5344CB8AC3E}">
        <p14:creationId xmlns:p14="http://schemas.microsoft.com/office/powerpoint/2010/main" val="9514935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additive="base">
                                        <p:cTn id="15" dur="500" fill="hold"/>
                                        <p:tgtEl>
                                          <p:spTgt spid="9218"/>
                                        </p:tgtEl>
                                        <p:attrNameLst>
                                          <p:attrName>ppt_x</p:attrName>
                                        </p:attrNameLst>
                                      </p:cBhvr>
                                      <p:tavLst>
                                        <p:tav tm="0">
                                          <p:val>
                                            <p:strVal val="#ppt_x"/>
                                          </p:val>
                                        </p:tav>
                                        <p:tav tm="100000">
                                          <p:val>
                                            <p:strVal val="#ppt_x"/>
                                          </p:val>
                                        </p:tav>
                                      </p:tavLst>
                                    </p:anim>
                                    <p:anim calcmode="lin" valueType="num">
                                      <p:cBhvr additive="base">
                                        <p:cTn id="16"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219"/>
                                        </p:tgtEl>
                                        <p:attrNameLst>
                                          <p:attrName>style.visibility</p:attrName>
                                        </p:attrNameLst>
                                      </p:cBhvr>
                                      <p:to>
                                        <p:strVal val="visible"/>
                                      </p:to>
                                    </p:set>
                                    <p:anim calcmode="lin" valueType="num">
                                      <p:cBhvr additive="base">
                                        <p:cTn id="21" dur="1250" fill="hold"/>
                                        <p:tgtEl>
                                          <p:spTgt spid="9219"/>
                                        </p:tgtEl>
                                        <p:attrNameLst>
                                          <p:attrName>ppt_x</p:attrName>
                                        </p:attrNameLst>
                                      </p:cBhvr>
                                      <p:tavLst>
                                        <p:tav tm="0">
                                          <p:val>
                                            <p:strVal val="#ppt_x"/>
                                          </p:val>
                                        </p:tav>
                                        <p:tav tm="100000">
                                          <p:val>
                                            <p:strVal val="#ppt_x"/>
                                          </p:val>
                                        </p:tav>
                                      </p:tavLst>
                                    </p:anim>
                                    <p:anim calcmode="lin" valueType="num">
                                      <p:cBhvr additive="base">
                                        <p:cTn id="22" dur="125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endParaRPr lang="tr-T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6376"/>
            <a:ext cx="3573749" cy="2297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39552" y="2636912"/>
            <a:ext cx="8280920" cy="707886"/>
          </a:xfrm>
          <a:prstGeom prst="rect">
            <a:avLst/>
          </a:prstGeom>
          <a:solidFill>
            <a:srgbClr val="FFFF00"/>
          </a:solidFill>
          <a:ln w="57150">
            <a:solidFill>
              <a:schemeClr val="tx1"/>
            </a:solidFill>
          </a:ln>
        </p:spPr>
        <p:txBody>
          <a:bodyPr wrap="square" rtlCol="0">
            <a:spAutoFit/>
          </a:bodyPr>
          <a:lstStyle/>
          <a:p>
            <a:r>
              <a:rPr lang="tr-TR" sz="2000" b="1" dirty="0" smtClean="0"/>
              <a:t>MÖ 1200’li yıllarda Mısır’da kullanılan iki tekerlekli arabalar yer almaktaydı.</a:t>
            </a:r>
            <a:endParaRPr lang="tr-TR" sz="2000" b="1"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005064"/>
            <a:ext cx="8136904" cy="2058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53308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250" fill="hold"/>
                                        <p:tgtEl>
                                          <p:spTgt spid="4"/>
                                        </p:tgtEl>
                                        <p:attrNameLst>
                                          <p:attrName>ppt_x</p:attrName>
                                        </p:attrNameLst>
                                      </p:cBhvr>
                                      <p:tavLst>
                                        <p:tav tm="0">
                                          <p:val>
                                            <p:strVal val="#ppt_x"/>
                                          </p:val>
                                        </p:tav>
                                        <p:tav tm="100000">
                                          <p:val>
                                            <p:strVal val="#ppt_x"/>
                                          </p:val>
                                        </p:tav>
                                      </p:tavLst>
                                    </p:anim>
                                    <p:anim calcmode="lin" valueType="num">
                                      <p:cBhvr additive="base">
                                        <p:cTn id="8" dur="3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2750" fill="hold"/>
                                        <p:tgtEl>
                                          <p:spTgt spid="6147"/>
                                        </p:tgtEl>
                                        <p:attrNameLst>
                                          <p:attrName>ppt_x</p:attrName>
                                        </p:attrNameLst>
                                      </p:cBhvr>
                                      <p:tavLst>
                                        <p:tav tm="0">
                                          <p:val>
                                            <p:strVal val="#ppt_x"/>
                                          </p:val>
                                        </p:tav>
                                        <p:tav tm="100000">
                                          <p:val>
                                            <p:strVal val="#ppt_x"/>
                                          </p:val>
                                        </p:tav>
                                      </p:tavLst>
                                    </p:anim>
                                    <p:anim calcmode="lin" valueType="num">
                                      <p:cBhvr additive="base">
                                        <p:cTn id="14" dur="275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32655"/>
            <a:ext cx="3845065" cy="2938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566291"/>
            <a:ext cx="2880320" cy="2704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3530366"/>
            <a:ext cx="3485025" cy="2577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3593653"/>
            <a:ext cx="2880320" cy="251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987824" y="3135670"/>
            <a:ext cx="3938899" cy="369332"/>
          </a:xfrm>
          <a:prstGeom prst="rect">
            <a:avLst/>
          </a:prstGeom>
          <a:solidFill>
            <a:srgbClr val="FFFF00"/>
          </a:solidFill>
        </p:spPr>
        <p:txBody>
          <a:bodyPr wrap="none" rtlCol="0">
            <a:spAutoFit/>
          </a:bodyPr>
          <a:lstStyle/>
          <a:p>
            <a:r>
              <a:rPr lang="tr-TR" dirty="0" smtClean="0"/>
              <a:t>Mısır’da iki tekerlekli savaş arabaları</a:t>
            </a:r>
            <a:endParaRPr lang="tr-TR" dirty="0"/>
          </a:p>
        </p:txBody>
      </p:sp>
    </p:spTree>
    <p:extLst>
      <p:ext uri="{BB962C8B-B14F-4D97-AF65-F5344CB8AC3E}">
        <p14:creationId xmlns:p14="http://schemas.microsoft.com/office/powerpoint/2010/main" val="21824273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additive="base">
                                        <p:cTn id="13" dur="500" fill="hold"/>
                                        <p:tgtEl>
                                          <p:spTgt spid="7170"/>
                                        </p:tgtEl>
                                        <p:attrNameLst>
                                          <p:attrName>ppt_x</p:attrName>
                                        </p:attrNameLst>
                                      </p:cBhvr>
                                      <p:tavLst>
                                        <p:tav tm="0">
                                          <p:val>
                                            <p:strVal val="#ppt_x"/>
                                          </p:val>
                                        </p:tav>
                                        <p:tav tm="100000">
                                          <p:val>
                                            <p:strVal val="#ppt_x"/>
                                          </p:val>
                                        </p:tav>
                                      </p:tavLst>
                                    </p:anim>
                                    <p:anim calcmode="lin" valueType="num">
                                      <p:cBhvr additive="base">
                                        <p:cTn id="14"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additive="base">
                                        <p:cTn id="19" dur="500" fill="hold"/>
                                        <p:tgtEl>
                                          <p:spTgt spid="7171"/>
                                        </p:tgtEl>
                                        <p:attrNameLst>
                                          <p:attrName>ppt_x</p:attrName>
                                        </p:attrNameLst>
                                      </p:cBhvr>
                                      <p:tavLst>
                                        <p:tav tm="0">
                                          <p:val>
                                            <p:strVal val="#ppt_x"/>
                                          </p:val>
                                        </p:tav>
                                        <p:tav tm="100000">
                                          <p:val>
                                            <p:strVal val="#ppt_x"/>
                                          </p:val>
                                        </p:tav>
                                      </p:tavLst>
                                    </p:anim>
                                    <p:anim calcmode="lin" valueType="num">
                                      <p:cBhvr additive="base">
                                        <p:cTn id="20"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2"/>
                                        </p:tgtEl>
                                        <p:attrNameLst>
                                          <p:attrName>style.visibility</p:attrName>
                                        </p:attrNameLst>
                                      </p:cBhvr>
                                      <p:to>
                                        <p:strVal val="visible"/>
                                      </p:to>
                                    </p:set>
                                    <p:anim calcmode="lin" valueType="num">
                                      <p:cBhvr additive="base">
                                        <p:cTn id="25" dur="500" fill="hold"/>
                                        <p:tgtEl>
                                          <p:spTgt spid="7172"/>
                                        </p:tgtEl>
                                        <p:attrNameLst>
                                          <p:attrName>ppt_x</p:attrName>
                                        </p:attrNameLst>
                                      </p:cBhvr>
                                      <p:tavLst>
                                        <p:tav tm="0">
                                          <p:val>
                                            <p:strVal val="#ppt_x"/>
                                          </p:val>
                                        </p:tav>
                                        <p:tav tm="100000">
                                          <p:val>
                                            <p:strVal val="#ppt_x"/>
                                          </p:val>
                                        </p:tav>
                                      </p:tavLst>
                                    </p:anim>
                                    <p:anim calcmode="lin" valueType="num">
                                      <p:cBhvr additive="base">
                                        <p:cTn id="26"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3"/>
                                        </p:tgtEl>
                                        <p:attrNameLst>
                                          <p:attrName>style.visibility</p:attrName>
                                        </p:attrNameLst>
                                      </p:cBhvr>
                                      <p:to>
                                        <p:strVal val="visible"/>
                                      </p:to>
                                    </p:set>
                                    <p:anim calcmode="lin" valueType="num">
                                      <p:cBhvr additive="base">
                                        <p:cTn id="31" dur="500" fill="hold"/>
                                        <p:tgtEl>
                                          <p:spTgt spid="7173"/>
                                        </p:tgtEl>
                                        <p:attrNameLst>
                                          <p:attrName>ppt_x</p:attrName>
                                        </p:attrNameLst>
                                      </p:cBhvr>
                                      <p:tavLst>
                                        <p:tav tm="0">
                                          <p:val>
                                            <p:strVal val="#ppt_x"/>
                                          </p:val>
                                        </p:tav>
                                        <p:tav tm="100000">
                                          <p:val>
                                            <p:strVal val="#ppt_x"/>
                                          </p:val>
                                        </p:tav>
                                      </p:tavLst>
                                    </p:anim>
                                    <p:anim calcmode="lin" valueType="num">
                                      <p:cBhvr additive="base">
                                        <p:cTn id="32"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C000"/>
          </a:solidFill>
          <a:ln w="76200">
            <a:solidFill>
              <a:schemeClr val="tx1"/>
            </a:solidFill>
          </a:ln>
        </p:spPr>
        <p:txBody>
          <a:bodyPr/>
          <a:lstStyle/>
          <a:p>
            <a:r>
              <a:rPr lang="tr-TR" dirty="0" smtClean="0"/>
              <a:t>Tekerleğin insanlara faydaları nelerdir?</a:t>
            </a:r>
            <a:endParaRPr lang="tr-TR" dirty="0"/>
          </a:p>
        </p:txBody>
      </p:sp>
      <p:sp>
        <p:nvSpPr>
          <p:cNvPr id="3" name="İçerik Yer Tutucusu 2"/>
          <p:cNvSpPr>
            <a:spLocks noGrp="1"/>
          </p:cNvSpPr>
          <p:nvPr>
            <p:ph sz="quarter" idx="1"/>
          </p:nvPr>
        </p:nvSpPr>
        <p:spPr/>
        <p:txBody>
          <a:bodyPr>
            <a:normAutofit/>
          </a:bodyPr>
          <a:lstStyle/>
          <a:p>
            <a:r>
              <a:rPr lang="tr-TR" dirty="0"/>
              <a:t>Tekerlekle elde edilen dönme hareketi makinanın temelidir. Öyle ki </a:t>
            </a:r>
            <a:r>
              <a:rPr lang="tr-TR" dirty="0" err="1"/>
              <a:t>makinalaşmış</a:t>
            </a:r>
            <a:r>
              <a:rPr lang="tr-TR" dirty="0"/>
              <a:t> medeniyetin onsuz gelişebilmesi düşünülemezdi.</a:t>
            </a:r>
          </a:p>
          <a:p>
            <a:r>
              <a:rPr lang="tr-TR" dirty="0"/>
              <a:t>Önce kara taşımacılığında yeni bir devir açtı</a:t>
            </a:r>
            <a:r>
              <a:rPr lang="tr-TR" dirty="0" smtClean="0"/>
              <a:t>.</a:t>
            </a:r>
          </a:p>
          <a:p>
            <a:r>
              <a:rPr lang="tr-TR" dirty="0"/>
              <a:t>Sonraları bir seri değişikliklerle işçiliği azaltmak, verimi arttırmak, taşıma hayvanının ve insanın sınırlı kas gücü kapasitelerine destek olan güç kaynaklarının yerini almak üzere makinalar geliştirildi.</a:t>
            </a:r>
          </a:p>
          <a:p>
            <a:endParaRPr lang="tr-TR" dirty="0"/>
          </a:p>
          <a:p>
            <a:endParaRPr lang="tr-TR" dirty="0"/>
          </a:p>
        </p:txBody>
      </p:sp>
    </p:spTree>
    <p:extLst>
      <p:ext uri="{BB962C8B-B14F-4D97-AF65-F5344CB8AC3E}">
        <p14:creationId xmlns:p14="http://schemas.microsoft.com/office/powerpoint/2010/main" val="19801387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FF00"/>
          </a:solidFill>
          <a:ln w="57150">
            <a:solidFill>
              <a:schemeClr val="tx1"/>
            </a:solidFill>
          </a:ln>
        </p:spPr>
        <p:txBody>
          <a:bodyPr/>
          <a:lstStyle/>
          <a:p>
            <a:r>
              <a:rPr lang="tr-TR" dirty="0"/>
              <a:t>Tekerleğin insanlara faydaları nelerdir?</a:t>
            </a:r>
          </a:p>
        </p:txBody>
      </p:sp>
      <p:sp>
        <p:nvSpPr>
          <p:cNvPr id="3" name="İçerik Yer Tutucusu 2"/>
          <p:cNvSpPr>
            <a:spLocks noGrp="1"/>
          </p:cNvSpPr>
          <p:nvPr>
            <p:ph sz="quarter" idx="1"/>
          </p:nvPr>
        </p:nvSpPr>
        <p:spPr>
          <a:solidFill>
            <a:srgbClr val="FFC000"/>
          </a:solidFill>
          <a:ln w="57150">
            <a:solidFill>
              <a:schemeClr val="tx1"/>
            </a:solidFill>
          </a:ln>
        </p:spPr>
        <p:txBody>
          <a:bodyPr>
            <a:normAutofit fontScale="92500" lnSpcReduction="10000"/>
          </a:bodyPr>
          <a:lstStyle/>
          <a:p>
            <a:r>
              <a:rPr lang="tr-TR" dirty="0" smtClean="0"/>
              <a:t>En </a:t>
            </a:r>
            <a:r>
              <a:rPr lang="tr-TR" dirty="0"/>
              <a:t>büyük teknolojik faydası da şüphesiz insanların ve </a:t>
            </a:r>
            <a:r>
              <a:rPr lang="tr-TR" dirty="0" smtClean="0"/>
              <a:t>çeşitli </a:t>
            </a:r>
            <a:r>
              <a:rPr lang="tr-TR" dirty="0"/>
              <a:t>hayvanların (at vb.) taşıyamayacağı yükleri taşınır kılmasıdır. </a:t>
            </a:r>
          </a:p>
          <a:p>
            <a:r>
              <a:rPr lang="tr-TR" dirty="0"/>
              <a:t>Tekerlek, yükü ileriye çektiği gibi sürüklenen bir cismin aksine sürtünmeyi de azaltır. Böylece at veya insan, sırtında taşıyabileceğinden çok fazlasını çekebilir</a:t>
            </a:r>
            <a:r>
              <a:rPr lang="tr-TR" dirty="0" smtClean="0"/>
              <a:t>.</a:t>
            </a:r>
          </a:p>
          <a:p>
            <a:r>
              <a:rPr lang="tr-TR" dirty="0"/>
              <a:t>M.Ö. 1. yüzyılda yayılmış çok geçmeden basit dişliler ilave edilerek ilk un değirmenleri yapılmıştır. Bundan sonra tekerleğin kullanıldığı yerler gittikçe genişlemiş, su dolabıyla işleyen mekanik çekiçler, maden öğütme değirmenleri ve dirsekli millerle körükler ve yel değirmenleri geliştirilmiştir.</a:t>
            </a:r>
          </a:p>
          <a:p>
            <a:endParaRPr lang="tr-TR" dirty="0"/>
          </a:p>
        </p:txBody>
      </p:sp>
    </p:spTree>
    <p:extLst>
      <p:ext uri="{BB962C8B-B14F-4D97-AF65-F5344CB8AC3E}">
        <p14:creationId xmlns:p14="http://schemas.microsoft.com/office/powerpoint/2010/main" val="36745286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MÜREKKEB</a:t>
            </a:r>
            <a:endParaRPr lang="tr-TR" dirty="0"/>
          </a:p>
        </p:txBody>
      </p:sp>
      <p:sp>
        <p:nvSpPr>
          <p:cNvPr id="3" name="İçerik Yer Tutucusu 2"/>
          <p:cNvSpPr>
            <a:spLocks noGrp="1"/>
          </p:cNvSpPr>
          <p:nvPr>
            <p:ph sz="quarter"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Tarihte mürekkebi  ilk kullanan  uygarlıklardan birinin </a:t>
            </a:r>
            <a:r>
              <a:rPr lang="tr-TR" b="1" dirty="0" smtClean="0">
                <a:solidFill>
                  <a:srgbClr val="FF0000"/>
                </a:solidFill>
              </a:rPr>
              <a:t>Mısırlılar</a:t>
            </a:r>
            <a:r>
              <a:rPr lang="tr-TR" dirty="0" smtClean="0"/>
              <a:t> olduğu bilinmektedir.</a:t>
            </a:r>
          </a:p>
          <a:p>
            <a:r>
              <a:rPr lang="tr-TR" dirty="0" smtClean="0"/>
              <a:t>Mürekkebi elde etmek için renkli mineralleri toz haline getirip, sonra bu tozu sıvıyla karıştırıp seyreltiliyordu.</a:t>
            </a:r>
          </a:p>
          <a:p>
            <a:r>
              <a:rPr lang="tr-TR" dirty="0" smtClean="0"/>
              <a:t>Benzer teknikle mürekkep Eski </a:t>
            </a:r>
            <a:r>
              <a:rPr lang="tr-TR" b="1" dirty="0" smtClean="0">
                <a:solidFill>
                  <a:srgbClr val="FF0000"/>
                </a:solidFill>
              </a:rPr>
              <a:t>Çin</a:t>
            </a:r>
            <a:r>
              <a:rPr lang="tr-TR" dirty="0" smtClean="0"/>
              <a:t> uygarlığında da üretiliyordu.</a:t>
            </a:r>
            <a:endParaRPr lang="tr-TR" dirty="0"/>
          </a:p>
        </p:txBody>
      </p:sp>
    </p:spTree>
    <p:extLst>
      <p:ext uri="{BB962C8B-B14F-4D97-AF65-F5344CB8AC3E}">
        <p14:creationId xmlns:p14="http://schemas.microsoft.com/office/powerpoint/2010/main" val="572260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177" y="332656"/>
            <a:ext cx="3506595"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60612"/>
            <a:ext cx="3024336" cy="234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2924944"/>
            <a:ext cx="3744415" cy="220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230145" y="5445223"/>
            <a:ext cx="8662336" cy="923330"/>
          </a:xfrm>
          <a:prstGeom prst="rect">
            <a:avLst/>
          </a:prstGeom>
          <a:solidFill>
            <a:srgbClr val="FFFF00"/>
          </a:solidFill>
          <a:ln w="76200">
            <a:solidFill>
              <a:schemeClr val="tx1"/>
            </a:solidFill>
          </a:ln>
        </p:spPr>
        <p:txBody>
          <a:bodyPr wrap="square" rtlCol="0">
            <a:spAutoFit/>
          </a:bodyPr>
          <a:lstStyle/>
          <a:p>
            <a:r>
              <a:rPr lang="tr-TR" b="1" dirty="0" smtClean="0"/>
              <a:t>Yukarıdaki </a:t>
            </a:r>
            <a:r>
              <a:rPr lang="tr-TR" b="1" dirty="0" err="1" smtClean="0"/>
              <a:t>hiyerogfile</a:t>
            </a:r>
            <a:r>
              <a:rPr lang="tr-TR" b="1" dirty="0" smtClean="0"/>
              <a:t>  bakarak, mürekkebin ne amaçla kulanmış olabileceğini tartışınız..</a:t>
            </a:r>
          </a:p>
          <a:p>
            <a:endParaRPr lang="tr-TR" b="1" dirty="0"/>
          </a:p>
        </p:txBody>
      </p:sp>
    </p:spTree>
    <p:extLst>
      <p:ext uri="{BB962C8B-B14F-4D97-AF65-F5344CB8AC3E}">
        <p14:creationId xmlns:p14="http://schemas.microsoft.com/office/powerpoint/2010/main" val="10177053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250" fill="hold"/>
                                        <p:tgtEl>
                                          <p:spTgt spid="2"/>
                                        </p:tgtEl>
                                        <p:attrNameLst>
                                          <p:attrName>ppt_x</p:attrName>
                                        </p:attrNameLst>
                                      </p:cBhvr>
                                      <p:tavLst>
                                        <p:tav tm="0">
                                          <p:val>
                                            <p:strVal val="#ppt_x"/>
                                          </p:val>
                                        </p:tav>
                                        <p:tav tm="100000">
                                          <p:val>
                                            <p:strVal val="#ppt_x"/>
                                          </p:val>
                                        </p:tav>
                                      </p:tavLst>
                                    </p:anim>
                                    <p:anim calcmode="lin" valueType="num">
                                      <p:cBhvr additive="base">
                                        <p:cTn id="8" dur="3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01752" y="2492896"/>
            <a:ext cx="8374704" cy="3606152"/>
          </a:xfrm>
        </p:spPr>
        <p:txBody>
          <a:bodyPr/>
          <a:lstStyle/>
          <a:p>
            <a:r>
              <a:rPr lang="tr-TR" dirty="0" smtClean="0"/>
              <a:t>Bu mürekkep Anadolu’da Bergama Krallığı’nda yapıldı. Parşömen adını verdikleri bir tür kağıdın da mucidi olan Bergamalılar meşe  mazısını, demir sülfat ve reçineyi karıştırarak </a:t>
            </a:r>
            <a:r>
              <a:rPr lang="tr-TR" b="1" dirty="0" smtClean="0">
                <a:solidFill>
                  <a:srgbClr val="FF0000"/>
                </a:solidFill>
              </a:rPr>
              <a:t>dayanıklı mürekkebi </a:t>
            </a:r>
            <a:r>
              <a:rPr lang="tr-TR" dirty="0" smtClean="0"/>
              <a:t>ürettiler</a:t>
            </a:r>
          </a:p>
          <a:p>
            <a:r>
              <a:rPr lang="tr-TR" dirty="0" smtClean="0"/>
              <a:t>Türkler ise bezir yağını yakarak elde ettikleri isten yaptıkları </a:t>
            </a:r>
            <a:r>
              <a:rPr lang="tr-TR" b="1" dirty="0" smtClean="0">
                <a:solidFill>
                  <a:srgbClr val="FF0000"/>
                </a:solidFill>
              </a:rPr>
              <a:t>bezir mürekkebini </a:t>
            </a:r>
            <a:r>
              <a:rPr lang="tr-TR" dirty="0" smtClean="0"/>
              <a:t>kullandılar.</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60648"/>
            <a:ext cx="4320480" cy="21063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5909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3750" fill="hold"/>
                                        <p:tgtEl>
                                          <p:spTgt spid="2050"/>
                                        </p:tgtEl>
                                        <p:attrNameLst>
                                          <p:attrName>ppt_x</p:attrName>
                                        </p:attrNameLst>
                                      </p:cBhvr>
                                      <p:tavLst>
                                        <p:tav tm="0">
                                          <p:val>
                                            <p:strVal val="#ppt_x"/>
                                          </p:val>
                                        </p:tav>
                                        <p:tav tm="100000">
                                          <p:val>
                                            <p:strVal val="#ppt_x"/>
                                          </p:val>
                                        </p:tav>
                                      </p:tavLst>
                                    </p:anim>
                                    <p:anim calcmode="lin" valueType="num">
                                      <p:cBhvr additive="base">
                                        <p:cTn id="8" dur="375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p:txBody>
          <a:bodyPr/>
          <a:lstStyle/>
          <a:p>
            <a:endParaRPr lang="tr-TR" dirty="0" smtClean="0"/>
          </a:p>
          <a:p>
            <a:r>
              <a:rPr lang="tr-TR" dirty="0" smtClean="0"/>
              <a:t>XVIII . Yüzyılda  mürekkep yapımında daha bilimsel yöntemler kullanılmaya  başlandı. </a:t>
            </a:r>
            <a:r>
              <a:rPr lang="tr-TR" dirty="0" smtClean="0">
                <a:solidFill>
                  <a:srgbClr val="FF0000"/>
                </a:solidFill>
              </a:rPr>
              <a:t>Altın, </a:t>
            </a:r>
            <a:r>
              <a:rPr lang="tr-TR" dirty="0" err="1" smtClean="0">
                <a:solidFill>
                  <a:srgbClr val="FF0000"/>
                </a:solidFill>
              </a:rPr>
              <a:t>gümüş,bronz</a:t>
            </a:r>
            <a:r>
              <a:rPr lang="tr-TR" dirty="0" smtClean="0">
                <a:solidFill>
                  <a:srgbClr val="FF0000"/>
                </a:solidFill>
              </a:rPr>
              <a:t> </a:t>
            </a:r>
            <a:r>
              <a:rPr lang="tr-TR" dirty="0" smtClean="0"/>
              <a:t>yaldızlı mürekkeplerin yanı sıra , </a:t>
            </a:r>
            <a:r>
              <a:rPr lang="tr-TR" dirty="0" smtClean="0">
                <a:solidFill>
                  <a:srgbClr val="FF0000"/>
                </a:solidFill>
              </a:rPr>
              <a:t>dolmakalem</a:t>
            </a:r>
            <a:r>
              <a:rPr lang="tr-TR" dirty="0" smtClean="0"/>
              <a:t> için ayrı, </a:t>
            </a:r>
            <a:r>
              <a:rPr lang="tr-TR" dirty="0" smtClean="0">
                <a:solidFill>
                  <a:srgbClr val="FF0000"/>
                </a:solidFill>
              </a:rPr>
              <a:t>matbaa</a:t>
            </a:r>
            <a:r>
              <a:rPr lang="tr-TR" dirty="0" smtClean="0"/>
              <a:t> ve diğer baskılar için ayrı türde mürekkepler üretildi.</a:t>
            </a:r>
            <a:endParaRPr lang="tr-TR" dirty="0"/>
          </a:p>
        </p:txBody>
      </p:sp>
      <p:sp>
        <p:nvSpPr>
          <p:cNvPr id="4" name="Metin kutusu 3"/>
          <p:cNvSpPr txBox="1"/>
          <p:nvPr/>
        </p:nvSpPr>
        <p:spPr>
          <a:xfrm>
            <a:off x="827585" y="4365104"/>
            <a:ext cx="7416824" cy="1015663"/>
          </a:xfrm>
          <a:prstGeom prst="rect">
            <a:avLst/>
          </a:prstGeom>
          <a:solidFill>
            <a:schemeClr val="accent6">
              <a:lumMod val="60000"/>
              <a:lumOff val="40000"/>
            </a:schemeClr>
          </a:solidFill>
          <a:ln w="57150">
            <a:solidFill>
              <a:schemeClr val="tx1"/>
            </a:solidFill>
          </a:ln>
        </p:spPr>
        <p:txBody>
          <a:bodyPr wrap="square" rtlCol="0">
            <a:spAutoFit/>
          </a:bodyPr>
          <a:lstStyle/>
          <a:p>
            <a:r>
              <a:rPr lang="tr-TR" sz="2000" b="1" dirty="0" smtClean="0"/>
              <a:t>?-  Mürekkebin icadının ve kullanımın günümüzdeki bilimsel ve teknolojik gelişmelere katkıları  neler olabilir? Örnek vererek açıklayınız.</a:t>
            </a:r>
            <a:endParaRPr lang="tr-TR" sz="2000" b="1" dirty="0"/>
          </a:p>
        </p:txBody>
      </p:sp>
    </p:spTree>
    <p:extLst>
      <p:ext uri="{BB962C8B-B14F-4D97-AF65-F5344CB8AC3E}">
        <p14:creationId xmlns:p14="http://schemas.microsoft.com/office/powerpoint/2010/main" val="3568379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3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3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548680"/>
            <a:ext cx="4076582"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atır Belirtme Çizgisi 1 1"/>
          <p:cNvSpPr/>
          <p:nvPr/>
        </p:nvSpPr>
        <p:spPr>
          <a:xfrm>
            <a:off x="6084168" y="1268760"/>
            <a:ext cx="2376264" cy="2088232"/>
          </a:xfrm>
          <a:prstGeom prst="borderCallout1">
            <a:avLst>
              <a:gd name="adj1" fmla="val 50132"/>
              <a:gd name="adj2" fmla="val -3202"/>
              <a:gd name="adj3" fmla="val 18913"/>
              <a:gd name="adj4" fmla="val -53725"/>
            </a:avLst>
          </a:prstGeom>
          <a:ln w="57150"/>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TEKERLEK</a:t>
            </a:r>
          </a:p>
          <a:p>
            <a:pPr algn="ctr"/>
            <a:r>
              <a:rPr lang="tr-TR" dirty="0" smtClean="0"/>
              <a:t>BARUT</a:t>
            </a:r>
          </a:p>
          <a:p>
            <a:pPr algn="ctr"/>
            <a:r>
              <a:rPr lang="tr-TR" dirty="0" smtClean="0"/>
              <a:t>PUSULA</a:t>
            </a:r>
          </a:p>
          <a:p>
            <a:pPr algn="ctr"/>
            <a:r>
              <a:rPr lang="tr-TR" dirty="0" smtClean="0"/>
              <a:t>MÜREKKEP</a:t>
            </a:r>
          </a:p>
          <a:p>
            <a:pPr algn="ctr"/>
            <a:r>
              <a:rPr lang="tr-TR" smtClean="0"/>
              <a:t>KAĞIT</a:t>
            </a:r>
            <a:endParaRPr lang="tr-TR" dirty="0"/>
          </a:p>
        </p:txBody>
      </p:sp>
      <p:sp>
        <p:nvSpPr>
          <p:cNvPr id="3" name="Metin kutusu 2"/>
          <p:cNvSpPr txBox="1"/>
          <p:nvPr/>
        </p:nvSpPr>
        <p:spPr>
          <a:xfrm>
            <a:off x="899592" y="3933056"/>
            <a:ext cx="7344816" cy="2308324"/>
          </a:xfrm>
          <a:prstGeom prst="rect">
            <a:avLst/>
          </a:prstGeom>
          <a:solidFill>
            <a:schemeClr val="accent1">
              <a:lumMod val="60000"/>
              <a:lumOff val="40000"/>
            </a:schemeClr>
          </a:solidFill>
          <a:ln w="57150">
            <a:solidFill>
              <a:schemeClr val="tx1"/>
            </a:solidFill>
          </a:ln>
        </p:spPr>
        <p:txBody>
          <a:bodyPr wrap="square" rtlCol="0">
            <a:spAutoFit/>
          </a:bodyPr>
          <a:lstStyle/>
          <a:p>
            <a:r>
              <a:rPr lang="tr-TR" sz="2400" b="1" dirty="0" smtClean="0"/>
              <a:t>Kuşkusuz</a:t>
            </a:r>
            <a:r>
              <a:rPr lang="tr-TR" sz="2400" b="1" dirty="0" smtClean="0">
                <a:solidFill>
                  <a:srgbClr val="FFFF00"/>
                </a:solidFill>
              </a:rPr>
              <a:t>, barut </a:t>
            </a:r>
            <a:r>
              <a:rPr lang="tr-TR" sz="2400" b="1" dirty="0" smtClean="0"/>
              <a:t>da tıpkı  pusula ve çelik gibi Çinlilere ait buluşlardan en çok bilinenlerden birisidir.MS III. Yüz  yılda geliştirildi ama VIII yüzyıla kadar savaşlarda kullanıldı .Daha çok fişek ve basit roketleri </a:t>
            </a:r>
          </a:p>
          <a:p>
            <a:r>
              <a:rPr lang="tr-TR" sz="2400" b="1" dirty="0" smtClean="0"/>
              <a:t>Atmak için yararlanıldı.</a:t>
            </a:r>
            <a:endParaRPr lang="tr-TR" sz="2400" b="1" dirty="0"/>
          </a:p>
        </p:txBody>
      </p:sp>
      <p:sp>
        <p:nvSpPr>
          <p:cNvPr id="4" name="Metin kutusu 3"/>
          <p:cNvSpPr txBox="1"/>
          <p:nvPr/>
        </p:nvSpPr>
        <p:spPr>
          <a:xfrm>
            <a:off x="2051720" y="2708920"/>
            <a:ext cx="1997663" cy="369332"/>
          </a:xfrm>
          <a:prstGeom prst="rect">
            <a:avLst/>
          </a:prstGeom>
          <a:solidFill>
            <a:srgbClr val="FFFF00"/>
          </a:solidFill>
        </p:spPr>
        <p:txBody>
          <a:bodyPr wrap="none" rtlCol="0">
            <a:spAutoFit/>
          </a:bodyPr>
          <a:lstStyle/>
          <a:p>
            <a:r>
              <a:rPr lang="tr-TR" dirty="0" smtClean="0"/>
              <a:t>ÇİN  UYGARLIĞI</a:t>
            </a:r>
            <a:endParaRPr lang="tr-TR" dirty="0"/>
          </a:p>
        </p:txBody>
      </p:sp>
      <p:cxnSp>
        <p:nvCxnSpPr>
          <p:cNvPr id="6" name="Düz Bağlayıcı 5"/>
          <p:cNvCxnSpPr>
            <a:stCxn id="4" idx="3"/>
          </p:cNvCxnSpPr>
          <p:nvPr/>
        </p:nvCxnSpPr>
        <p:spPr>
          <a:xfrm flipV="1">
            <a:off x="4049383" y="2492896"/>
            <a:ext cx="1890769" cy="400690"/>
          </a:xfrm>
          <a:prstGeom prst="line">
            <a:avLst/>
          </a:prstGeom>
        </p:spPr>
        <p:style>
          <a:lnRef idx="3">
            <a:schemeClr val="dk1"/>
          </a:lnRef>
          <a:fillRef idx="0">
            <a:schemeClr val="dk1"/>
          </a:fillRef>
          <a:effectRef idx="2">
            <a:schemeClr val="dk1"/>
          </a:effectRef>
          <a:fontRef idx="minor">
            <a:schemeClr val="tx1"/>
          </a:fontRef>
        </p:style>
      </p:cxnSp>
      <p:sp>
        <p:nvSpPr>
          <p:cNvPr id="7" name="Metin kutusu 6"/>
          <p:cNvSpPr txBox="1"/>
          <p:nvPr/>
        </p:nvSpPr>
        <p:spPr>
          <a:xfrm>
            <a:off x="288691" y="3212976"/>
            <a:ext cx="8855309" cy="646331"/>
          </a:xfrm>
          <a:prstGeom prst="rect">
            <a:avLst/>
          </a:prstGeom>
          <a:solidFill>
            <a:srgbClr val="92D050"/>
          </a:solidFill>
        </p:spPr>
        <p:txBody>
          <a:bodyPr wrap="none" rtlCol="0">
            <a:spAutoFit/>
          </a:bodyPr>
          <a:lstStyle/>
          <a:p>
            <a:r>
              <a:rPr lang="tr-TR" dirty="0" smtClean="0"/>
              <a:t>?- </a:t>
            </a:r>
            <a:r>
              <a:rPr lang="tr-TR" b="1" dirty="0" smtClean="0"/>
              <a:t>Çin uygarlığının bilimsel ve teknolojik gelişmelere yaptıkları katkıların</a:t>
            </a:r>
          </a:p>
          <a:p>
            <a:r>
              <a:rPr lang="tr-TR" b="1" dirty="0" smtClean="0"/>
              <a:t>Sonuçları neler olabilir? Açıklayınız.</a:t>
            </a:r>
            <a:endParaRPr lang="tr-TR" b="1" dirty="0"/>
          </a:p>
        </p:txBody>
      </p:sp>
    </p:spTree>
    <p:extLst>
      <p:ext uri="{BB962C8B-B14F-4D97-AF65-F5344CB8AC3E}">
        <p14:creationId xmlns:p14="http://schemas.microsoft.com/office/powerpoint/2010/main" val="13485264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3750" fill="hold"/>
                                        <p:tgtEl>
                                          <p:spTgt spid="1026"/>
                                        </p:tgtEl>
                                        <p:attrNameLst>
                                          <p:attrName>ppt_x</p:attrName>
                                        </p:attrNameLst>
                                      </p:cBhvr>
                                      <p:tavLst>
                                        <p:tav tm="0">
                                          <p:val>
                                            <p:strVal val="#ppt_x"/>
                                          </p:val>
                                        </p:tav>
                                        <p:tav tm="100000">
                                          <p:val>
                                            <p:strVal val="#ppt_x"/>
                                          </p:val>
                                        </p:tav>
                                      </p:tavLst>
                                    </p:anim>
                                    <p:anim calcmode="lin" valueType="num">
                                      <p:cBhvr additive="base">
                                        <p:cTn id="8" dur="375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4000" fill="hold"/>
                                        <p:tgtEl>
                                          <p:spTgt spid="2"/>
                                        </p:tgtEl>
                                        <p:attrNameLst>
                                          <p:attrName>ppt_x</p:attrName>
                                        </p:attrNameLst>
                                      </p:cBhvr>
                                      <p:tavLst>
                                        <p:tav tm="0">
                                          <p:val>
                                            <p:strVal val="#ppt_x"/>
                                          </p:val>
                                        </p:tav>
                                        <p:tav tm="100000">
                                          <p:val>
                                            <p:strVal val="#ppt_x"/>
                                          </p:val>
                                        </p:tav>
                                      </p:tavLst>
                                    </p:anim>
                                    <p:anim calcmode="lin" valueType="num">
                                      <p:cBhvr additive="base">
                                        <p:cTn id="14" dur="4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4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4500" fill="hold"/>
                                        <p:tgtEl>
                                          <p:spTgt spid="3">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4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4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DÜŞÜNELİM !</a:t>
            </a:r>
            <a:endParaRPr lang="tr-TR" dirty="0"/>
          </a:p>
        </p:txBody>
      </p:sp>
      <p:pic>
        <p:nvPicPr>
          <p:cNvPr id="4" name="İçerik Yer Tutucusu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683568" y="1484784"/>
            <a:ext cx="1944216" cy="1944216"/>
          </a:xfrm>
        </p:spPr>
      </p:pic>
      <p:sp>
        <p:nvSpPr>
          <p:cNvPr id="5" name="Köşeleri Yuvarlanmış Dikdörtgen Belirtme Çizgisi 4"/>
          <p:cNvSpPr/>
          <p:nvPr/>
        </p:nvSpPr>
        <p:spPr>
          <a:xfrm>
            <a:off x="3779912" y="2204864"/>
            <a:ext cx="4536504" cy="2232248"/>
          </a:xfrm>
          <a:prstGeom prst="wedgeRoundRectCallout">
            <a:avLst>
              <a:gd name="adj1" fmla="val -73936"/>
              <a:gd name="adj2" fmla="val -23725"/>
              <a:gd name="adj3" fmla="val 16667"/>
            </a:avLst>
          </a:prstGeom>
          <a:ln w="57150"/>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b="1" dirty="0" smtClean="0"/>
              <a:t>Issız bir yerde kalsanız, kendinizi korumak için ne tür araçlar yaparsınız?</a:t>
            </a:r>
            <a:endParaRPr lang="tr-TR" sz="2400" b="1" dirty="0"/>
          </a:p>
        </p:txBody>
      </p:sp>
      <p:sp>
        <p:nvSpPr>
          <p:cNvPr id="3" name="Köşeleri Yuvarlanmış Dikdörtgen Belirtme Çizgisi 2"/>
          <p:cNvSpPr/>
          <p:nvPr/>
        </p:nvSpPr>
        <p:spPr>
          <a:xfrm>
            <a:off x="1331640" y="4437112"/>
            <a:ext cx="2448272" cy="864096"/>
          </a:xfrm>
          <a:prstGeom prst="wedgeRoundRectCallout">
            <a:avLst>
              <a:gd name="adj1" fmla="val -42620"/>
              <a:gd name="adj2" fmla="val -15090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dirty="0" smtClean="0"/>
              <a:t>BULUŞ NEDİR?</a:t>
            </a:r>
            <a:endParaRPr lang="tr-TR" dirty="0"/>
          </a:p>
        </p:txBody>
      </p:sp>
      <p:sp>
        <p:nvSpPr>
          <p:cNvPr id="7" name="Metin kutusu 6"/>
          <p:cNvSpPr txBox="1"/>
          <p:nvPr/>
        </p:nvSpPr>
        <p:spPr>
          <a:xfrm>
            <a:off x="3131840" y="5488905"/>
            <a:ext cx="4854214" cy="923330"/>
          </a:xfrm>
          <a:prstGeom prst="rect">
            <a:avLst/>
          </a:prstGeom>
          <a:solidFill>
            <a:srgbClr val="FFFF00"/>
          </a:solidFill>
          <a:ln w="57150">
            <a:solidFill>
              <a:schemeClr val="tx1"/>
            </a:solidFill>
          </a:ln>
        </p:spPr>
        <p:txBody>
          <a:bodyPr wrap="none" rtlCol="0">
            <a:spAutoFit/>
          </a:bodyPr>
          <a:lstStyle/>
          <a:p>
            <a:r>
              <a:rPr lang="tr-TR" b="1" dirty="0" smtClean="0"/>
              <a:t>Buluş. Bilinen bilgilerden yararlanarak</a:t>
            </a:r>
          </a:p>
          <a:p>
            <a:r>
              <a:rPr lang="tr-TR" b="1" dirty="0" smtClean="0"/>
              <a:t>Daha önce bilinmeyen yeni bir bulguya</a:t>
            </a:r>
          </a:p>
          <a:p>
            <a:r>
              <a:rPr lang="tr-TR" b="1" dirty="0" smtClean="0"/>
              <a:t>Ulaşma veya yöntem geliştirme, icat.</a:t>
            </a:r>
            <a:endParaRPr lang="tr-TR" b="1" dirty="0"/>
          </a:p>
        </p:txBody>
      </p:sp>
    </p:spTree>
    <p:extLst>
      <p:ext uri="{BB962C8B-B14F-4D97-AF65-F5344CB8AC3E}">
        <p14:creationId xmlns:p14="http://schemas.microsoft.com/office/powerpoint/2010/main" val="229533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4750" fill="hold"/>
                                        <p:tgtEl>
                                          <p:spTgt spid="5"/>
                                        </p:tgtEl>
                                        <p:attrNameLst>
                                          <p:attrName>ppt_x</p:attrName>
                                        </p:attrNameLst>
                                      </p:cBhvr>
                                      <p:tavLst>
                                        <p:tav tm="0">
                                          <p:val>
                                            <p:strVal val="#ppt_x"/>
                                          </p:val>
                                        </p:tav>
                                        <p:tav tm="100000">
                                          <p:val>
                                            <p:strVal val="#ppt_x"/>
                                          </p:val>
                                        </p:tav>
                                      </p:tavLst>
                                    </p:anim>
                                    <p:anim calcmode="lin" valueType="num">
                                      <p:cBhvr additive="base">
                                        <p:cTn id="14" dur="47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rgbClr val="FF0000"/>
                </a:solidFill>
              </a:rPr>
              <a:t>CAMIN   ÖYKÜSÜ</a:t>
            </a:r>
            <a:endParaRPr lang="tr-TR" b="1" dirty="0">
              <a:solidFill>
                <a:srgbClr val="FF0000"/>
              </a:solidFill>
            </a:endParaRPr>
          </a:p>
        </p:txBody>
      </p:sp>
      <p:sp>
        <p:nvSpPr>
          <p:cNvPr id="3" name="İçerik Yer Tutucusu 2"/>
          <p:cNvSpPr>
            <a:spLocks noGrp="1"/>
          </p:cNvSpPr>
          <p:nvPr>
            <p:ph sz="quarter" idx="1"/>
          </p:nvPr>
        </p:nvSpPr>
        <p:spPr>
          <a:solidFill>
            <a:srgbClr val="FFFF00"/>
          </a:solidFill>
        </p:spPr>
        <p:txBody>
          <a:bodyPr/>
          <a:lstStyle/>
          <a:p>
            <a:r>
              <a:rPr lang="tr-TR" dirty="0" smtClean="0"/>
              <a:t>Günlük hayatımızda karşımıza çıkan ve camın ham maddesini oluşturan  </a:t>
            </a:r>
            <a:r>
              <a:rPr lang="tr-TR" dirty="0" smtClean="0">
                <a:solidFill>
                  <a:srgbClr val="FF0000"/>
                </a:solidFill>
              </a:rPr>
              <a:t>KUM, SODA ve KİREÇ ….</a:t>
            </a:r>
          </a:p>
          <a:p>
            <a:r>
              <a:rPr lang="tr-TR" dirty="0" smtClean="0"/>
              <a:t>İnsanoğlu volkanik cam veya </a:t>
            </a:r>
            <a:r>
              <a:rPr lang="tr-TR" dirty="0" err="1" smtClean="0"/>
              <a:t>obsidyen</a:t>
            </a:r>
            <a:r>
              <a:rPr lang="tr-TR" dirty="0" smtClean="0"/>
              <a:t> diye anılan doğal camı çok eski zamanlarda ve bu doğal madeni işleyerek, </a:t>
            </a:r>
            <a:r>
              <a:rPr lang="tr-TR" dirty="0" smtClean="0">
                <a:solidFill>
                  <a:srgbClr val="FF0000"/>
                </a:solidFill>
              </a:rPr>
              <a:t>BIÇAK, OK UCU, SİLAH </a:t>
            </a:r>
            <a:r>
              <a:rPr lang="tr-TR" dirty="0" smtClean="0"/>
              <a:t>süsleme aracı ve </a:t>
            </a:r>
            <a:r>
              <a:rPr lang="tr-TR" dirty="0" err="1" smtClean="0"/>
              <a:t>mücevhver</a:t>
            </a:r>
            <a:r>
              <a:rPr lang="tr-TR" dirty="0" smtClean="0"/>
              <a:t>  olarak kullanılmıştır.</a:t>
            </a:r>
          </a:p>
          <a:p>
            <a:r>
              <a:rPr lang="tr-TR" dirty="0" smtClean="0"/>
              <a:t>Romalı tarihçi PLİNY ( PİLİ) ,cam ilk olarak </a:t>
            </a:r>
            <a:r>
              <a:rPr lang="tr-TR" dirty="0" smtClean="0">
                <a:solidFill>
                  <a:srgbClr val="FF0000"/>
                </a:solidFill>
              </a:rPr>
              <a:t>FENİKELİ</a:t>
            </a:r>
            <a:r>
              <a:rPr lang="tr-TR" dirty="0" smtClean="0"/>
              <a:t> denizcilerin bulduğunu işaret eder.</a:t>
            </a:r>
            <a:endParaRPr lang="tr-TR" dirty="0"/>
          </a:p>
        </p:txBody>
      </p:sp>
    </p:spTree>
    <p:extLst>
      <p:ext uri="{BB962C8B-B14F-4D97-AF65-F5344CB8AC3E}">
        <p14:creationId xmlns:p14="http://schemas.microsoft.com/office/powerpoint/2010/main" val="28841763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2250" fill="hold"/>
                                        <p:tgtEl>
                                          <p:spTgt spid="3">
                                            <p:bg/>
                                          </p:spTgt>
                                        </p:tgtEl>
                                        <p:attrNameLst>
                                          <p:attrName>ppt_w</p:attrName>
                                        </p:attrNameLst>
                                      </p:cBhvr>
                                      <p:tavLst>
                                        <p:tav tm="0">
                                          <p:val>
                                            <p:fltVal val="0"/>
                                          </p:val>
                                        </p:tav>
                                        <p:tav tm="100000">
                                          <p:val>
                                            <p:strVal val="#ppt_w"/>
                                          </p:val>
                                        </p:tav>
                                      </p:tavLst>
                                    </p:anim>
                                    <p:anim calcmode="lin" valueType="num">
                                      <p:cBhvr>
                                        <p:cTn id="8" dur="2250" fill="hold"/>
                                        <p:tgtEl>
                                          <p:spTgt spid="3">
                                            <p:bg/>
                                          </p:spTgt>
                                        </p:tgtEl>
                                        <p:attrNameLst>
                                          <p:attrName>ppt_h</p:attrName>
                                        </p:attrNameLst>
                                      </p:cBhvr>
                                      <p:tavLst>
                                        <p:tav tm="0">
                                          <p:val>
                                            <p:fltVal val="0"/>
                                          </p:val>
                                        </p:tav>
                                        <p:tav tm="100000">
                                          <p:val>
                                            <p:strVal val="#ppt_h"/>
                                          </p:val>
                                        </p:tav>
                                      </p:tavLst>
                                    </p:anim>
                                    <p:anim calcmode="lin" valueType="num">
                                      <p:cBhvr>
                                        <p:cTn id="9" dur="2250" fill="hold"/>
                                        <p:tgtEl>
                                          <p:spTgt spid="3">
                                            <p:bg/>
                                          </p:spTgt>
                                        </p:tgtEl>
                                        <p:attrNameLst>
                                          <p:attrName>style.rotation</p:attrName>
                                        </p:attrNameLst>
                                      </p:cBhvr>
                                      <p:tavLst>
                                        <p:tav tm="0">
                                          <p:val>
                                            <p:fltVal val="90"/>
                                          </p:val>
                                        </p:tav>
                                        <p:tav tm="100000">
                                          <p:val>
                                            <p:fltVal val="0"/>
                                          </p:val>
                                        </p:tav>
                                      </p:tavLst>
                                    </p:anim>
                                    <p:animEffect transition="in" filter="fade">
                                      <p:cBhvr>
                                        <p:cTn id="10" dur="2250"/>
                                        <p:tgtEl>
                                          <p:spTgt spid="3">
                                            <p:bg/>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225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225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225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225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225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225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225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6" dur="225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225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225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225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4" dur="22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KUM TANESİNİN SERÜVENİ</a:t>
            </a:r>
            <a:endParaRPr lang="tr-TR" dirty="0"/>
          </a:p>
        </p:txBody>
      </p:sp>
      <p:sp>
        <p:nvSpPr>
          <p:cNvPr id="3" name="İçerik Yer Tutucusu 2"/>
          <p:cNvSpPr>
            <a:spLocks noGrp="1"/>
          </p:cNvSpPr>
          <p:nvPr>
            <p:ph sz="quarter" idx="1"/>
          </p:nvPr>
        </p:nvSpPr>
        <p: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w="57150">
            <a:solidFill>
              <a:schemeClr val="tx1"/>
            </a:solidFill>
          </a:ln>
        </p:spPr>
        <p:txBody>
          <a:bodyPr/>
          <a:lstStyle/>
          <a:p>
            <a:r>
              <a:rPr lang="tr-TR" dirty="0" smtClean="0"/>
              <a:t>Camın ilk olarak Mısırlılar ve Fenikeliler tarafından MÖ II. Yüzyılda üretildiği söylense de Mezopotamya’da  bulunan ilk cam örneklerinin tarihi, MÖ III yüzyıla dayanır.          MÖ 	2000 ve  4000  yılları arasında cam ilk kez </a:t>
            </a:r>
            <a:r>
              <a:rPr lang="tr-TR" b="1" dirty="0" smtClean="0">
                <a:solidFill>
                  <a:srgbClr val="FF0000"/>
                </a:solidFill>
              </a:rPr>
              <a:t>dekoratif küçük boncuklar </a:t>
            </a:r>
            <a:r>
              <a:rPr lang="tr-TR" dirty="0" smtClean="0"/>
              <a:t>olarak  kullanılıyordu.</a:t>
            </a:r>
          </a:p>
          <a:p>
            <a:r>
              <a:rPr lang="tr-TR" dirty="0" smtClean="0"/>
              <a:t>Doğu Akdeniz  bölgesindeki ilk cam bulgularına, </a:t>
            </a:r>
            <a:r>
              <a:rPr lang="tr-TR" b="1" dirty="0" smtClean="0">
                <a:solidFill>
                  <a:srgbClr val="FF0000"/>
                </a:solidFill>
              </a:rPr>
              <a:t>Antalya’nın KAŞ </a:t>
            </a:r>
            <a:r>
              <a:rPr lang="tr-TR" dirty="0" smtClean="0"/>
              <a:t>ilçesi yakınlarında , MÖ 2000 yılı civarında, bir ticaret gemisinin  </a:t>
            </a:r>
            <a:r>
              <a:rPr lang="tr-TR" dirty="0" err="1" smtClean="0"/>
              <a:t>korgo</a:t>
            </a:r>
            <a:r>
              <a:rPr lang="tr-TR" dirty="0" smtClean="0"/>
              <a:t> bölümünde rastlanır.</a:t>
            </a:r>
            <a:endParaRPr lang="tr-TR" dirty="0"/>
          </a:p>
        </p:txBody>
      </p:sp>
    </p:spTree>
    <p:extLst>
      <p:ext uri="{BB962C8B-B14F-4D97-AF65-F5344CB8AC3E}">
        <p14:creationId xmlns:p14="http://schemas.microsoft.com/office/powerpoint/2010/main" val="16929200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3462680" cy="2707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356279"/>
            <a:ext cx="4032448" cy="268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20" y="3356992"/>
            <a:ext cx="3318664" cy="2485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1373" y="3428999"/>
            <a:ext cx="4583466" cy="241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835696" y="3039690"/>
            <a:ext cx="4507965" cy="369332"/>
          </a:xfrm>
          <a:prstGeom prst="rect">
            <a:avLst/>
          </a:prstGeom>
          <a:solidFill>
            <a:srgbClr val="92D050"/>
          </a:solidFill>
        </p:spPr>
        <p:txBody>
          <a:bodyPr wrap="none" rtlCol="0">
            <a:spAutoFit/>
          </a:bodyPr>
          <a:lstStyle/>
          <a:p>
            <a:r>
              <a:rPr lang="tr-TR" dirty="0" smtClean="0"/>
              <a:t>BODRUM SU ALTI ARKEOLOJİ MÜZESİ</a:t>
            </a:r>
            <a:endParaRPr lang="tr-TR" dirty="0"/>
          </a:p>
        </p:txBody>
      </p:sp>
      <p:sp>
        <p:nvSpPr>
          <p:cNvPr id="3" name="Metin kutusu 2"/>
          <p:cNvSpPr txBox="1"/>
          <p:nvPr/>
        </p:nvSpPr>
        <p:spPr>
          <a:xfrm>
            <a:off x="432520" y="3645024"/>
            <a:ext cx="7696338" cy="369332"/>
          </a:xfrm>
          <a:prstGeom prst="rect">
            <a:avLst/>
          </a:prstGeom>
          <a:solidFill>
            <a:srgbClr val="FFFF00"/>
          </a:solidFill>
        </p:spPr>
        <p:txBody>
          <a:bodyPr wrap="none" rtlCol="0">
            <a:spAutoFit/>
          </a:bodyPr>
          <a:lstStyle/>
          <a:p>
            <a:r>
              <a:rPr lang="tr-TR" dirty="0" smtClean="0"/>
              <a:t>DÜNYANIN ÖNEMLİ SU ALTI ARKEOLOJİ MÜZELERİNDEN BİRİDİR.</a:t>
            </a:r>
            <a:endParaRPr lang="tr-TR" dirty="0"/>
          </a:p>
        </p:txBody>
      </p:sp>
    </p:spTree>
    <p:extLst>
      <p:ext uri="{BB962C8B-B14F-4D97-AF65-F5344CB8AC3E}">
        <p14:creationId xmlns:p14="http://schemas.microsoft.com/office/powerpoint/2010/main" val="5019126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3500" fill="hold"/>
                                        <p:tgtEl>
                                          <p:spTgt spid="2050"/>
                                        </p:tgtEl>
                                        <p:attrNameLst>
                                          <p:attrName>ppt_x</p:attrName>
                                        </p:attrNameLst>
                                      </p:cBhvr>
                                      <p:tavLst>
                                        <p:tav tm="0">
                                          <p:val>
                                            <p:strVal val="#ppt_x"/>
                                          </p:val>
                                        </p:tav>
                                        <p:tav tm="100000">
                                          <p:val>
                                            <p:strVal val="#ppt_x"/>
                                          </p:val>
                                        </p:tav>
                                      </p:tavLst>
                                    </p:anim>
                                    <p:anim calcmode="lin" valueType="num">
                                      <p:cBhvr additive="base">
                                        <p:cTn id="8" dur="3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2750" fill="hold"/>
                                        <p:tgtEl>
                                          <p:spTgt spid="2051"/>
                                        </p:tgtEl>
                                        <p:attrNameLst>
                                          <p:attrName>ppt_x</p:attrName>
                                        </p:attrNameLst>
                                      </p:cBhvr>
                                      <p:tavLst>
                                        <p:tav tm="0">
                                          <p:val>
                                            <p:strVal val="#ppt_x"/>
                                          </p:val>
                                        </p:tav>
                                        <p:tav tm="100000">
                                          <p:val>
                                            <p:strVal val="#ppt_x"/>
                                          </p:val>
                                        </p:tav>
                                      </p:tavLst>
                                    </p:anim>
                                    <p:anim calcmode="lin" valueType="num">
                                      <p:cBhvr additive="base">
                                        <p:cTn id="14" dur="275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3250" fill="hold"/>
                                        <p:tgtEl>
                                          <p:spTgt spid="2052"/>
                                        </p:tgtEl>
                                        <p:attrNameLst>
                                          <p:attrName>ppt_x</p:attrName>
                                        </p:attrNameLst>
                                      </p:cBhvr>
                                      <p:tavLst>
                                        <p:tav tm="0">
                                          <p:val>
                                            <p:strVal val="#ppt_x"/>
                                          </p:val>
                                        </p:tav>
                                        <p:tav tm="100000">
                                          <p:val>
                                            <p:strVal val="#ppt_x"/>
                                          </p:val>
                                        </p:tav>
                                      </p:tavLst>
                                    </p:anim>
                                    <p:anim calcmode="lin" valueType="num">
                                      <p:cBhvr additive="base">
                                        <p:cTn id="20" dur="325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3"/>
                                        </p:tgtEl>
                                        <p:attrNameLst>
                                          <p:attrName>style.visibility</p:attrName>
                                        </p:attrNameLst>
                                      </p:cBhvr>
                                      <p:to>
                                        <p:strVal val="visible"/>
                                      </p:to>
                                    </p:set>
                                    <p:anim calcmode="lin" valueType="num">
                                      <p:cBhvr additive="base">
                                        <p:cTn id="25" dur="3250" fill="hold"/>
                                        <p:tgtEl>
                                          <p:spTgt spid="2053"/>
                                        </p:tgtEl>
                                        <p:attrNameLst>
                                          <p:attrName>ppt_x</p:attrName>
                                        </p:attrNameLst>
                                      </p:cBhvr>
                                      <p:tavLst>
                                        <p:tav tm="0">
                                          <p:val>
                                            <p:strVal val="#ppt_x"/>
                                          </p:val>
                                        </p:tav>
                                        <p:tav tm="100000">
                                          <p:val>
                                            <p:strVal val="#ppt_x"/>
                                          </p:val>
                                        </p:tav>
                                      </p:tavLst>
                                    </p:anim>
                                    <p:anim calcmode="lin" valueType="num">
                                      <p:cBhvr additive="base">
                                        <p:cTn id="26" dur="3250" fill="hold"/>
                                        <p:tgtEl>
                                          <p:spTgt spid="20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6250" fill="hold"/>
                                        <p:tgtEl>
                                          <p:spTgt spid="2"/>
                                        </p:tgtEl>
                                        <p:attrNameLst>
                                          <p:attrName>ppt_x</p:attrName>
                                        </p:attrNameLst>
                                      </p:cBhvr>
                                      <p:tavLst>
                                        <p:tav tm="0">
                                          <p:val>
                                            <p:strVal val="#ppt_x"/>
                                          </p:val>
                                        </p:tav>
                                        <p:tav tm="100000">
                                          <p:val>
                                            <p:strVal val="#ppt_x"/>
                                          </p:val>
                                        </p:tav>
                                      </p:tavLst>
                                    </p:anim>
                                    <p:anim calcmode="lin" valueType="num">
                                      <p:cBhvr additive="base">
                                        <p:cTn id="32" dur="6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4000" fill="hold"/>
                                        <p:tgtEl>
                                          <p:spTgt spid="3"/>
                                        </p:tgtEl>
                                        <p:attrNameLst>
                                          <p:attrName>ppt_x</p:attrName>
                                        </p:attrNameLst>
                                      </p:cBhvr>
                                      <p:tavLst>
                                        <p:tav tm="0">
                                          <p:val>
                                            <p:strVal val="#ppt_x"/>
                                          </p:val>
                                        </p:tav>
                                        <p:tav tm="100000">
                                          <p:val>
                                            <p:strVal val="#ppt_x"/>
                                          </p:val>
                                        </p:tav>
                                      </p:tavLst>
                                    </p:anim>
                                    <p:anim calcmode="lin" valueType="num">
                                      <p:cBhvr additive="base">
                                        <p:cTn id="38" dur="4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NELER  ÖĞRENDİK?</a:t>
            </a:r>
            <a:endParaRPr lang="tr-TR" dirty="0"/>
          </a:p>
        </p:txBody>
      </p:sp>
      <p:sp>
        <p:nvSpPr>
          <p:cNvPr id="3" name="İçerik Yer Tutucusu 2"/>
          <p:cNvSpPr>
            <a:spLocks noGrp="1"/>
          </p:cNvSpPr>
          <p:nvPr>
            <p:ph sz="quarter" idx="1"/>
          </p:nvPr>
        </p:nvSpPr>
        <p:spPr/>
        <p:style>
          <a:lnRef idx="1">
            <a:schemeClr val="accent6"/>
          </a:lnRef>
          <a:fillRef idx="2">
            <a:schemeClr val="accent6"/>
          </a:fillRef>
          <a:effectRef idx="1">
            <a:schemeClr val="accent6"/>
          </a:effectRef>
          <a:fontRef idx="minor">
            <a:schemeClr val="dk1"/>
          </a:fontRef>
        </p:style>
        <p:txBody>
          <a:bodyPr/>
          <a:lstStyle/>
          <a:p>
            <a:r>
              <a:rPr lang="tr-TR" dirty="0" smtClean="0"/>
              <a:t>İnsanoğlu, tarih sahnesine çıktığı andan itibaren bilimsel ve teknolojik gelişmelere katkıda bulunmuştur. Özellikle yaşama elverişli su kenarları ilk uygarlıkların ortaya çıktığı </a:t>
            </a:r>
            <a:r>
              <a:rPr lang="tr-TR" dirty="0" err="1" smtClean="0"/>
              <a:t>yerlerdir.Dicle</a:t>
            </a:r>
            <a:r>
              <a:rPr lang="tr-TR" dirty="0" smtClean="0"/>
              <a:t> ve Fırat </a:t>
            </a:r>
          </a:p>
          <a:p>
            <a:pPr marL="0" indent="0">
              <a:buNone/>
            </a:pPr>
            <a:r>
              <a:rPr lang="tr-TR" dirty="0"/>
              <a:t> </a:t>
            </a:r>
            <a:r>
              <a:rPr lang="tr-TR" dirty="0" smtClean="0"/>
              <a:t> ırmakları arasında </a:t>
            </a:r>
            <a:r>
              <a:rPr lang="tr-TR" b="1" dirty="0" err="1" smtClean="0">
                <a:solidFill>
                  <a:srgbClr val="FF0000"/>
                </a:solidFill>
              </a:rPr>
              <a:t>MEZOPOTAMYA</a:t>
            </a:r>
            <a:r>
              <a:rPr lang="tr-TR" dirty="0" err="1" smtClean="0"/>
              <a:t>’nın</a:t>
            </a:r>
            <a:r>
              <a:rPr lang="tr-TR" dirty="0" smtClean="0"/>
              <a:t> , </a:t>
            </a:r>
            <a:r>
              <a:rPr lang="tr-TR" dirty="0" err="1" smtClean="0"/>
              <a:t>Nİl</a:t>
            </a:r>
            <a:r>
              <a:rPr lang="tr-TR" dirty="0" smtClean="0"/>
              <a:t> Nehri etrafında  </a:t>
            </a:r>
            <a:r>
              <a:rPr lang="tr-TR" b="1" dirty="0" smtClean="0">
                <a:solidFill>
                  <a:srgbClr val="FF0000"/>
                </a:solidFill>
              </a:rPr>
              <a:t>MISIR</a:t>
            </a:r>
            <a:r>
              <a:rPr lang="tr-TR" dirty="0" smtClean="0"/>
              <a:t>’IN  SARI ırmak  kenarında </a:t>
            </a:r>
            <a:r>
              <a:rPr lang="tr-TR" b="1" dirty="0" smtClean="0">
                <a:solidFill>
                  <a:srgbClr val="FF0000"/>
                </a:solidFill>
              </a:rPr>
              <a:t>ÇİN</a:t>
            </a:r>
            <a:r>
              <a:rPr lang="tr-TR" dirty="0" smtClean="0"/>
              <a:t> UYGARLUĞININ yükseldiğini görüyoruz. Bu uygarlıklar , tekerlek,  barut,  mürekkep, cam, tarım aletleri gibi buluşları gerçekleştirilmiştir.</a:t>
            </a:r>
            <a:endParaRPr lang="tr-TR" dirty="0"/>
          </a:p>
        </p:txBody>
      </p:sp>
    </p:spTree>
    <p:extLst>
      <p:ext uri="{BB962C8B-B14F-4D97-AF65-F5344CB8AC3E}">
        <p14:creationId xmlns:p14="http://schemas.microsoft.com/office/powerpoint/2010/main" val="37924424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3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3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3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3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3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3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SORULAR-1 </a:t>
            </a:r>
            <a:endParaRPr lang="tr-TR" dirty="0"/>
          </a:p>
        </p:txBody>
      </p:sp>
      <p:sp>
        <p:nvSpPr>
          <p:cNvPr id="3" name="İçerik Yer Tutucusu 2"/>
          <p:cNvSpPr>
            <a:spLocks noGrp="1"/>
          </p:cNvSpPr>
          <p:nvPr>
            <p:ph sz="quarter"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smtClean="0"/>
              <a:t>Yazının bulunması ile devletler arası diplomatik ilişkiler de yazılı hale getirilmiştir.</a:t>
            </a:r>
          </a:p>
          <a:p>
            <a:pPr marL="0" indent="0">
              <a:buNone/>
            </a:pPr>
            <a:r>
              <a:rPr lang="tr-TR" dirty="0" smtClean="0"/>
              <a:t>Aşağıdakilerden hangisi bu durumun göstergesidir?</a:t>
            </a:r>
          </a:p>
          <a:p>
            <a:pPr marL="514350" indent="-514350">
              <a:buFont typeface="+mj-lt"/>
              <a:buAutoNum type="alphaUcPeriod"/>
            </a:pPr>
            <a:r>
              <a:rPr lang="tr-TR" dirty="0" smtClean="0"/>
              <a:t>Asurluların  yazıyı Hititlere öğretmesi</a:t>
            </a:r>
          </a:p>
          <a:p>
            <a:pPr marL="514350" indent="-514350">
              <a:buFont typeface="+mj-lt"/>
              <a:buAutoNum type="alphaUcPeriod"/>
            </a:pPr>
            <a:r>
              <a:rPr lang="tr-TR" dirty="0" smtClean="0"/>
              <a:t>Fenike alfabesinin Mezopotamya </a:t>
            </a:r>
            <a:r>
              <a:rPr lang="tr-TR" dirty="0" err="1" smtClean="0"/>
              <a:t>uygarlığunca</a:t>
            </a:r>
            <a:r>
              <a:rPr lang="tr-TR" dirty="0" smtClean="0"/>
              <a:t> kullanılması</a:t>
            </a:r>
          </a:p>
          <a:p>
            <a:pPr marL="514350" indent="-514350">
              <a:buFont typeface="+mj-lt"/>
              <a:buAutoNum type="alphaUcPeriod"/>
            </a:pPr>
            <a:r>
              <a:rPr lang="tr-TR" dirty="0" smtClean="0"/>
              <a:t>Mısırlarla  Hititler arasında </a:t>
            </a:r>
            <a:r>
              <a:rPr lang="tr-TR" dirty="0" err="1" smtClean="0"/>
              <a:t>Kadeş</a:t>
            </a:r>
            <a:r>
              <a:rPr lang="tr-TR" dirty="0" smtClean="0"/>
              <a:t> Antlaşmasının yapılması</a:t>
            </a:r>
          </a:p>
          <a:p>
            <a:pPr marL="514350" indent="-514350">
              <a:buFont typeface="+mj-lt"/>
              <a:buAutoNum type="alphaUcPeriod"/>
            </a:pPr>
            <a:r>
              <a:rPr lang="tr-TR" dirty="0" smtClean="0"/>
              <a:t>Hititlerdeki çok tanrılı anlayışın Anadolu’nun  diğer uygarlıklarını da etkilemesi.</a:t>
            </a:r>
            <a:endParaRPr lang="tr-TR" dirty="0"/>
          </a:p>
        </p:txBody>
      </p:sp>
      <p:sp>
        <p:nvSpPr>
          <p:cNvPr id="4" name="Oval 3"/>
          <p:cNvSpPr/>
          <p:nvPr/>
        </p:nvSpPr>
        <p:spPr>
          <a:xfrm>
            <a:off x="7812360" y="476672"/>
            <a:ext cx="457200"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276740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7.03704E-6 C -0.00486 -0.00926 -0.00885 -0.01135 -0.01666 -0.01528 C -0.01892 -0.01667 -0.02118 -0.01806 -0.02326 -0.01968 C -0.025 -0.0213 -0.02639 -0.02315 -0.0283 -0.02408 C -0.04045 -0.03149 -0.05538 -0.0338 -0.0684 -0.03751 C -0.08993 -0.05186 -0.11649 -0.05626 -0.13993 -0.06181 C -0.27517 -0.05672 -0.23541 -0.0963 -0.2717 -0.03334 C -0.27691 -0.00301 -0.27777 0.01597 -0.275 0.04907 C -0.27361 0.0655 -0.26475 0.08217 -0.26163 0.09814 C -0.25764 0.11851 -0.25607 0.14027 -0.25173 0.16041 C -0.24843 0.17546 -0.24392 0.19004 -0.23993 0.20486 C -0.23645 0.21759 -0.23732 0.23194 -0.23333 0.24467 C -0.23003 0.25509 -0.22326 0.27569 -0.22326 0.27569 C -0.221 0.29513 -0.21944 0.31134 -0.2184 0.33148 C -0.21892 0.36851 -0.21857 0.40555 -0.21996 0.44259 C -0.221 0.47222 -0.23229 0.50925 -0.2467 0.53148 C -0.25191 0.53935 -0.25902 0.5449 -0.26336 0.5537 C -0.26857 0.56412 -0.27725 0.57592 -0.28663 0.58032 C -0.29184 0.59097 -0.30069 0.59374 -0.31007 0.59583 C -0.3283 0.59328 -0.3467 0.59282 -0.36493 0.58912 C -0.37448 0.58726 -0.38836 0.56643 -0.3934 0.56249 C -0.41093 0.54907 -0.42152 0.5331 -0.43333 0.51134 C -0.44184 0.49583 -0.45139 0.47893 -0.45833 0.46249 C -0.46441 0.44791 -0.46805 0.43171 -0.475 0.41805 C -0.49427 0.38009 -0.51163 0.34027 -0.5283 0.29999 C -0.53593 0.28171 -0.53854 0.25949 -0.54496 0.24027 C -0.54687 0.22615 -0.55017 0.21111 -0.55503 0.19814 C -0.55885 0.17708 -0.56458 0.15555 -0.57673 0.14027 C -0.58038 0.12453 -0.59149 0.11134 -0.6 0.09999 C -0.60225 0.09699 -0.60764 0.08888 -0.61163 0.08703 C -0.61805 0.08425 -0.62656 0.0824 -0.63333 0.08032 C -0.64218 0.08101 -0.65121 0.08055 -0.66007 0.0824 C -0.66458 0.08333 -0.66736 0.09259 -0.66996 0.09583 C -0.68229 0.11064 -0.69496 0.12222 -0.70503 0.14027 C -0.71007 0.1493 -0.71371 0.15972 -0.7184 0.16898 C -0.72205 0.18587 -0.72864 0.19953 -0.73333 0.21597 C -0.73819 0.23263 -0.7401 0.24976 -0.7434 0.26689 C -0.7467 0.34074 -0.7493 0.41527 -0.75173 0.48912 C -0.75277 0.5206 -0.75052 0.55578 -0.76493 0.5824 C -0.76666 0.58842 -0.76823 0.59421 -0.76996 0.60023 C -0.77135 0.60486 -0.78368 0.61898 -0.78663 0.62476 C -0.79305 0.6368 -0.78593 0.63171 -0.79496 0.63587 C -0.80017 0.60254 -0.79444 0.64259 -0.79826 0.56458 C -0.79861 0.55624 -0.80277 0.55162 -0.80833 0.54907 C -0.8125 0.54351 -0.81701 0.54328 -0.8217 0.53796 C -0.82517 0.53425 -0.82691 0.52893 -0.83003 0.52476 " pathEditMode="relative" ptsTypes="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3100" dirty="0" smtClean="0"/>
              <a:t>Aşağıdaki tabloda, buluşlar ve bu buluşları yapan uygarlıklar eşleştirilmiştir</a:t>
            </a:r>
            <a:r>
              <a:rPr lang="tr-TR" dirty="0" smtClean="0"/>
              <a:t>.</a:t>
            </a:r>
            <a:endParaRPr lang="tr-TR" dirty="0"/>
          </a:p>
        </p:txBody>
      </p:sp>
      <p:graphicFrame>
        <p:nvGraphicFramePr>
          <p:cNvPr id="4" name="İçerik Yer Tutucusu 3"/>
          <p:cNvGraphicFramePr>
            <a:graphicFrameLocks noGrp="1"/>
          </p:cNvGraphicFramePr>
          <p:nvPr>
            <p:ph sz="quarter" idx="1"/>
            <p:extLst>
              <p:ext uri="{D42A27DB-BD31-4B8C-83A1-F6EECF244321}">
                <p14:modId xmlns:p14="http://schemas.microsoft.com/office/powerpoint/2010/main" val="3978548297"/>
              </p:ext>
            </p:extLst>
          </p:nvPr>
        </p:nvGraphicFramePr>
        <p:xfrm>
          <a:off x="323528" y="1527175"/>
          <a:ext cx="6336704" cy="1854200"/>
        </p:xfrm>
        <a:graphic>
          <a:graphicData uri="http://schemas.openxmlformats.org/drawingml/2006/table">
            <a:tbl>
              <a:tblPr firstRow="1" bandRow="1">
                <a:tableStyleId>{B301B821-A1FF-4177-AEE7-76D212191A09}</a:tableStyleId>
              </a:tblPr>
              <a:tblGrid>
                <a:gridCol w="864096"/>
                <a:gridCol w="2520280"/>
                <a:gridCol w="2952328"/>
              </a:tblGrid>
              <a:tr h="370840">
                <a:tc>
                  <a:txBody>
                    <a:bodyPr/>
                    <a:lstStyle/>
                    <a:p>
                      <a:endParaRPr lang="tr-TR" dirty="0"/>
                    </a:p>
                  </a:txBody>
                  <a:tcPr/>
                </a:tc>
                <a:tc>
                  <a:txBody>
                    <a:bodyPr/>
                    <a:lstStyle/>
                    <a:p>
                      <a:r>
                        <a:rPr lang="tr-TR" dirty="0" smtClean="0"/>
                        <a:t>BULUŞ</a:t>
                      </a:r>
                      <a:endParaRPr lang="tr-TR" dirty="0"/>
                    </a:p>
                  </a:txBody>
                  <a:tcPr/>
                </a:tc>
                <a:tc>
                  <a:txBody>
                    <a:bodyPr/>
                    <a:lstStyle/>
                    <a:p>
                      <a:r>
                        <a:rPr lang="tr-TR" dirty="0" smtClean="0"/>
                        <a:t>UYGARLIK</a:t>
                      </a:r>
                      <a:endParaRPr lang="tr-TR" dirty="0"/>
                    </a:p>
                  </a:txBody>
                  <a:tcPr/>
                </a:tc>
              </a:tr>
              <a:tr h="370840">
                <a:tc>
                  <a:txBody>
                    <a:bodyPr/>
                    <a:lstStyle/>
                    <a:p>
                      <a:r>
                        <a:rPr lang="tr-TR" dirty="0" smtClean="0"/>
                        <a:t>I</a:t>
                      </a:r>
                      <a:endParaRPr lang="tr-TR" dirty="0"/>
                    </a:p>
                  </a:txBody>
                  <a:tcPr/>
                </a:tc>
                <a:tc>
                  <a:txBody>
                    <a:bodyPr/>
                    <a:lstStyle/>
                    <a:p>
                      <a:r>
                        <a:rPr lang="tr-TR" dirty="0" smtClean="0"/>
                        <a:t>TEKERLEK</a:t>
                      </a:r>
                      <a:endParaRPr lang="tr-TR" dirty="0"/>
                    </a:p>
                  </a:txBody>
                  <a:tcPr/>
                </a:tc>
                <a:tc>
                  <a:txBody>
                    <a:bodyPr/>
                    <a:lstStyle/>
                    <a:p>
                      <a:r>
                        <a:rPr lang="tr-TR" dirty="0" smtClean="0"/>
                        <a:t>SÜMERLER</a:t>
                      </a:r>
                      <a:endParaRPr lang="tr-TR" dirty="0"/>
                    </a:p>
                  </a:txBody>
                  <a:tcPr/>
                </a:tc>
              </a:tr>
              <a:tr h="370840">
                <a:tc>
                  <a:txBody>
                    <a:bodyPr/>
                    <a:lstStyle/>
                    <a:p>
                      <a:r>
                        <a:rPr lang="tr-TR" dirty="0" smtClean="0"/>
                        <a:t>II</a:t>
                      </a:r>
                      <a:endParaRPr lang="tr-TR" dirty="0"/>
                    </a:p>
                  </a:txBody>
                  <a:tcPr/>
                </a:tc>
                <a:tc>
                  <a:txBody>
                    <a:bodyPr/>
                    <a:lstStyle/>
                    <a:p>
                      <a:r>
                        <a:rPr lang="tr-TR" dirty="0" smtClean="0"/>
                        <a:t>ALFABE</a:t>
                      </a:r>
                      <a:endParaRPr lang="tr-TR" dirty="0"/>
                    </a:p>
                  </a:txBody>
                  <a:tcPr/>
                </a:tc>
                <a:tc>
                  <a:txBody>
                    <a:bodyPr/>
                    <a:lstStyle/>
                    <a:p>
                      <a:r>
                        <a:rPr lang="tr-TR" dirty="0" smtClean="0"/>
                        <a:t>FENİKELİLER</a:t>
                      </a:r>
                      <a:endParaRPr lang="tr-TR" dirty="0"/>
                    </a:p>
                  </a:txBody>
                  <a:tcPr/>
                </a:tc>
              </a:tr>
              <a:tr h="370840">
                <a:tc>
                  <a:txBody>
                    <a:bodyPr/>
                    <a:lstStyle/>
                    <a:p>
                      <a:r>
                        <a:rPr lang="tr-TR" dirty="0" smtClean="0"/>
                        <a:t>III</a:t>
                      </a:r>
                      <a:endParaRPr lang="tr-TR" dirty="0"/>
                    </a:p>
                  </a:txBody>
                  <a:tcPr/>
                </a:tc>
                <a:tc>
                  <a:txBody>
                    <a:bodyPr/>
                    <a:lstStyle/>
                    <a:p>
                      <a:r>
                        <a:rPr lang="tr-TR" dirty="0" smtClean="0"/>
                        <a:t>PARA</a:t>
                      </a:r>
                      <a:endParaRPr lang="tr-TR" dirty="0"/>
                    </a:p>
                  </a:txBody>
                  <a:tcPr/>
                </a:tc>
                <a:tc>
                  <a:txBody>
                    <a:bodyPr/>
                    <a:lstStyle/>
                    <a:p>
                      <a:r>
                        <a:rPr lang="tr-TR" dirty="0" smtClean="0"/>
                        <a:t>LİDYALILAR</a:t>
                      </a:r>
                      <a:endParaRPr lang="tr-TR" dirty="0"/>
                    </a:p>
                  </a:txBody>
                  <a:tcPr/>
                </a:tc>
              </a:tr>
              <a:tr h="370840">
                <a:tc>
                  <a:txBody>
                    <a:bodyPr/>
                    <a:lstStyle/>
                    <a:p>
                      <a:r>
                        <a:rPr lang="tr-TR" dirty="0" smtClean="0"/>
                        <a:t>IV</a:t>
                      </a:r>
                      <a:endParaRPr lang="tr-TR" dirty="0"/>
                    </a:p>
                  </a:txBody>
                  <a:tcPr/>
                </a:tc>
                <a:tc>
                  <a:txBody>
                    <a:bodyPr/>
                    <a:lstStyle/>
                    <a:p>
                      <a:r>
                        <a:rPr lang="tr-TR" dirty="0" smtClean="0"/>
                        <a:t>TAKVİM</a:t>
                      </a:r>
                      <a:endParaRPr lang="tr-TR" dirty="0"/>
                    </a:p>
                  </a:txBody>
                  <a:tcPr/>
                </a:tc>
                <a:tc>
                  <a:txBody>
                    <a:bodyPr/>
                    <a:lstStyle/>
                    <a:p>
                      <a:r>
                        <a:rPr lang="tr-TR" dirty="0" smtClean="0"/>
                        <a:t>BABİLLER</a:t>
                      </a:r>
                      <a:endParaRPr lang="tr-TR" dirty="0"/>
                    </a:p>
                  </a:txBody>
                  <a:tcPr/>
                </a:tc>
              </a:tr>
            </a:tbl>
          </a:graphicData>
        </a:graphic>
      </p:graphicFrame>
      <p:sp>
        <p:nvSpPr>
          <p:cNvPr id="5" name="Metin kutusu 4"/>
          <p:cNvSpPr txBox="1"/>
          <p:nvPr/>
        </p:nvSpPr>
        <p:spPr>
          <a:xfrm>
            <a:off x="539552" y="3645024"/>
            <a:ext cx="5688632" cy="1754326"/>
          </a:xfrm>
          <a:prstGeom prst="rect">
            <a:avLst/>
          </a:prstGeom>
          <a:noFill/>
        </p:spPr>
        <p:txBody>
          <a:bodyPr wrap="square" rtlCol="0">
            <a:spAutoFit/>
          </a:bodyPr>
          <a:lstStyle/>
          <a:p>
            <a:r>
              <a:rPr lang="tr-TR" dirty="0" smtClean="0"/>
              <a:t> Tablodaki semboller hangilerinde buluş- uygarlık eşleştirmesi doğru olarak  verilmiştir?</a:t>
            </a:r>
          </a:p>
          <a:p>
            <a:endParaRPr lang="tr-TR" dirty="0"/>
          </a:p>
          <a:p>
            <a:r>
              <a:rPr lang="tr-TR" dirty="0" smtClean="0"/>
              <a:t>A- I-II-III                      B- III- IV</a:t>
            </a:r>
          </a:p>
          <a:p>
            <a:endParaRPr lang="tr-TR" dirty="0"/>
          </a:p>
          <a:p>
            <a:r>
              <a:rPr lang="tr-TR" dirty="0" smtClean="0"/>
              <a:t>C- II- IV                          D- III </a:t>
            </a:r>
            <a:endParaRPr lang="tr-TR" dirty="0"/>
          </a:p>
        </p:txBody>
      </p:sp>
      <p:sp>
        <p:nvSpPr>
          <p:cNvPr id="6" name="Oval 5"/>
          <p:cNvSpPr/>
          <p:nvPr/>
        </p:nvSpPr>
        <p:spPr>
          <a:xfrm>
            <a:off x="7740352" y="184482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69309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9.62963E-6 C 0.00347 0.07709 -0.00052 0.04931 0.00504 0.0845 C 0.00434 0.11783 0.00764 0.15209 0.00156 0.1845 C -0.00295 0.20903 -0.02031 0.24075 -0.03837 0.24908 C -0.04618 0.24676 -0.05434 0.24653 -0.06163 0.24237 C -0.06423 0.24098 -0.06597 0.23751 -0.0684 0.23565 C -0.07309 0.23195 -0.07864 0.23033 -0.08333 0.22686 C -0.09167 0.22061 -0.09635 0.21042 -0.10503 0.20463 C -0.10729 0.20093 -0.10903 0.19676 -0.11163 0.19352 C -0.11406 0.19075 -0.11771 0.18982 -0.11996 0.18681 C -0.13333 0.16899 -0.11319 0.17801 -0.13663 0.15556 C -0.14514 0.14746 -0.15208 0.14028 -0.15833 0.12894 C -0.16267 0.12107 -0.16476 0.11158 -0.16996 0.10463 C -0.18264 0.08751 -0.16667 0.11621 -0.18003 0.09121 C -0.18229 0.08704 -0.18281 0.08195 -0.18507 0.07778 C -0.19097 0.0669 -0.20295 0.05047 -0.21163 0.04445 C -0.22187 0.02663 -0.24045 0.00556 -0.25677 9.62963E-6 C -0.26701 -0.00972 -0.26805 -0.01064 -0.2783 -0.0155 C -0.28628 -0.02546 -0.29444 -0.02685 -0.30503 -0.0287 C -0.31232 -0.028 -0.31962 -0.02824 -0.32673 -0.02662 C -0.33333 -0.02523 -0.33993 -0.01342 -0.3434 -0.00879 C -0.35312 0.00417 -0.36007 0.02362 -0.36996 0.03334 C -0.37326 0.04584 -0.37917 0.05626 -0.38507 0.06667 C -0.39757 0.12061 -0.38142 0.15047 -0.35503 0.18241 C -0.34496 0.19468 -0.33663 0.20996 -0.32673 0.22223 C -0.3151 0.23658 -0.3026 0.24769 -0.29167 0.26227 C -0.2783 0.2801 -0.26649 0.29885 -0.25677 0.32014 C -0.25521 0.32362 -0.25451 0.32755 -0.2533 0.33126 C -0.25069 0.33866 -0.24496 0.35348 -0.24496 0.35348 C -0.24132 0.38403 -0.23229 0.44908 -0.25503 0.46899 C -0.25885 0.47917 -0.2651 0.4845 -0.26996 0.49352 C -0.27482 0.50278 -0.29496 0.53311 -0.3033 0.54005 C -0.30521 0.54167 -0.30781 0.54121 -0.31007 0.54237 C -0.3217 0.54815 -0.31198 0.54491 -0.3217 0.55116 C -0.33021 0.55672 -0.3316 0.55579 -0.34167 0.55788 C -0.35226 0.56713 -0.36597 0.56551 -0.3783 0.56667 C -0.3967 0.56528 -0.41493 0.56413 -0.43333 0.56227 C -0.4401 0.56158 -0.44705 0.55649 -0.4533 0.55348 C -0.4566 0.55186 -0.46337 0.54908 -0.46337 0.54908 C -0.47031 0.53936 -0.46215 0.54954 -0.475 0.54005 C -0.48212 0.53496 -0.48663 0.52593 -0.4934 0.52014 C -0.50139 0.50371 -0.51649 0.49561 -0.5283 0.4845 C -0.54653 0.46713 -0.56857 0.45764 -0.5901 0.44908 C -0.59635 0.44653 -0.60208 0.4419 -0.60833 0.44005 C -0.62361 0.43542 -0.64149 0.43473 -0.65677 0.43334 C -0.66285 0.43079 -0.66788 0.42477 -0.67344 0.42223 C -0.67882 0.41991 -0.68472 0.42014 -0.6901 0.41783 C -0.70017 0.41366 -0.70937 0.40857 -0.71996 0.40672 C -0.73871 0.40348 -0.75781 0.40301 -0.77673 0.40001 C -0.7901 0.39584 -0.79496 0.39491 -0.81163 0.39352 C -0.80989 0.38612 -0.81007 0.38913 -0.81007 0.3845 " pathEditMode="relative" ptsTypes="ffffffffffffffffffffffffffffffffffffffffffffffffffA">
                                      <p:cBhvr>
                                        <p:cTn id="6" dur="475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SORULAR-3</a:t>
            </a:r>
            <a:endParaRPr lang="tr-TR" dirty="0"/>
          </a:p>
        </p:txBody>
      </p:sp>
      <p:sp>
        <p:nvSpPr>
          <p:cNvPr id="3" name="İçerik Yer Tutucusu 2"/>
          <p:cNvSpPr>
            <a:spLocks noGrp="1"/>
          </p:cNvSpPr>
          <p:nvPr>
            <p:ph sz="quarter" idx="1"/>
          </p:nvPr>
        </p:nvSpPr>
        <p:spPr/>
        <p:txBody>
          <a:bodyPr/>
          <a:lstStyle/>
          <a:p>
            <a:pPr marL="571500" indent="-571500">
              <a:buFont typeface="+mj-lt"/>
              <a:buAutoNum type="romanUcPeriod"/>
            </a:pPr>
            <a:r>
              <a:rPr lang="tr-TR" dirty="0" smtClean="0"/>
              <a:t>Bilgi birikimini gelecek kuşaklara aktarmıştır.</a:t>
            </a:r>
          </a:p>
          <a:p>
            <a:pPr marL="571500" indent="-571500">
              <a:buFont typeface="+mj-lt"/>
              <a:buAutoNum type="romanUcPeriod"/>
            </a:pPr>
            <a:r>
              <a:rPr lang="tr-TR" dirty="0" smtClean="0"/>
              <a:t>Eğitim ve öğretim faaliyetleri kolaylaşmıştır.</a:t>
            </a:r>
          </a:p>
          <a:p>
            <a:pPr marL="571500" indent="-571500">
              <a:buFont typeface="+mj-lt"/>
              <a:buAutoNum type="romanUcPeriod"/>
            </a:pPr>
            <a:r>
              <a:rPr lang="tr-TR" dirty="0" smtClean="0"/>
              <a:t>Hukuk kuralları kalıcı hale gelmiştir.</a:t>
            </a:r>
          </a:p>
          <a:p>
            <a:pPr marL="0" indent="0">
              <a:buNone/>
            </a:pPr>
            <a:endParaRPr lang="tr-TR" dirty="0"/>
          </a:p>
          <a:p>
            <a:pPr marL="0" indent="0">
              <a:buNone/>
            </a:pPr>
            <a:r>
              <a:rPr lang="tr-TR" dirty="0" smtClean="0"/>
              <a:t>Öncülerde verilen özellikler aşağıdaki buluşlardan hangisine aittir?</a:t>
            </a:r>
          </a:p>
          <a:p>
            <a:pPr marL="0" indent="0">
              <a:buNone/>
            </a:pPr>
            <a:r>
              <a:rPr lang="tr-TR" dirty="0" smtClean="0"/>
              <a:t>A- BARUT          B- YAZI            C- PARA      D- TAKVİM</a:t>
            </a:r>
          </a:p>
        </p:txBody>
      </p:sp>
      <p:sp>
        <p:nvSpPr>
          <p:cNvPr id="4" name="Oval 3"/>
          <p:cNvSpPr/>
          <p:nvPr/>
        </p:nvSpPr>
        <p:spPr>
          <a:xfrm>
            <a:off x="7668344" y="404664"/>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879342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1.11111E-6 L -0.54462 0.59653 " pathEditMode="relative" rAng="0" ptsTypes="AA">
                                      <p:cBhvr>
                                        <p:cTn id="6" dur="4500" fill="hold"/>
                                        <p:tgtEl>
                                          <p:spTgt spid="4"/>
                                        </p:tgtEl>
                                        <p:attrNameLst>
                                          <p:attrName>ppt_x</p:attrName>
                                          <p:attrName>ppt_y</p:attrName>
                                        </p:attrNameLst>
                                      </p:cBhvr>
                                      <p:rCtr x="-27240" y="29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SORU-4</a:t>
            </a:r>
            <a:endParaRPr lang="tr-TR" dirty="0"/>
          </a:p>
        </p:txBody>
      </p:sp>
      <p:sp>
        <p:nvSpPr>
          <p:cNvPr id="3" name="İçerik Yer Tutucusu 2"/>
          <p:cNvSpPr>
            <a:spLocks noGrp="1"/>
          </p:cNvSpPr>
          <p:nvPr>
            <p:ph sz="quarter"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İlk uygarlıklar, iklimi ılıman, tarım yapmaya elverişli, yer altı ve yerüstündeki doğal kaynaklar bakımından zengin bölgelerde ortaya  çıkmıştır. Bu durum bilim ve teknoloji alanlarında gelişmeler yaşamalarına katkıda bulunmuştur.</a:t>
            </a:r>
          </a:p>
          <a:p>
            <a:pPr marL="0" indent="0">
              <a:buNone/>
            </a:pPr>
            <a:r>
              <a:rPr lang="tr-TR" dirty="0" smtClean="0"/>
              <a:t>Bu bilgilerde, bilim ve teknolojini gelişmesine aşağıdakilerden hangisinin etkide bulunduğu vurgulamıştır?</a:t>
            </a:r>
          </a:p>
          <a:p>
            <a:pPr marL="0" indent="0">
              <a:buNone/>
            </a:pPr>
            <a:r>
              <a:rPr lang="tr-TR" dirty="0" smtClean="0"/>
              <a:t>A- Dini inançları                    B- Doğa koşulları</a:t>
            </a:r>
          </a:p>
          <a:p>
            <a:pPr marL="0" indent="0">
              <a:buNone/>
            </a:pPr>
            <a:r>
              <a:rPr lang="tr-TR" dirty="0"/>
              <a:t>C</a:t>
            </a:r>
            <a:r>
              <a:rPr lang="tr-TR" dirty="0" smtClean="0"/>
              <a:t>- İnsanların ihtiyaçlarının  </a:t>
            </a:r>
          </a:p>
          <a:p>
            <a:pPr marL="0" indent="0">
              <a:buNone/>
            </a:pPr>
            <a:r>
              <a:rPr lang="tr-TR" dirty="0" smtClean="0"/>
              <a:t>D- Ekonomik faaliyetleri kolaylaştırma düşüncesi</a:t>
            </a:r>
            <a:endParaRPr lang="tr-TR" dirty="0"/>
          </a:p>
        </p:txBody>
      </p:sp>
      <p:sp>
        <p:nvSpPr>
          <p:cNvPr id="4" name="Oval 3"/>
          <p:cNvSpPr/>
          <p:nvPr/>
        </p:nvSpPr>
        <p:spPr>
          <a:xfrm>
            <a:off x="7092280" y="404664"/>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64004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1.11111E-6 L -0.29288 0.62824 " pathEditMode="relative" rAng="0" ptsTypes="AA">
                                      <p:cBhvr>
                                        <p:cTn id="6" dur="3500" fill="hold"/>
                                        <p:tgtEl>
                                          <p:spTgt spid="4"/>
                                        </p:tgtEl>
                                        <p:attrNameLst>
                                          <p:attrName>ppt_x</p:attrName>
                                          <p:attrName>ppt_y</p:attrName>
                                        </p:attrNameLst>
                                      </p:cBhvr>
                                      <p:rCtr x="-14653" y="31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SORU-5</a:t>
            </a:r>
            <a:endParaRPr lang="tr-TR" dirty="0"/>
          </a:p>
        </p:txBody>
      </p:sp>
      <p:sp>
        <p:nvSpPr>
          <p:cNvPr id="3" name="İçerik Yer Tutucusu 2"/>
          <p:cNvSpPr>
            <a:spLocks noGrp="1"/>
          </p:cNvSpPr>
          <p:nvPr>
            <p:ph sz="quarter" idx="1"/>
          </p:nvPr>
        </p:nvSpPr>
        <p:spPr>
          <a:solidFill>
            <a:srgbClr val="FFFF00"/>
          </a:solidFill>
        </p:spPr>
        <p:txBody>
          <a:bodyPr>
            <a:normAutofit fontScale="92500" lnSpcReduction="10000"/>
          </a:bodyPr>
          <a:lstStyle/>
          <a:p>
            <a:r>
              <a:rPr lang="tr-TR" dirty="0" smtClean="0"/>
              <a:t>Uygarlık tarihinin en önemli icatlarından olan yazı Sümerler, alfabe Fenikeliler, takvim Mısırlılar , para Lidyalılar tarafından bulunmuştur.</a:t>
            </a:r>
          </a:p>
          <a:p>
            <a:pPr marL="0" indent="0">
              <a:buNone/>
            </a:pPr>
            <a:r>
              <a:rPr lang="tr-TR" dirty="0" smtClean="0"/>
              <a:t>Buna göre,</a:t>
            </a:r>
          </a:p>
          <a:p>
            <a:pPr marL="571500" indent="-571500">
              <a:buFont typeface="+mj-lt"/>
              <a:buAutoNum type="romanUcPeriod"/>
            </a:pPr>
            <a:r>
              <a:rPr lang="tr-TR" dirty="0" smtClean="0"/>
              <a:t>Uygarlık farklı toplumların katkılarıyla gelişmiştir.</a:t>
            </a:r>
          </a:p>
          <a:p>
            <a:pPr marL="571500" indent="-571500">
              <a:buFont typeface="+mj-lt"/>
              <a:buAutoNum type="romanUcPeriod"/>
            </a:pPr>
            <a:r>
              <a:rPr lang="tr-TR" dirty="0" smtClean="0"/>
              <a:t>İnsanlık için önemli olan bütün buluşlar ilk Çağ’da gerçekleşmiştir.</a:t>
            </a:r>
          </a:p>
          <a:p>
            <a:pPr marL="571500" indent="-571500">
              <a:buFont typeface="+mj-lt"/>
              <a:buAutoNum type="romanUcPeriod"/>
            </a:pPr>
            <a:r>
              <a:rPr lang="tr-TR" dirty="0" smtClean="0"/>
              <a:t>Yazı, </a:t>
            </a:r>
            <a:r>
              <a:rPr lang="tr-TR" dirty="0" err="1" smtClean="0"/>
              <a:t>alfabe,takvim</a:t>
            </a:r>
            <a:r>
              <a:rPr lang="tr-TR" dirty="0" smtClean="0"/>
              <a:t> ve para dışında önemli bir buluş yoktur.</a:t>
            </a:r>
          </a:p>
          <a:p>
            <a:pPr marL="0" indent="0">
              <a:buNone/>
            </a:pPr>
            <a:r>
              <a:rPr lang="tr-TR" dirty="0" smtClean="0"/>
              <a:t>Yorumlarından hangisi ya da hangileri yapılabilir?</a:t>
            </a:r>
          </a:p>
          <a:p>
            <a:pPr marL="0" indent="0">
              <a:buNone/>
            </a:pPr>
            <a:r>
              <a:rPr lang="tr-TR" dirty="0" smtClean="0"/>
              <a:t>A- Yalnız I              B- Yalnız III        C- I ve III     D- II ve III</a:t>
            </a:r>
          </a:p>
          <a:p>
            <a:endParaRPr lang="tr-TR" dirty="0"/>
          </a:p>
        </p:txBody>
      </p:sp>
      <p:sp>
        <p:nvSpPr>
          <p:cNvPr id="4" name="Oval 3"/>
          <p:cNvSpPr/>
          <p:nvPr/>
        </p:nvSpPr>
        <p:spPr>
          <a:xfrm>
            <a:off x="7596336" y="476672"/>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049070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87 -0.00047 C -0.05625 0.00069 -0.09583 0.00208 -0.1474 0.00602 C -0.1625 0.00903 -0.17622 0.01458 -0.1908 0.01944 C -0.20712 0.03611 -0.22795 0.04838 -0.24566 0.06157 C -0.25399 0.06782 -0.26129 0.07639 -0.2691 0.08379 C -0.28733 0.10092 -0.29254 0.12616 -0.30747 0.14606 C -0.31059 0.16319 -0.31458 0.17986 -0.31736 0.19722 C -0.31649 0.26412 -0.33073 0.30092 -0.30399 0.34398 C -0.29931 0.36713 -0.29288 0.38819 -0.27743 0.40162 C -0.26545 0.42315 -0.27083 0.41366 -0.26076 0.43055 C -0.25677 0.43727 -0.24566 0.44606 -0.24566 0.44606 C -0.24184 0.45648 -0.23646 0.46643 -0.22899 0.47268 C -0.22622 0.48032 -0.21979 0.48634 -0.2191 0.49491 C -0.21771 0.51273 -0.21892 0.53078 -0.22066 0.54838 C -0.22188 0.56065 -0.23351 0.56736 -0.23924 0.575 C -0.24063 0.57685 -0.2408 0.58009 -0.24236 0.58171 C -0.24479 0.58403 -0.24809 0.58426 -0.2507 0.58611 C -0.26667 0.59676 -0.28038 0.59791 -0.2974 0.60393 C -0.3257 0.60208 -0.35104 0.59514 -0.37899 0.59282 C -0.39826 0.58958 -0.41719 0.58426 -0.43576 0.57731 C -0.44861 0.56504 -0.45174 0.56574 -0.4658 0.55949 C -0.48125 0.54375 -0.47448 0.55046 -0.48576 0.53935 C -0.48733 0.53773 -0.48767 0.53472 -0.48906 0.53287 C -0.49045 0.53102 -0.49236 0.52986 -0.4941 0.52824 C -0.50122 0.51157 -0.51111 0.49907 -0.51736 0.48171 C -0.52587 0.45903 -0.53212 0.44444 -0.5441 0.42384 C -0.54635 0.42014 -0.54809 0.41551 -0.5507 0.41273 C -0.5691 0.39467 -0.5467 0.41805 -0.56233 0.39722 C -0.56649 0.39166 -0.57865 0.38125 -0.58247 0.37731 C -0.59149 0.36805 -0.60104 0.35694 -0.60903 0.34606 C -0.61719 0.33495 -0.62274 0.31921 -0.63247 0.31065 C -0.6375 0.31134 -0.64271 0.31018 -0.6474 0.31273 C -0.65278 0.31574 -0.65469 0.3331 -0.65573 0.33727 C -0.66042 0.35625 -0.65712 0.3412 -0.6658 0.35949 C -0.67101 0.37037 -0.67326 0.38217 -0.67899 0.39282 C -0.68021 0.39722 -0.6816 0.40139 -0.68247 0.40602 C -0.68403 0.41412 -0.68576 0.43055 -0.68576 0.43055 C -0.68472 0.46875 -0.69254 0.48819 -0.6757 0.51065 C -0.67049 0.53217 -0.64913 0.54768 -0.63576 0.55949 C -0.63177 0.56296 -0.62795 0.5669 -0.62413 0.5706 C -0.62292 0.57176 -0.62222 0.5743 -0.62066 0.575 C -0.60521 0.58125 -0.58264 0.58032 -0.56736 0.58171 C -0.5625 0.58171 -0.47066 0.58565 -0.43576 0.575 C -0.39948 0.56389 -0.36649 0.54815 -0.32899 0.54398 C -0.29479 0.525 -0.25243 0.51736 -0.2158 0.50602 C -0.11476 0.5118 -0.16181 0.50463 -0.12066 0.51713 C -0.11458 0.52847 -0.10885 0.53125 -0.1007 0.53935 C -0.09184 0.54815 -0.08663 0.56319 -0.08073 0.575 C -0.07951 0.58842 -0.07743 0.59953 -0.08073 0.61273 C -0.08559 0.63194 -0.11302 0.64282 -0.1257 0.64606 C -0.18056 0.64491 -0.22153 0.64143 -0.2724 0.63727 C -0.33906 0.61967 -0.39045 0.6294 -0.4658 0.63055 C -0.48611 0.63449 -0.48594 0.63333 -0.50243 0.63935 C -0.51042 0.64213 -0.51771 0.64699 -0.5257 0.64838 C -0.5434 0.65162 -0.56129 0.65717 -0.57899 0.65949 C -0.59531 0.66157 -0.63576 0.66319 -0.6474 0.66389 C -0.6599 0.66597 -0.6717 0.67014 -0.6842 0.67268 C -0.68576 0.67338 -0.68767 0.67361 -0.68906 0.675 C -0.69167 0.67731 -0.69288 0.68171 -0.69566 0.68379 C -0.70017 0.68727 -0.70573 0.6868 -0.71076 0.68842 C -0.71806 0.69491 -0.7401 0.70023 -0.7507 0.70393 C -0.76406 0.71574 -0.77483 0.72129 -0.7908 0.72384 C -0.7967 0.72916 -0.79375 0.72824 -0.79913 0.72824 L -0.80747 0.71713 L -0.79913 0.73055 " pathEditMode="relative" ptsTypes="ffffffffffffffffffffffffffffffffffffffffffffffffffffffffffffffAA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SORU-6</a:t>
            </a:r>
            <a:endParaRPr lang="tr-TR" dirty="0"/>
          </a:p>
        </p:txBody>
      </p:sp>
      <p:sp>
        <p:nvSpPr>
          <p:cNvPr id="3" name="İçerik Yer Tutucusu 2"/>
          <p:cNvSpPr>
            <a:spLocks noGrp="1"/>
          </p:cNvSpPr>
          <p:nvPr>
            <p:ph sz="quarter" idx="1"/>
          </p:nvPr>
        </p:nvSpPr>
        <p:spPr>
          <a:solidFill>
            <a:srgbClr val="FFFF00"/>
          </a:solidFill>
        </p:spPr>
        <p:txBody>
          <a:bodyPr>
            <a:normAutofit fontScale="92500" lnSpcReduction="20000"/>
          </a:bodyPr>
          <a:lstStyle/>
          <a:p>
            <a:r>
              <a:rPr lang="tr-TR" dirty="0"/>
              <a:t>Tekerleğin bulunması insanları heyecanlandırmıştır. Çömlekçiler, tekerlek üzerinde dönen tezgahlar kurarak toprağı şekillendirmede yararlanmış, arabalara tekerlek takılarak taşımacılık faaliyetleri kolaylaştırılmıştır.</a:t>
            </a:r>
          </a:p>
          <a:p>
            <a:r>
              <a:rPr lang="tr-TR" dirty="0"/>
              <a:t>Bu bilgilere bakarak aşağıdakilerden hangisi söylenebilir?</a:t>
            </a:r>
          </a:p>
          <a:p>
            <a:r>
              <a:rPr lang="tr-TR" dirty="0"/>
              <a:t> </a:t>
            </a:r>
          </a:p>
          <a:p>
            <a:r>
              <a:rPr lang="tr-TR" dirty="0"/>
              <a:t>A) Tekerleğin Orta Çağ'da bulunduğu</a:t>
            </a:r>
          </a:p>
          <a:p>
            <a:r>
              <a:rPr lang="tr-TR" dirty="0"/>
              <a:t>B) İnsanların, tekerleğin bulunması sonucunda yerleşik hayata geçtiği</a:t>
            </a:r>
          </a:p>
          <a:p>
            <a:r>
              <a:rPr lang="tr-TR" dirty="0"/>
              <a:t>C) Bilinen ilk buluşun tekerlek olduğu</a:t>
            </a:r>
          </a:p>
          <a:p>
            <a:r>
              <a:rPr lang="tr-TR" dirty="0"/>
              <a:t>D) Tekerleğin bulunmasının insanların yaşantısını kolaylaştıran sonuçlar </a:t>
            </a:r>
            <a:r>
              <a:rPr lang="tr-TR" dirty="0" smtClean="0"/>
              <a:t>doğurduğu</a:t>
            </a:r>
          </a:p>
          <a:p>
            <a:endParaRPr lang="tr-TR" dirty="0"/>
          </a:p>
        </p:txBody>
      </p:sp>
      <p:sp>
        <p:nvSpPr>
          <p:cNvPr id="4" name="Oval 3"/>
          <p:cNvSpPr/>
          <p:nvPr/>
        </p:nvSpPr>
        <p:spPr>
          <a:xfrm>
            <a:off x="7668344" y="47667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168766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7809 0.71227 " pathEditMode="relative" rAng="0" ptsTypes="AA">
                                      <p:cBhvr>
                                        <p:cTn id="6" dur="2000" fill="hold"/>
                                        <p:tgtEl>
                                          <p:spTgt spid="4"/>
                                        </p:tgtEl>
                                        <p:attrNameLst>
                                          <p:attrName>ppt_x</p:attrName>
                                          <p:attrName>ppt_y</p:attrName>
                                        </p:attrNameLst>
                                      </p:cBhvr>
                                      <p:rCtr x="-39045" y="3560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6189"/>
            <a:ext cx="4536504" cy="3007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23528" y="3356992"/>
            <a:ext cx="8549722" cy="2031325"/>
          </a:xfrm>
          <a:prstGeom prst="rect">
            <a:avLst/>
          </a:prstGeom>
          <a:noFill/>
          <a:ln w="57150">
            <a:solidFill>
              <a:schemeClr val="tx1"/>
            </a:solidFill>
          </a:ln>
        </p:spPr>
        <p:txBody>
          <a:bodyPr wrap="square" rtlCol="0">
            <a:spAutoFit/>
          </a:bodyPr>
          <a:lstStyle/>
          <a:p>
            <a:r>
              <a:rPr lang="tr-TR" b="1" dirty="0" smtClean="0"/>
              <a:t>Yukarıdaki fotoğrafta görülen  138 metre yüksekliğindeki KEOPS PİRAMİDİ</a:t>
            </a:r>
          </a:p>
          <a:p>
            <a:r>
              <a:rPr lang="tr-TR" b="1" dirty="0" smtClean="0"/>
              <a:t>,Mısır’ın en görkemli eserlerinden biridir .Tarihçi  HEREDOT ,piramitlerin</a:t>
            </a:r>
          </a:p>
          <a:p>
            <a:r>
              <a:rPr lang="tr-TR" b="1" dirty="0" smtClean="0"/>
              <a:t>Yapımında kullanılan taşların ağırlığının ortalama 2,5 ton olduğunu ve yapında yüz bin kişinin çalıştığını söyler.</a:t>
            </a:r>
          </a:p>
          <a:p>
            <a:endParaRPr lang="tr-TR" dirty="0"/>
          </a:p>
        </p:txBody>
      </p:sp>
      <p:sp>
        <p:nvSpPr>
          <p:cNvPr id="5" name="Metin kutusu 4"/>
          <p:cNvSpPr txBox="1"/>
          <p:nvPr/>
        </p:nvSpPr>
        <p:spPr>
          <a:xfrm>
            <a:off x="323528" y="5661248"/>
            <a:ext cx="8352929" cy="646331"/>
          </a:xfrm>
          <a:prstGeom prst="rect">
            <a:avLst/>
          </a:prstGeom>
          <a:solidFill>
            <a:srgbClr val="FFC000"/>
          </a:solidFill>
          <a:ln w="57150">
            <a:solidFill>
              <a:schemeClr val="tx1"/>
            </a:solidFill>
          </a:ln>
        </p:spPr>
        <p:txBody>
          <a:bodyPr wrap="square" rtlCol="0">
            <a:spAutoFit/>
          </a:bodyPr>
          <a:lstStyle/>
          <a:p>
            <a:r>
              <a:rPr lang="tr-TR" dirty="0" smtClean="0"/>
              <a:t>Sizce, Eski piramitleri nasıl yapmışlardır? Piramitlerin yapımında hangi malzeme ve araçlardan yararlanmış olabilir? AÇIKLAYINIZ.</a:t>
            </a:r>
            <a:endParaRPr lang="tr-TR" dirty="0"/>
          </a:p>
        </p:txBody>
      </p:sp>
    </p:spTree>
    <p:extLst>
      <p:ext uri="{BB962C8B-B14F-4D97-AF65-F5344CB8AC3E}">
        <p14:creationId xmlns:p14="http://schemas.microsoft.com/office/powerpoint/2010/main" val="7128437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250" fill="hold"/>
                                        <p:tgtEl>
                                          <p:spTgt spid="5"/>
                                        </p:tgtEl>
                                        <p:attrNameLst>
                                          <p:attrName>ppt_x</p:attrName>
                                        </p:attrNameLst>
                                      </p:cBhvr>
                                      <p:tavLst>
                                        <p:tav tm="0">
                                          <p:val>
                                            <p:strVal val="#ppt_x"/>
                                          </p:val>
                                        </p:tav>
                                        <p:tav tm="100000">
                                          <p:val>
                                            <p:strVal val="#ppt_x"/>
                                          </p:val>
                                        </p:tav>
                                      </p:tavLst>
                                    </p:anim>
                                    <p:anim calcmode="lin" valueType="num">
                                      <p:cBhvr additive="base">
                                        <p:cTn id="22" dur="5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SORU-7</a:t>
            </a:r>
            <a:endParaRPr lang="tr-TR" dirty="0"/>
          </a:p>
        </p:txBody>
      </p:sp>
      <p:sp>
        <p:nvSpPr>
          <p:cNvPr id="3" name="İçerik Yer Tutucusu 2"/>
          <p:cNvSpPr>
            <a:spLocks noGrp="1"/>
          </p:cNvSpPr>
          <p:nvPr>
            <p:ph sz="quarter" idx="1"/>
          </p:nvPr>
        </p:nvSpPr>
        <p:spPr/>
        <p:txBody>
          <a:bodyPr/>
          <a:lstStyle/>
          <a:p>
            <a:r>
              <a:rPr lang="tr-TR" dirty="0"/>
              <a:t>İlk Çağın önemli icatlarından olan,</a:t>
            </a:r>
          </a:p>
          <a:p>
            <a:r>
              <a:rPr lang="tr-TR" dirty="0"/>
              <a:t>I.    Tekerlek</a:t>
            </a:r>
          </a:p>
          <a:p>
            <a:r>
              <a:rPr lang="tr-TR" dirty="0"/>
              <a:t>II.  Yazı</a:t>
            </a:r>
          </a:p>
          <a:p>
            <a:r>
              <a:rPr lang="tr-TR" dirty="0"/>
              <a:t>III. Takvim</a:t>
            </a:r>
          </a:p>
          <a:p>
            <a:r>
              <a:rPr lang="tr-TR" dirty="0"/>
              <a:t>gibi buluşlardan hangileri göçlerin hızlanmasına katkıda bulunmuştur?</a:t>
            </a:r>
          </a:p>
          <a:p>
            <a:pPr marL="0" indent="0">
              <a:buNone/>
            </a:pPr>
            <a:endParaRPr lang="tr-TR" dirty="0"/>
          </a:p>
          <a:p>
            <a:r>
              <a:rPr lang="tr-TR" dirty="0"/>
              <a:t>A) Yalnız I	            B) Yalnız II</a:t>
            </a:r>
          </a:p>
          <a:p>
            <a:r>
              <a:rPr lang="tr-TR" dirty="0"/>
              <a:t>C) I ve II	            D) II ve III</a:t>
            </a:r>
          </a:p>
        </p:txBody>
      </p:sp>
      <p:sp>
        <p:nvSpPr>
          <p:cNvPr id="4" name="Oval 3"/>
          <p:cNvSpPr/>
          <p:nvPr/>
        </p:nvSpPr>
        <p:spPr>
          <a:xfrm>
            <a:off x="7452320" y="476672"/>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77817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2.22222E-6 L -0.75729 0.65972 " pathEditMode="relative" rAng="0" ptsTypes="AA">
                                      <p:cBhvr>
                                        <p:cTn id="6" dur="2000" fill="hold"/>
                                        <p:tgtEl>
                                          <p:spTgt spid="4"/>
                                        </p:tgtEl>
                                        <p:attrNameLst>
                                          <p:attrName>ppt_x</p:attrName>
                                          <p:attrName>ppt_y</p:attrName>
                                        </p:attrNameLst>
                                      </p:cBhvr>
                                      <p:rCtr x="-37865" y="32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SORU-8</a:t>
            </a:r>
            <a:endParaRPr lang="tr-TR" dirty="0"/>
          </a:p>
        </p:txBody>
      </p:sp>
      <p:sp>
        <p:nvSpPr>
          <p:cNvPr id="3" name="İçerik Yer Tutucusu 2"/>
          <p:cNvSpPr>
            <a:spLocks noGrp="1"/>
          </p:cNvSpPr>
          <p:nvPr>
            <p:ph sz="quarter" idx="1"/>
          </p:nvPr>
        </p:nvSpPr>
        <p:spPr/>
        <p:txBody>
          <a:bodyPr/>
          <a:lstStyle/>
          <a:p>
            <a:r>
              <a:rPr lang="tr-TR" dirty="0"/>
              <a:t>İlk insanların yaptıkları buluşlar daha sonraki bilimsel ve teknolojik alanlardaki farklı gelişmelere zemin hazırlamaktadır.</a:t>
            </a:r>
          </a:p>
          <a:p>
            <a:r>
              <a:rPr lang="tr-TR" dirty="0"/>
              <a:t>   Buna göre aşağıdaki eşleşmelerden hangisi yanlıştır?</a:t>
            </a:r>
            <a:br>
              <a:rPr lang="tr-TR" dirty="0"/>
            </a:br>
            <a:endParaRPr lang="tr-TR" dirty="0"/>
          </a:p>
          <a:p>
            <a:pPr marL="0" indent="0">
              <a:buNone/>
            </a:pPr>
            <a:r>
              <a:rPr lang="tr-TR" dirty="0"/>
              <a:t>   A)Tekerlek – Ulaşım</a:t>
            </a:r>
            <a:br>
              <a:rPr lang="tr-TR" dirty="0"/>
            </a:br>
            <a:r>
              <a:rPr lang="tr-TR" dirty="0" smtClean="0"/>
              <a:t>   B)Mürekkep </a:t>
            </a:r>
            <a:r>
              <a:rPr lang="tr-TR" dirty="0"/>
              <a:t>– Astronomi</a:t>
            </a:r>
            <a:br>
              <a:rPr lang="tr-TR" dirty="0"/>
            </a:br>
            <a:r>
              <a:rPr lang="tr-TR" dirty="0" smtClean="0"/>
              <a:t>   C)Yazı </a:t>
            </a:r>
            <a:r>
              <a:rPr lang="tr-TR" dirty="0"/>
              <a:t>– İletişim</a:t>
            </a:r>
            <a:br>
              <a:rPr lang="tr-TR" dirty="0"/>
            </a:br>
            <a:r>
              <a:rPr lang="tr-TR" dirty="0" smtClean="0"/>
              <a:t>   D)Ateş </a:t>
            </a:r>
            <a:r>
              <a:rPr lang="tr-TR" dirty="0"/>
              <a:t>– Isınma</a:t>
            </a:r>
          </a:p>
        </p:txBody>
      </p:sp>
      <p:sp>
        <p:nvSpPr>
          <p:cNvPr id="4" name="Oval 3"/>
          <p:cNvSpPr/>
          <p:nvPr/>
        </p:nvSpPr>
        <p:spPr>
          <a:xfrm>
            <a:off x="7308304" y="548680"/>
            <a:ext cx="457200"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326873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4.07407E-6 L -0.71806 0.59652 " pathEditMode="relative" rAng="0" ptsTypes="AA">
                                      <p:cBhvr>
                                        <p:cTn id="6" dur="2000" fill="hold"/>
                                        <p:tgtEl>
                                          <p:spTgt spid="4"/>
                                        </p:tgtEl>
                                        <p:attrNameLst>
                                          <p:attrName>ppt_x</p:attrName>
                                          <p:attrName>ppt_y</p:attrName>
                                        </p:attrNameLst>
                                      </p:cBhvr>
                                      <p:rCtr x="-35903" y="29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HAZIRLAYAN  AHMET ALİ KARAALP</a:t>
            </a:r>
            <a:endParaRPr lang="tr-TR" dirty="0"/>
          </a:p>
        </p:txBody>
      </p:sp>
      <p:sp>
        <p:nvSpPr>
          <p:cNvPr id="3" name="İçerik Yer Tutucusu 2"/>
          <p:cNvSpPr>
            <a:spLocks noGrp="1"/>
          </p:cNvSpPr>
          <p:nvPr>
            <p:ph sz="quarter" idx="1"/>
          </p:nvPr>
        </p:nvSpPr>
        <p:spPr/>
        <p:txBody>
          <a:bodyPr/>
          <a:lstStyle/>
          <a:p>
            <a:r>
              <a:rPr lang="tr-TR" dirty="0" smtClean="0"/>
              <a:t>Başarılar dilerim</a:t>
            </a:r>
            <a:endParaRPr lang="tr-TR" dirty="0"/>
          </a:p>
        </p:txBody>
      </p:sp>
    </p:spTree>
    <p:extLst>
      <p:ext uri="{BB962C8B-B14F-4D97-AF65-F5344CB8AC3E}">
        <p14:creationId xmlns:p14="http://schemas.microsoft.com/office/powerpoint/2010/main" val="25595882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a:xfrm>
            <a:off x="323528" y="2132856"/>
            <a:ext cx="8482144" cy="1008112"/>
          </a:xfrm>
          <a:ln/>
        </p:spPr>
        <p:style>
          <a:lnRef idx="3">
            <a:schemeClr val="lt1"/>
          </a:lnRef>
          <a:fillRef idx="1">
            <a:schemeClr val="dk1"/>
          </a:fillRef>
          <a:effectRef idx="1">
            <a:schemeClr val="dk1"/>
          </a:effectRef>
          <a:fontRef idx="minor">
            <a:schemeClr val="lt1"/>
          </a:fontRef>
        </p:style>
        <p:txBody>
          <a:bodyPr/>
          <a:lstStyle/>
          <a:p>
            <a:r>
              <a:rPr lang="tr-TR" dirty="0" smtClean="0"/>
              <a:t>İnsana verilen unvanlardan biri de « ARAÇ </a:t>
            </a:r>
            <a:r>
              <a:rPr lang="tr-TR" dirty="0" err="1" smtClean="0"/>
              <a:t>YAPAN»dır</a:t>
            </a:r>
            <a:r>
              <a:rPr lang="tr-TR" dirty="0" smtClean="0"/>
              <a:t>. İlk üretilen araçlar tarımla ilgilidir.</a:t>
            </a:r>
            <a:endParaRPr lang="tr-TR" dirty="0"/>
          </a:p>
        </p:txBody>
      </p:sp>
      <p:sp>
        <p:nvSpPr>
          <p:cNvPr id="4" name="Metin kutusu 3"/>
          <p:cNvSpPr txBox="1"/>
          <p:nvPr/>
        </p:nvSpPr>
        <p:spPr>
          <a:xfrm>
            <a:off x="827584" y="476672"/>
            <a:ext cx="7560840" cy="1323439"/>
          </a:xfrm>
          <a:prstGeom prst="rect">
            <a:avLst/>
          </a:prstGeom>
          <a:ln w="76200"/>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000" b="1" dirty="0" smtClean="0"/>
              <a:t>Teknoloji tarihi, insanlığın  önce yaşayabilmek, ardından yaşam koşullarını iyileştirmek, doğaya ve yaşam koşullarına karşı verdiği egemenlik mücadelesiyle doludur</a:t>
            </a:r>
            <a:endParaRPr lang="tr-TR" sz="20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437" y="3212976"/>
            <a:ext cx="2672896"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6669" y="3283914"/>
            <a:ext cx="2862669" cy="1863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3315713"/>
            <a:ext cx="25336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419872" y="5517232"/>
            <a:ext cx="5570756" cy="923330"/>
          </a:xfrm>
          <a:prstGeom prst="rect">
            <a:avLst/>
          </a:prstGeom>
          <a:solidFill>
            <a:srgbClr val="FFC000"/>
          </a:solidFill>
          <a:ln w="57150">
            <a:solidFill>
              <a:schemeClr val="tx1"/>
            </a:solidFill>
          </a:ln>
        </p:spPr>
        <p:txBody>
          <a:bodyPr wrap="none" rtlCol="0">
            <a:spAutoFit/>
          </a:bodyPr>
          <a:lstStyle/>
          <a:p>
            <a:r>
              <a:rPr lang="tr-TR" dirty="0" smtClean="0"/>
              <a:t>Fotoğrafta görülen araçlar milattan önceki çağlarda</a:t>
            </a:r>
          </a:p>
          <a:p>
            <a:r>
              <a:rPr lang="tr-TR" dirty="0" smtClean="0"/>
              <a:t>Yaşayan insanlar hangi amaçlarla kullanmış olabilir?</a:t>
            </a:r>
          </a:p>
          <a:p>
            <a:r>
              <a:rPr lang="tr-TR" dirty="0" smtClean="0"/>
              <a:t>Örneklerle açıklayınız?</a:t>
            </a:r>
            <a:endParaRPr lang="tr-TR" dirty="0"/>
          </a:p>
        </p:txBody>
      </p:sp>
    </p:spTree>
    <p:extLst>
      <p:ext uri="{BB962C8B-B14F-4D97-AF65-F5344CB8AC3E}">
        <p14:creationId xmlns:p14="http://schemas.microsoft.com/office/powerpoint/2010/main" val="15667833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750" fill="hold"/>
                                        <p:tgtEl>
                                          <p:spTgt spid="4"/>
                                        </p:tgtEl>
                                        <p:attrNameLst>
                                          <p:attrName>ppt_x</p:attrName>
                                        </p:attrNameLst>
                                      </p:cBhvr>
                                      <p:tavLst>
                                        <p:tav tm="0">
                                          <p:val>
                                            <p:strVal val="#ppt_x"/>
                                          </p:val>
                                        </p:tav>
                                        <p:tav tm="100000">
                                          <p:val>
                                            <p:strVal val="#ppt_x"/>
                                          </p:val>
                                        </p:tav>
                                      </p:tavLst>
                                    </p:anim>
                                    <p:anim calcmode="lin" valueType="num">
                                      <p:cBhvr additive="base">
                                        <p:cTn id="8" dur="4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3250" fill="hold"/>
                                        <p:tgtEl>
                                          <p:spTgt spid="3">
                                            <p:bg/>
                                          </p:spTgt>
                                        </p:tgtEl>
                                        <p:attrNameLst>
                                          <p:attrName>ppt_x</p:attrName>
                                        </p:attrNameLst>
                                      </p:cBhvr>
                                      <p:tavLst>
                                        <p:tav tm="0">
                                          <p:val>
                                            <p:strVal val="#ppt_x"/>
                                          </p:val>
                                        </p:tav>
                                        <p:tav tm="100000">
                                          <p:val>
                                            <p:strVal val="#ppt_x"/>
                                          </p:val>
                                        </p:tav>
                                      </p:tavLst>
                                    </p:anim>
                                    <p:anim calcmode="lin" valueType="num">
                                      <p:cBhvr additive="base">
                                        <p:cTn id="14" dur="325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32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325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anim calcmode="lin" valueType="num">
                                      <p:cBhvr additive="base">
                                        <p:cTn id="25" dur="500" fill="hold"/>
                                        <p:tgtEl>
                                          <p:spTgt spid="2050"/>
                                        </p:tgtEl>
                                        <p:attrNameLst>
                                          <p:attrName>ppt_x</p:attrName>
                                        </p:attrNameLst>
                                      </p:cBhvr>
                                      <p:tavLst>
                                        <p:tav tm="0">
                                          <p:val>
                                            <p:strVal val="#ppt_x"/>
                                          </p:val>
                                        </p:tav>
                                        <p:tav tm="100000">
                                          <p:val>
                                            <p:strVal val="#ppt_x"/>
                                          </p:val>
                                        </p:tav>
                                      </p:tavLst>
                                    </p:anim>
                                    <p:anim calcmode="lin" valueType="num">
                                      <p:cBhvr additive="base">
                                        <p:cTn id="26"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1"/>
                                        </p:tgtEl>
                                        <p:attrNameLst>
                                          <p:attrName>style.visibility</p:attrName>
                                        </p:attrNameLst>
                                      </p:cBhvr>
                                      <p:to>
                                        <p:strVal val="visible"/>
                                      </p:to>
                                    </p:set>
                                    <p:anim calcmode="lin" valueType="num">
                                      <p:cBhvr additive="base">
                                        <p:cTn id="31" dur="3000" fill="hold"/>
                                        <p:tgtEl>
                                          <p:spTgt spid="2051"/>
                                        </p:tgtEl>
                                        <p:attrNameLst>
                                          <p:attrName>ppt_x</p:attrName>
                                        </p:attrNameLst>
                                      </p:cBhvr>
                                      <p:tavLst>
                                        <p:tav tm="0">
                                          <p:val>
                                            <p:strVal val="#ppt_x"/>
                                          </p:val>
                                        </p:tav>
                                        <p:tav tm="100000">
                                          <p:val>
                                            <p:strVal val="#ppt_x"/>
                                          </p:val>
                                        </p:tav>
                                      </p:tavLst>
                                    </p:anim>
                                    <p:anim calcmode="lin" valueType="num">
                                      <p:cBhvr additive="base">
                                        <p:cTn id="32" dur="30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2"/>
                                        </p:tgtEl>
                                        <p:attrNameLst>
                                          <p:attrName>style.visibility</p:attrName>
                                        </p:attrNameLst>
                                      </p:cBhvr>
                                      <p:to>
                                        <p:strVal val="visible"/>
                                      </p:to>
                                    </p:set>
                                    <p:anim calcmode="lin" valueType="num">
                                      <p:cBhvr additive="base">
                                        <p:cTn id="37" dur="2250" fill="hold"/>
                                        <p:tgtEl>
                                          <p:spTgt spid="2052"/>
                                        </p:tgtEl>
                                        <p:attrNameLst>
                                          <p:attrName>ppt_x</p:attrName>
                                        </p:attrNameLst>
                                      </p:cBhvr>
                                      <p:tavLst>
                                        <p:tav tm="0">
                                          <p:val>
                                            <p:strVal val="#ppt_x"/>
                                          </p:val>
                                        </p:tav>
                                        <p:tav tm="100000">
                                          <p:val>
                                            <p:strVal val="#ppt_x"/>
                                          </p:val>
                                        </p:tav>
                                      </p:tavLst>
                                    </p:anim>
                                    <p:anim calcmode="lin" valueType="num">
                                      <p:cBhvr additive="base">
                                        <p:cTn id="38" dur="225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3000" fill="hold"/>
                                        <p:tgtEl>
                                          <p:spTgt spid="5"/>
                                        </p:tgtEl>
                                        <p:attrNameLst>
                                          <p:attrName>ppt_x</p:attrName>
                                        </p:attrNameLst>
                                      </p:cBhvr>
                                      <p:tavLst>
                                        <p:tav tm="0">
                                          <p:val>
                                            <p:strVal val="#ppt_x"/>
                                          </p:val>
                                        </p:tav>
                                        <p:tav tm="100000">
                                          <p:val>
                                            <p:strVal val="#ppt_x"/>
                                          </p:val>
                                        </p:tav>
                                      </p:tavLst>
                                    </p:anim>
                                    <p:anim calcmode="lin" valueType="num">
                                      <p:cBhvr additive="base">
                                        <p:cTn id="44"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76672"/>
            <a:ext cx="2880320" cy="2635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476672"/>
            <a:ext cx="4189650" cy="2635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366" y="3573016"/>
            <a:ext cx="2877143"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6188" y="3573016"/>
            <a:ext cx="201107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6785" y="3803885"/>
            <a:ext cx="201930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230695" y="6074610"/>
            <a:ext cx="1878484"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EL BALTASI</a:t>
            </a:r>
            <a:endParaRPr lang="tr-TR" dirty="0"/>
          </a:p>
        </p:txBody>
      </p:sp>
      <p:sp>
        <p:nvSpPr>
          <p:cNvPr id="5" name="Dikdörtgen 4"/>
          <p:cNvSpPr/>
          <p:nvPr/>
        </p:nvSpPr>
        <p:spPr>
          <a:xfrm>
            <a:off x="5148064" y="5718410"/>
            <a:ext cx="2520280" cy="8134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İLK  İNASAN KAFATASI</a:t>
            </a:r>
            <a:endParaRPr lang="tr-TR" dirty="0"/>
          </a:p>
        </p:txBody>
      </p:sp>
      <p:sp>
        <p:nvSpPr>
          <p:cNvPr id="6" name="Dikdörtgen 5"/>
          <p:cNvSpPr/>
          <p:nvPr/>
        </p:nvSpPr>
        <p:spPr>
          <a:xfrm>
            <a:off x="419589" y="2553856"/>
            <a:ext cx="3240360"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ALET YAPAN  İLK CANLI İNSANDIR.</a:t>
            </a:r>
            <a:endParaRPr lang="tr-TR" dirty="0"/>
          </a:p>
        </p:txBody>
      </p:sp>
    </p:spTree>
    <p:extLst>
      <p:ext uri="{BB962C8B-B14F-4D97-AF65-F5344CB8AC3E}">
        <p14:creationId xmlns:p14="http://schemas.microsoft.com/office/powerpoint/2010/main" val="1499695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 calcmode="lin" valueType="num">
                                      <p:cBhvr additive="base">
                                        <p:cTn id="25" dur="500" fill="hold"/>
                                        <p:tgtEl>
                                          <p:spTgt spid="1029"/>
                                        </p:tgtEl>
                                        <p:attrNameLst>
                                          <p:attrName>ppt_x</p:attrName>
                                        </p:attrNameLst>
                                      </p:cBhvr>
                                      <p:tavLst>
                                        <p:tav tm="0">
                                          <p:val>
                                            <p:strVal val="#ppt_x"/>
                                          </p:val>
                                        </p:tav>
                                        <p:tav tm="100000">
                                          <p:val>
                                            <p:strVal val="#ppt_x"/>
                                          </p:val>
                                        </p:tav>
                                      </p:tavLst>
                                    </p:anim>
                                    <p:anim calcmode="lin" valueType="num">
                                      <p:cBhvr additive="base">
                                        <p:cTn id="26"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 calcmode="lin" valueType="num">
                                      <p:cBhvr additive="base">
                                        <p:cTn id="31" dur="500" fill="hold"/>
                                        <p:tgtEl>
                                          <p:spTgt spid="1030"/>
                                        </p:tgtEl>
                                        <p:attrNameLst>
                                          <p:attrName>ppt_x</p:attrName>
                                        </p:attrNameLst>
                                      </p:cBhvr>
                                      <p:tavLst>
                                        <p:tav tm="0">
                                          <p:val>
                                            <p:strVal val="#ppt_x"/>
                                          </p:val>
                                        </p:tav>
                                        <p:tav tm="100000">
                                          <p:val>
                                            <p:strVal val="#ppt_x"/>
                                          </p:val>
                                        </p:tav>
                                      </p:tavLst>
                                    </p:anim>
                                    <p:anim calcmode="lin" valueType="num">
                                      <p:cBhvr additive="base">
                                        <p:cTn id="32"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a:xfrm>
            <a:off x="301752" y="3501008"/>
            <a:ext cx="8446712" cy="2598040"/>
          </a:xfrm>
          <a:solidFill>
            <a:srgbClr val="FFFF00"/>
          </a:solidFill>
          <a:ln w="57150">
            <a:solidFill>
              <a:schemeClr val="tx1"/>
            </a:solidFill>
          </a:ln>
        </p:spPr>
        <p:txBody>
          <a:bodyPr>
            <a:normAutofit lnSpcReduction="10000"/>
          </a:bodyPr>
          <a:lstStyle/>
          <a:p>
            <a:r>
              <a:rPr lang="tr-TR" dirty="0" smtClean="0"/>
              <a:t>Atalarımız bu aletlerle , toprağı kazmışlar, topraktan bitki köklerini çıkarmışlar, ince dalları kesmişler ve hayvan kemiklerini parçalamışlardır.</a:t>
            </a:r>
          </a:p>
          <a:p>
            <a:pPr marL="0" indent="0">
              <a:buNone/>
            </a:pPr>
            <a:r>
              <a:rPr lang="tr-TR" dirty="0"/>
              <a:t> </a:t>
            </a:r>
            <a:r>
              <a:rPr lang="tr-TR" dirty="0" smtClean="0"/>
              <a:t>  Günümüzden 2 milyon 500 bin yıl önce taşları yontarak alet yapma tekniğin gelişmesi YONTMA TAŞ ÇAĞI’NI başlatmıştır.</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2376264" cy="2569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88640"/>
            <a:ext cx="3384376" cy="2535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188640"/>
            <a:ext cx="1990725"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1175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 calcmode="lin" valueType="num">
                                      <p:cBhvr additive="base">
                                        <p:cTn id="19" dur="500" fill="hold"/>
                                        <p:tgtEl>
                                          <p:spTgt spid="2052"/>
                                        </p:tgtEl>
                                        <p:attrNameLst>
                                          <p:attrName>ppt_x</p:attrName>
                                        </p:attrNameLst>
                                      </p:cBhvr>
                                      <p:tavLst>
                                        <p:tav tm="0">
                                          <p:val>
                                            <p:strVal val="#ppt_x"/>
                                          </p:val>
                                        </p:tav>
                                        <p:tav tm="100000">
                                          <p:val>
                                            <p:strVal val="#ppt_x"/>
                                          </p:val>
                                        </p:tav>
                                      </p:tavLst>
                                    </p:anim>
                                    <p:anim calcmode="lin" valueType="num">
                                      <p:cBhvr additive="base">
                                        <p:cTn id="2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bg/>
                                          </p:spTgt>
                                        </p:tgtEl>
                                        <p:attrNameLst>
                                          <p:attrName>style.visibility</p:attrName>
                                        </p:attrNameLst>
                                      </p:cBhvr>
                                      <p:to>
                                        <p:strVal val="visible"/>
                                      </p:to>
                                    </p:set>
                                    <p:anim calcmode="lin" valueType="num">
                                      <p:cBhvr additive="base">
                                        <p:cTn id="25" dur="500" fill="hold"/>
                                        <p:tgtEl>
                                          <p:spTgt spid="3">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additive="base">
                                        <p:cTn id="3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476672"/>
            <a:ext cx="8856984"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tr-TR" sz="2400" b="1" dirty="0" smtClean="0"/>
              <a:t>İnsanlığın en eski buluşlarından biri de TEKERLEKTİR</a:t>
            </a:r>
            <a:r>
              <a:rPr lang="tr-TR" dirty="0" smtClean="0"/>
              <a:t>.</a:t>
            </a:r>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38652"/>
            <a:ext cx="225742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2423" y="1724402"/>
            <a:ext cx="26479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724402"/>
            <a:ext cx="1874108"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447" y="3645024"/>
            <a:ext cx="2365703"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7792" y="3975906"/>
            <a:ext cx="17145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6941" y="3645024"/>
            <a:ext cx="17621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9479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additive="base">
                                        <p:cTn id="25" dur="500" fill="hold"/>
                                        <p:tgtEl>
                                          <p:spTgt spid="3077"/>
                                        </p:tgtEl>
                                        <p:attrNameLst>
                                          <p:attrName>ppt_x</p:attrName>
                                        </p:attrNameLst>
                                      </p:cBhvr>
                                      <p:tavLst>
                                        <p:tav tm="0">
                                          <p:val>
                                            <p:strVal val="#ppt_x"/>
                                          </p:val>
                                        </p:tav>
                                        <p:tav tm="100000">
                                          <p:val>
                                            <p:strVal val="#ppt_x"/>
                                          </p:val>
                                        </p:tav>
                                      </p:tavLst>
                                    </p:anim>
                                    <p:anim calcmode="lin" valueType="num">
                                      <p:cBhvr additive="base">
                                        <p:cTn id="26"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9"/>
                                        </p:tgtEl>
                                        <p:attrNameLst>
                                          <p:attrName>style.visibility</p:attrName>
                                        </p:attrNameLst>
                                      </p:cBhvr>
                                      <p:to>
                                        <p:strVal val="visible"/>
                                      </p:to>
                                    </p:set>
                                    <p:anim calcmode="lin" valueType="num">
                                      <p:cBhvr additive="base">
                                        <p:cTn id="37" dur="500" fill="hold"/>
                                        <p:tgtEl>
                                          <p:spTgt spid="3079"/>
                                        </p:tgtEl>
                                        <p:attrNameLst>
                                          <p:attrName>ppt_x</p:attrName>
                                        </p:attrNameLst>
                                      </p:cBhvr>
                                      <p:tavLst>
                                        <p:tav tm="0">
                                          <p:val>
                                            <p:strVal val="#ppt_x"/>
                                          </p:val>
                                        </p:tav>
                                        <p:tav tm="100000">
                                          <p:val>
                                            <p:strVal val="#ppt_x"/>
                                          </p:val>
                                        </p:tav>
                                      </p:tavLst>
                                    </p:anim>
                                    <p:anim calcmode="lin" valueType="num">
                                      <p:cBhvr additive="base">
                                        <p:cTn id="38"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683894"/>
            <a:ext cx="3025241" cy="2169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9482" y="683894"/>
            <a:ext cx="3152348" cy="236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906" y="3335635"/>
            <a:ext cx="3119063"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5956" y="3335635"/>
            <a:ext cx="3346922" cy="2181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etin kutusu 1"/>
          <p:cNvSpPr txBox="1"/>
          <p:nvPr/>
        </p:nvSpPr>
        <p:spPr>
          <a:xfrm>
            <a:off x="1331640" y="5949280"/>
            <a:ext cx="2874505" cy="369332"/>
          </a:xfrm>
          <a:prstGeom prst="rect">
            <a:avLst/>
          </a:prstGeom>
          <a:ln w="57150"/>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lang="tr-TR" dirty="0" smtClean="0"/>
              <a:t>ATLI SAVAŞ ARABALARI</a:t>
            </a:r>
            <a:endParaRPr lang="tr-TR" dirty="0"/>
          </a:p>
        </p:txBody>
      </p:sp>
      <p:sp>
        <p:nvSpPr>
          <p:cNvPr id="3" name="Metin kutusu 2"/>
          <p:cNvSpPr txBox="1"/>
          <p:nvPr/>
        </p:nvSpPr>
        <p:spPr>
          <a:xfrm>
            <a:off x="4716016" y="5755084"/>
            <a:ext cx="3995004" cy="369332"/>
          </a:xfrm>
          <a:prstGeom prst="rect">
            <a:avLst/>
          </a:prstGeom>
          <a:solidFill>
            <a:srgbClr val="FFFF00"/>
          </a:solidFill>
          <a:ln w="57150">
            <a:solidFill>
              <a:schemeClr val="tx1"/>
            </a:solidFill>
          </a:ln>
        </p:spPr>
        <p:txBody>
          <a:bodyPr wrap="none" rtlCol="0">
            <a:spAutoFit/>
          </a:bodyPr>
          <a:lstStyle/>
          <a:p>
            <a:r>
              <a:rPr lang="tr-TR" dirty="0" smtClean="0"/>
              <a:t>Tekerlek hangi alanda kullanılmıştır?</a:t>
            </a:r>
            <a:endParaRPr lang="tr-TR" dirty="0"/>
          </a:p>
        </p:txBody>
      </p:sp>
    </p:spTree>
    <p:extLst>
      <p:ext uri="{BB962C8B-B14F-4D97-AF65-F5344CB8AC3E}">
        <p14:creationId xmlns:p14="http://schemas.microsoft.com/office/powerpoint/2010/main" val="37272689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250" fill="hold"/>
                                        <p:tgtEl>
                                          <p:spTgt spid="2"/>
                                        </p:tgtEl>
                                        <p:attrNameLst>
                                          <p:attrName>ppt_x</p:attrName>
                                        </p:attrNameLst>
                                      </p:cBhvr>
                                      <p:tavLst>
                                        <p:tav tm="0">
                                          <p:val>
                                            <p:strVal val="#ppt_x"/>
                                          </p:val>
                                        </p:tav>
                                        <p:tav tm="100000">
                                          <p:val>
                                            <p:strVal val="#ppt_x"/>
                                          </p:val>
                                        </p:tav>
                                      </p:tavLst>
                                    </p:anim>
                                    <p:anim calcmode="lin" valueType="num">
                                      <p:cBhvr additive="base">
                                        <p:cTn id="8" dur="3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additive="base">
                                        <p:cTn id="19" dur="500" fill="hold"/>
                                        <p:tgtEl>
                                          <p:spTgt spid="4099"/>
                                        </p:tgtEl>
                                        <p:attrNameLst>
                                          <p:attrName>ppt_x</p:attrName>
                                        </p:attrNameLst>
                                      </p:cBhvr>
                                      <p:tavLst>
                                        <p:tav tm="0">
                                          <p:val>
                                            <p:strVal val="#ppt_x"/>
                                          </p:val>
                                        </p:tav>
                                        <p:tav tm="100000">
                                          <p:val>
                                            <p:strVal val="#ppt_x"/>
                                          </p:val>
                                        </p:tav>
                                      </p:tavLst>
                                    </p:anim>
                                    <p:anim calcmode="lin" valueType="num">
                                      <p:cBhvr additive="base">
                                        <p:cTn id="20"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00"/>
                                        </p:tgtEl>
                                        <p:attrNameLst>
                                          <p:attrName>style.visibility</p:attrName>
                                        </p:attrNameLst>
                                      </p:cBhvr>
                                      <p:to>
                                        <p:strVal val="visible"/>
                                      </p:to>
                                    </p:set>
                                    <p:anim calcmode="lin" valueType="num">
                                      <p:cBhvr additive="base">
                                        <p:cTn id="25" dur="500" fill="hold"/>
                                        <p:tgtEl>
                                          <p:spTgt spid="4100"/>
                                        </p:tgtEl>
                                        <p:attrNameLst>
                                          <p:attrName>ppt_x</p:attrName>
                                        </p:attrNameLst>
                                      </p:cBhvr>
                                      <p:tavLst>
                                        <p:tav tm="0">
                                          <p:val>
                                            <p:strVal val="#ppt_x"/>
                                          </p:val>
                                        </p:tav>
                                        <p:tav tm="100000">
                                          <p:val>
                                            <p:strVal val="#ppt_x"/>
                                          </p:val>
                                        </p:tav>
                                      </p:tavLst>
                                    </p:anim>
                                    <p:anim calcmode="lin" valueType="num">
                                      <p:cBhvr additive="base">
                                        <p:cTn id="26"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1"/>
                                        </p:tgtEl>
                                        <p:attrNameLst>
                                          <p:attrName>style.visibility</p:attrName>
                                        </p:attrNameLst>
                                      </p:cBhvr>
                                      <p:to>
                                        <p:strVal val="visible"/>
                                      </p:to>
                                    </p:set>
                                    <p:anim calcmode="lin" valueType="num">
                                      <p:cBhvr additive="base">
                                        <p:cTn id="31" dur="500" fill="hold"/>
                                        <p:tgtEl>
                                          <p:spTgt spid="4101"/>
                                        </p:tgtEl>
                                        <p:attrNameLst>
                                          <p:attrName>ppt_x</p:attrName>
                                        </p:attrNameLst>
                                      </p:cBhvr>
                                      <p:tavLst>
                                        <p:tav tm="0">
                                          <p:val>
                                            <p:strVal val="#ppt_x"/>
                                          </p:val>
                                        </p:tav>
                                        <p:tav tm="100000">
                                          <p:val>
                                            <p:strVal val="#ppt_x"/>
                                          </p:val>
                                        </p:tav>
                                      </p:tavLst>
                                    </p:anim>
                                    <p:anim calcmode="lin" valueType="num">
                                      <p:cBhvr additive="base">
                                        <p:cTn id="32"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331640" y="144964"/>
            <a:ext cx="2436636" cy="1939156"/>
          </a:xfrm>
        </p:spPr>
      </p:pic>
      <p:sp>
        <p:nvSpPr>
          <p:cNvPr id="6" name="Metin kutusu 5"/>
          <p:cNvSpPr txBox="1"/>
          <p:nvPr/>
        </p:nvSpPr>
        <p:spPr>
          <a:xfrm>
            <a:off x="293793" y="2564904"/>
            <a:ext cx="5832648" cy="3477875"/>
          </a:xfrm>
          <a:prstGeom prst="rect">
            <a:avLst/>
          </a:prstGeom>
          <a:solidFill>
            <a:srgbClr val="FFFF00"/>
          </a:solidFill>
          <a:ln w="76200">
            <a:solidFill>
              <a:schemeClr val="tx1"/>
            </a:solidFill>
          </a:ln>
        </p:spPr>
        <p:txBody>
          <a:bodyPr wrap="square" rtlCol="0">
            <a:spAutoFit/>
          </a:bodyPr>
          <a:lstStyle/>
          <a:p>
            <a:r>
              <a:rPr lang="tr-TR" sz="2000" b="1" dirty="0" smtClean="0"/>
              <a:t>Eski çağlardan kalma tekerlek örneklerinin  birinin yanında şöyle yazıyordu: «Tonlarca yükü kolayca</a:t>
            </a:r>
          </a:p>
          <a:p>
            <a:r>
              <a:rPr lang="tr-TR" sz="2000" b="1" dirty="0" smtClean="0"/>
              <a:t>Dağ başına çıkardık.» Tekerliğin yanında şu bilgilere</a:t>
            </a:r>
          </a:p>
          <a:p>
            <a:r>
              <a:rPr lang="tr-TR" sz="2000" b="1" dirty="0" err="1" smtClean="0"/>
              <a:t>rastlıyoruz:»Bir</a:t>
            </a:r>
            <a:r>
              <a:rPr lang="tr-TR" sz="2000" b="1" dirty="0" smtClean="0"/>
              <a:t> çok kişiye göre tekerleğin ilk kullanıldığı yer MÖ 3700’lü yıllarda Mezopotamya’da SÜMER uygar</a:t>
            </a:r>
          </a:p>
          <a:p>
            <a:r>
              <a:rPr lang="tr-TR" sz="2000" b="1" dirty="0"/>
              <a:t>l</a:t>
            </a:r>
            <a:r>
              <a:rPr lang="tr-TR" sz="2000" b="1" dirty="0" smtClean="0"/>
              <a:t>ığıdır.  Tekerleğin ilk örneğinin çömlek yapımında kullanılan çömlekçi  tekerleği olduğu kabul edilmektedir</a:t>
            </a:r>
            <a:r>
              <a:rPr lang="tr-TR" dirty="0" smtClean="0"/>
              <a:t>.</a:t>
            </a:r>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332654"/>
            <a:ext cx="2808312" cy="200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95611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750" fill="hold"/>
                                        <p:tgtEl>
                                          <p:spTgt spid="4"/>
                                        </p:tgtEl>
                                        <p:attrNameLst>
                                          <p:attrName>ppt_x</p:attrName>
                                        </p:attrNameLst>
                                      </p:cBhvr>
                                      <p:tavLst>
                                        <p:tav tm="0">
                                          <p:val>
                                            <p:strVal val="#ppt_x"/>
                                          </p:val>
                                        </p:tav>
                                        <p:tav tm="100000">
                                          <p:val>
                                            <p:strVal val="#ppt_x"/>
                                          </p:val>
                                        </p:tav>
                                      </p:tavLst>
                                    </p:anim>
                                    <p:anim calcmode="lin" valueType="num">
                                      <p:cBhvr additive="base">
                                        <p:cTn id="8" dur="2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2"/>
                                        </p:tgtEl>
                                        <p:attrNameLst>
                                          <p:attrName>style.visibility</p:attrName>
                                        </p:attrNameLst>
                                      </p:cBhvr>
                                      <p:to>
                                        <p:strVal val="visible"/>
                                      </p:to>
                                    </p:set>
                                    <p:anim calcmode="lin" valueType="num">
                                      <p:cBhvr additive="base">
                                        <p:cTn id="31" dur="3750" fill="hold"/>
                                        <p:tgtEl>
                                          <p:spTgt spid="5122"/>
                                        </p:tgtEl>
                                        <p:attrNameLst>
                                          <p:attrName>ppt_x</p:attrName>
                                        </p:attrNameLst>
                                      </p:cBhvr>
                                      <p:tavLst>
                                        <p:tav tm="0">
                                          <p:val>
                                            <p:strVal val="#ppt_x"/>
                                          </p:val>
                                        </p:tav>
                                        <p:tav tm="100000">
                                          <p:val>
                                            <p:strVal val="#ppt_x"/>
                                          </p:val>
                                        </p:tav>
                                      </p:tavLst>
                                    </p:anim>
                                    <p:anim calcmode="lin" valueType="num">
                                      <p:cBhvr additive="base">
                                        <p:cTn id="32" dur="375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ent">
  <a:themeElements>
    <a:clrScheme name="Kent">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Kent">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464</TotalTime>
  <Words>1234</Words>
  <Application>Microsoft Office PowerPoint</Application>
  <PresentationFormat>Ekran Gösterisi (4:3)</PresentationFormat>
  <Paragraphs>151</Paragraphs>
  <Slides>32</Slides>
  <Notes>1</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Kent</vt:lpstr>
      <vt:lpstr>4.  ÜNİTE   ZAMAN İÇİNDE BİLİM</vt:lpstr>
      <vt:lpstr>DÜŞÜNELİM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Tekerleğin insanlara faydaları nelerdir?</vt:lpstr>
      <vt:lpstr>Tekerleğin insanlara faydaları nelerdir?</vt:lpstr>
      <vt:lpstr>MÜREKKEB</vt:lpstr>
      <vt:lpstr>PowerPoint Sunusu</vt:lpstr>
      <vt:lpstr>PowerPoint Sunusu</vt:lpstr>
      <vt:lpstr>PowerPoint Sunusu</vt:lpstr>
      <vt:lpstr>PowerPoint Sunusu</vt:lpstr>
      <vt:lpstr>CAMIN   ÖYKÜSÜ</vt:lpstr>
      <vt:lpstr>KUM TANESİNİN SERÜVENİ</vt:lpstr>
      <vt:lpstr>PowerPoint Sunusu</vt:lpstr>
      <vt:lpstr>NELER  ÖĞRENDİK?</vt:lpstr>
      <vt:lpstr>ÖRNEK SORULAR-1 </vt:lpstr>
      <vt:lpstr>Aşağıdaki tabloda, buluşlar ve bu buluşları yapan uygarlıklar eşleştirilmiştir.</vt:lpstr>
      <vt:lpstr>ÖRNEK SORULAR-3</vt:lpstr>
      <vt:lpstr>ÖRNEK SORU-4</vt:lpstr>
      <vt:lpstr>ÖRNEK SORU-5</vt:lpstr>
      <vt:lpstr>ÖRNEK SORU-6</vt:lpstr>
      <vt:lpstr>ÖRNEK SORU-7</vt:lpstr>
      <vt:lpstr>ÖRNEK SORU-8</vt:lpstr>
      <vt:lpstr>HAZIRLAYAN  AHMET ALİ KARAALP</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cp:lastModifiedBy>HP</cp:lastModifiedBy>
  <cp:revision>68</cp:revision>
  <dcterms:created xsi:type="dcterms:W3CDTF">2014-02-21T17:28:08Z</dcterms:created>
  <dcterms:modified xsi:type="dcterms:W3CDTF">2014-02-25T09:34:59Z</dcterms:modified>
  <cp:category>www.sorubak.com</cp:category>
  <cp:contentType>www.sorubak.com</cp:contentType>
  <cp:contentStatus>www.sorubak.com</cp:contentStatus>
</cp:coreProperties>
</file>