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458200" cy="1222375"/>
          </a:xfrm>
        </p:spPr>
        <p:txBody>
          <a:bodyPr/>
          <a:lstStyle/>
          <a:p>
            <a:r>
              <a:rPr lang="tr-TR" dirty="0" smtClean="0"/>
              <a:t>DÜŞÜNCE ÖZGÜRLÜĞÜ ve  BİLİM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11128" y="188640"/>
            <a:ext cx="8208912" cy="576064"/>
          </a:xfrm>
        </p:spPr>
        <p:txBody>
          <a:bodyPr/>
          <a:lstStyle/>
          <a:p>
            <a:pPr algn="ctr"/>
            <a:r>
              <a:rPr lang="tr-TR" b="1" dirty="0" smtClean="0"/>
              <a:t>ÜNİTE: 4  ZAMAN İÇİNDE  BİLİM</a:t>
            </a:r>
            <a:endParaRPr lang="tr-TR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804" y="2204864"/>
            <a:ext cx="274009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30760"/>
            <a:ext cx="334437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746" y="4869160"/>
            <a:ext cx="1440210" cy="176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3504818" y="5085184"/>
            <a:ext cx="4533478" cy="1152128"/>
          </a:xfrm>
          <a:prstGeom prst="wedgeRoundRectCallout">
            <a:avLst>
              <a:gd name="adj1" fmla="val -63190"/>
              <a:gd name="adj2" fmla="val -49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Düşünüyorum o halde      varım</a:t>
            </a:r>
            <a:r>
              <a:rPr lang="tr-TR" b="1" dirty="0" smtClean="0"/>
              <a:t>.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631357" y="6448016"/>
            <a:ext cx="842988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/>
              <a:t>D</a:t>
            </a:r>
            <a:r>
              <a:rPr lang="tr-TR" dirty="0" smtClean="0"/>
              <a:t>ekart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8039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31542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Avrupa’da baskılar düşünce ve ifade özgürlüğünü kısıtlayamamış, dinsel hoşgörü artmış ve özgür düşünce gelişmiştir.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Rönesans</a:t>
            </a:r>
            <a:r>
              <a:rPr lang="tr-TR" dirty="0" smtClean="0"/>
              <a:t> Dönemi ve </a:t>
            </a:r>
            <a:r>
              <a:rPr lang="tr-TR" b="1" dirty="0" smtClean="0">
                <a:solidFill>
                  <a:srgbClr val="FF0000"/>
                </a:solidFill>
              </a:rPr>
              <a:t>Reform</a:t>
            </a:r>
            <a:r>
              <a:rPr lang="tr-TR" dirty="0" smtClean="0"/>
              <a:t>  hareketleri yaşanmış. Geçmişten alınan dersler sayesinde düşünceleri ifade etme özgürlüğü, günümüz yönetim sistemi olan </a:t>
            </a:r>
            <a:r>
              <a:rPr lang="tr-TR" b="1" dirty="0" smtClean="0">
                <a:solidFill>
                  <a:srgbClr val="FF0000"/>
                </a:solidFill>
              </a:rPr>
              <a:t>demokrasinin</a:t>
            </a:r>
            <a:r>
              <a:rPr lang="tr-TR" dirty="0" smtClean="0"/>
              <a:t> ön şartı olmuştur.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485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24744"/>
            <a:ext cx="2808312" cy="2400994"/>
          </a:xfrm>
        </p:spPr>
      </p:pic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707904" y="692697"/>
            <a:ext cx="5184576" cy="3384375"/>
          </a:xfrm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2800" b="1" dirty="0" smtClean="0"/>
              <a:t>Atatürk,» Öğretmenler, Cumhuriyet sizden fikri hür, vicdanı hür, irfanı hür nesiller ister.» sözü ile neyin önemini vurgulamıştır? Açıklayınız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153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BİLGİMİZİ ÖLÇELİM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268760"/>
            <a:ext cx="8740080" cy="5328592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Avrupa’da Rönesans ve Reform hareketleriyle başlayan süreç  skolastik düşüncelerin yıkılmasına, okulların kiliseden alınarak laik eğitim sisteminin kurulmasına, yeni mezheplerin yaygınlaşmasına ortam hazırlamıştır.</a:t>
            </a:r>
          </a:p>
          <a:p>
            <a:r>
              <a:rPr lang="tr-TR" dirty="0" smtClean="0"/>
              <a:t>Bu gelişmelerin Avrupa’da aşağıdakilerden hangisine katkıda bulunduğu </a:t>
            </a:r>
            <a:r>
              <a:rPr lang="tr-TR" u="sng" dirty="0" smtClean="0"/>
              <a:t>savunulamaz?</a:t>
            </a:r>
          </a:p>
          <a:p>
            <a:endParaRPr lang="tr-TR" dirty="0" smtClean="0"/>
          </a:p>
          <a:p>
            <a:r>
              <a:rPr lang="tr-TR" dirty="0" smtClean="0"/>
              <a:t>A- Coğrafi Keşiflerin yapılmasına</a:t>
            </a:r>
          </a:p>
          <a:p>
            <a:r>
              <a:rPr lang="tr-TR" dirty="0" smtClean="0"/>
              <a:t>B-İnanç özgürlüğünün gelişmesine</a:t>
            </a:r>
          </a:p>
          <a:p>
            <a:r>
              <a:rPr lang="tr-TR" dirty="0" smtClean="0"/>
              <a:t>C-Batılıların bilim ve teknik alanlarında hızla ilerlemesine</a:t>
            </a:r>
          </a:p>
          <a:p>
            <a:r>
              <a:rPr lang="tr-TR" dirty="0" smtClean="0"/>
              <a:t>D- Avrupa’da değer yargısının değişmesine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668344" y="404664"/>
            <a:ext cx="504056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41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18519E-6 C -0.06719 0.00116 -0.15313 -0.00509 -0.2217 0.00672 C -0.22674 0.00857 -0.23195 0.00996 -0.23663 0.01343 C -0.24583 0.02038 -0.25122 0.03403 -0.2599 0.04237 C -0.26267 0.05255 -0.26875 0.05764 -0.27327 0.06667 C -0.27656 0.07339 -0.27691 0.07709 -0.2783 0.0845 C -0.27778 0.10903 -0.27847 0.13357 -0.27656 0.15788 C -0.27587 0.16621 -0.27031 0.17223 -0.26823 0.1801 C -0.26424 0.19445 -0.26267 0.19283 -0.25833 0.2044 C -0.25365 0.2169 -0.25156 0.22639 -0.24497 0.23774 C -0.24011 0.25741 -0.23594 0.2588 -0.22656 0.27778 C -0.22309 0.28496 -0.21875 0.29607 -0.21493 0.30232 C -0.21146 0.30811 -0.20573 0.31135 -0.2033 0.31783 C -0.19931 0.32825 -0.19653 0.3382 -0.19323 0.34885 C -0.19271 0.35325 -0.19288 0.35811 -0.19167 0.36227 C -0.19063 0.36575 -0.1882 0.36806 -0.18663 0.37107 C -0.18142 0.38126 -0.17986 0.39121 -0.17327 0.40001 C -0.16632 0.42339 -0.17344 0.397 -0.16823 0.42894 C -0.16754 0.43357 -0.16597 0.43797 -0.16493 0.44237 C -0.16441 0.44445 -0.16337 0.44885 -0.16337 0.44885 C -0.16354 0.46876 -0.14879 0.56065 -0.17327 0.59329 C -0.1757 0.60626 -0.1809 0.60973 -0.18663 0.62014 C -0.18802 0.62269 -0.18872 0.62616 -0.18993 0.62894 C -0.19097 0.63126 -0.19202 0.63357 -0.19323 0.63565 C -0.20642 0.65811 -0.2191 0.68102 -0.2349 0.70001 C -0.24271 0.7095 -0.24896 0.72292 -0.25833 0.72894 C -0.26146 0.73311 -0.26511 0.73589 -0.26823 0.74005 C -0.27726 0.75209 -0.26875 0.74677 -0.2783 0.75116 C -0.29688 0.77084 -0.31441 0.80371 -0.33663 0.81552 C -0.34774 0.82755 -0.35799 0.8419 -0.36823 0.85556 C -0.36997 0.85788 -0.37292 0.85811 -0.375 0.85996 C -0.38507 0.86899 -0.38924 0.87825 -0.40156 0.88218 C -0.45886 0.88126 -0.51754 0.89329 -0.57327 0.8757 C -0.58663 0.87153 -0.62153 0.84792 -0.63333 0.83774 C -0.64045 0.83149 -0.65504 0.82014 -0.65504 0.82014 C -0.66476 0.80718 -0.66024 0.81204 -0.66823 0.8044 C -0.67031 0.79908 -0.67327 0.79445 -0.675 0.78889 C -0.67587 0.78612 -0.67517 0.78264 -0.67656 0.7801 C -0.67813 0.77709 -0.68125 0.77593 -0.68333 0.77339 C -0.68854 0.76714 -0.69323 0.76019 -0.69827 0.75348 C -0.70452 0.74514 -0.70868 0.73635 -0.71667 0.73126 C -0.7309 0.71204 -0.75226 0.68519 -0.7599 0.65996 C -0.76406 0.6463 -0.76597 0.64214 -0.77327 0.63126 C -0.77535 0.62802 -0.78004 0.62223 -0.78004 0.62223 C -0.78056 0.61991 -0.78073 0.6176 -0.7816 0.61552 C -0.78299 0.61227 -0.78542 0.61019 -0.78663 0.60672 C -0.78854 0.60116 -0.78854 0.59468 -0.78993 0.58889 C -0.79236 0.55788 -0.79167 0.57408 -0.79167 0.54005 " pathEditMode="relative" ptsTypes="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476672"/>
            <a:ext cx="8740080" cy="6192688"/>
          </a:xfrm>
        </p:spPr>
        <p:txBody>
          <a:bodyPr/>
          <a:lstStyle/>
          <a:p>
            <a:r>
              <a:rPr lang="tr-TR" dirty="0" smtClean="0"/>
              <a:t>Anayasamızın 27. maddesi;» Herkesin bilim ve sanat serbestçe öğrenme ve öğretme, açıklama, yayma ve bu alanlarda her türlü araştırma hakkına sahiptir.»</a:t>
            </a:r>
          </a:p>
          <a:p>
            <a:pPr marL="0" indent="0">
              <a:buNone/>
            </a:pPr>
            <a:r>
              <a:rPr lang="tr-TR" dirty="0" smtClean="0"/>
              <a:t>Anayasamızda böyle bir maddenin  yer almasının nedeni aşağıdakilerden hangisi </a:t>
            </a:r>
            <a:r>
              <a:rPr lang="tr-TR" u="sng" dirty="0" smtClean="0"/>
              <a:t>olamaz?</a:t>
            </a:r>
          </a:p>
          <a:p>
            <a:pPr marL="0" indent="0">
              <a:buNone/>
            </a:pPr>
            <a:r>
              <a:rPr lang="tr-TR" dirty="0" smtClean="0"/>
              <a:t>A- Bilim insanlarının özgürce çalışabilmesi</a:t>
            </a:r>
          </a:p>
          <a:p>
            <a:pPr marL="0" indent="0">
              <a:buNone/>
            </a:pPr>
            <a:r>
              <a:rPr lang="tr-TR" dirty="0" smtClean="0"/>
              <a:t>B- Bilginin kontrol altında tutulması</a:t>
            </a:r>
          </a:p>
          <a:p>
            <a:pPr marL="0" indent="0">
              <a:buNone/>
            </a:pPr>
            <a:r>
              <a:rPr lang="tr-TR" dirty="0" smtClean="0"/>
              <a:t>C- Bilimsel çalışmaların engellenmemesi</a:t>
            </a:r>
          </a:p>
          <a:p>
            <a:pPr marL="0" indent="0">
              <a:buNone/>
            </a:pPr>
            <a:r>
              <a:rPr lang="tr-TR" dirty="0" smtClean="0"/>
              <a:t>D- Bilim ve sanat alanında dünya uygarlıkları ile rekabet edilmesi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8172400" y="1340768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685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87552 0.42847 " pathEditMode="relative" rAng="0" ptsTypes="AA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85" y="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332656"/>
            <a:ext cx="1644964" cy="1656184"/>
          </a:xfrm>
        </p:spPr>
      </p:pic>
      <p:sp>
        <p:nvSpPr>
          <p:cNvPr id="9" name="Köşeleri Yuvarlanmış Dikdörtgen Belirtme Çizgisi 8"/>
          <p:cNvSpPr/>
          <p:nvPr/>
        </p:nvSpPr>
        <p:spPr>
          <a:xfrm>
            <a:off x="899592" y="476672"/>
            <a:ext cx="5688632" cy="1872208"/>
          </a:xfrm>
          <a:prstGeom prst="wedgeRoundRectCallout">
            <a:avLst>
              <a:gd name="adj1" fmla="val 56807"/>
              <a:gd name="adj2" fmla="val -2091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Yeni Çağ’da </a:t>
            </a:r>
            <a:r>
              <a:rPr lang="tr-TR" sz="2000" b="1" dirty="0"/>
              <a:t>A</a:t>
            </a:r>
            <a:r>
              <a:rPr lang="tr-TR" sz="2000" b="1" dirty="0" smtClean="0"/>
              <a:t>vrupa’da yaşanan gelişmelerden  Rönesans ve Reform hareketleri düşüncenin önündeki engellerin kalkmasını sağlamış.</a:t>
            </a:r>
            <a:endParaRPr lang="tr-TR" sz="2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67544" y="2852936"/>
            <a:ext cx="8208912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Bu  durum  aşağıdakilerden hangisine ortam  hazırladığı savunulamaz?</a:t>
            </a:r>
          </a:p>
          <a:p>
            <a:endParaRPr lang="tr-TR" sz="2000" b="1" dirty="0"/>
          </a:p>
          <a:p>
            <a:r>
              <a:rPr lang="tr-TR" sz="2000" b="1" dirty="0" smtClean="0"/>
              <a:t>A- Kilise ve din adamlarının eleştirilmelerine</a:t>
            </a:r>
          </a:p>
          <a:p>
            <a:endParaRPr lang="tr-TR" sz="2000" b="1" dirty="0"/>
          </a:p>
          <a:p>
            <a:r>
              <a:rPr lang="tr-TR" sz="2000" b="1" dirty="0" smtClean="0"/>
              <a:t>B- Bilim ve sanat alanında yeni tarz eserlerin ortaya konulması</a:t>
            </a:r>
          </a:p>
          <a:p>
            <a:endParaRPr lang="tr-TR" sz="2000" b="1" dirty="0"/>
          </a:p>
          <a:p>
            <a:r>
              <a:rPr lang="tr-TR" sz="2000" b="1" dirty="0" smtClean="0"/>
              <a:t>C- Din adamlarının otoritesini artırması</a:t>
            </a:r>
          </a:p>
          <a:p>
            <a:endParaRPr lang="tr-TR" sz="2000" b="1" dirty="0"/>
          </a:p>
          <a:p>
            <a:r>
              <a:rPr lang="tr-TR" sz="2000" b="1" dirty="0" smtClean="0"/>
              <a:t>D- Bilim ve Teknik alanındaki gelişmelerin hızlanmasına</a:t>
            </a:r>
          </a:p>
          <a:p>
            <a:endParaRPr lang="tr-TR" sz="2000" b="1" dirty="0"/>
          </a:p>
        </p:txBody>
      </p:sp>
      <p:sp>
        <p:nvSpPr>
          <p:cNvPr id="11" name="Oval 10"/>
          <p:cNvSpPr/>
          <p:nvPr/>
        </p:nvSpPr>
        <p:spPr>
          <a:xfrm>
            <a:off x="7812360" y="2348880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909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-0.8125 0.33402 " pathEditMode="relative" rAng="0" ptsTypes="AA">
                                      <p:cBhvr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5" y="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1895279"/>
              </p:ext>
            </p:extLst>
          </p:nvPr>
        </p:nvGraphicFramePr>
        <p:xfrm>
          <a:off x="467544" y="1412776"/>
          <a:ext cx="8568952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44238"/>
                <a:gridCol w="5971941"/>
                <a:gridCol w="809755"/>
                <a:gridCol w="843018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Matbaanın icat edilmesiyle bilgi ve düşüncelerin</a:t>
                      </a:r>
                      <a:r>
                        <a:rPr lang="tr-TR" baseline="0" dirty="0" smtClean="0"/>
                        <a:t> yayılması </a:t>
                      </a:r>
                    </a:p>
                    <a:p>
                      <a:r>
                        <a:rPr lang="tr-TR" baseline="0" dirty="0" smtClean="0"/>
                        <a:t>Kolaylaşmıştır.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Cam ilk kez Yunanlılar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Yazı ilk kez</a:t>
                      </a:r>
                      <a:r>
                        <a:rPr lang="tr-TR" baseline="0" dirty="0" smtClean="0"/>
                        <a:t> Anadolu uygarlıkları 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Barut ilk kez Çinliler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Osmanlı  Devleti’nde ilk matbaada</a:t>
                      </a:r>
                      <a:r>
                        <a:rPr lang="tr-TR" baseline="0" dirty="0" smtClean="0"/>
                        <a:t> basılan ile eser  </a:t>
                      </a:r>
                      <a:r>
                        <a:rPr lang="tr-TR" baseline="0" dirty="0" err="1" smtClean="0"/>
                        <a:t>Vankulu</a:t>
                      </a:r>
                      <a:endParaRPr lang="tr-TR" baseline="0" dirty="0" smtClean="0"/>
                    </a:p>
                    <a:p>
                      <a:r>
                        <a:rPr lang="tr-TR" baseline="0" dirty="0" err="1" smtClean="0"/>
                        <a:t>Lügatı</a:t>
                      </a:r>
                      <a:r>
                        <a:rPr lang="tr-TR" baseline="0" dirty="0" smtClean="0"/>
                        <a:t> adlı sözlüktür.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Buluşların ortaya çıkmasında  insanların karşılaşılan sorunlara çözüm arayışları etkili olmuştur.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684764" y="1882944"/>
            <a:ext cx="372616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684764" y="2492544"/>
            <a:ext cx="372616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684764" y="3140968"/>
            <a:ext cx="372616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717636" y="5085184"/>
            <a:ext cx="372616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720028" y="4437112"/>
            <a:ext cx="372616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717636" y="3789040"/>
            <a:ext cx="372616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871072" y="332656"/>
            <a:ext cx="6821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AŞAĞIDAKİ CÜMLELERİ DOĞRU –YANLIŞ OLARAK DEĞERLENDİRİNİZ.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364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7592 -0.00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51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C 0.00503 -0.00138 0.01041 -0.00138 0.0151 -0.00439 C 0.02447 -0.01064 0.03142 -0.01851 0.04166 -0.02222 C 0.04878 -0.02893 0.05486 -0.03263 0.06336 -0.03541 C 0.06909 -0.03935 0.07378 -0.04629 0.08003 -0.04884 C 0.08559 -0.05115 0.09097 -0.05347 0.0967 -0.05555 C 0.10399 -0.0618 0.11163 -0.0618 0.11996 -0.06435 C 0.12447 -0.06574 0.13333 -0.06875 0.13333 -0.06875 C 0.14774 -0.08125 0.16857 -0.07893 0.18506 -0.08217 C 0.22951 -0.08148 0.27395 -0.08125 0.3184 -0.07986 C 0.32152 -0.07986 0.34079 -0.06226 0.3434 -0.05995 C 0.34965 -0.05463 0.3585 -0.05763 0.3651 -0.05324 C 0.37361 -0.04745 0.38229 -0.04467 0.39166 -0.04213 C 0.42048 -0.04305 0.45243 -0.02939 0.47829 -0.04652 C 0.496 -0.05833 0.47482 -0.04953 0.49166 -0.05555 C 0.4967 -0.05995 0.50086 -0.0618 0.50677 -0.06435 C 0.53003 -0.08796 0.49791 -0.05625 0.51996 -0.07546 C 0.52482 -0.07963 0.5276 -0.08379 0.53333 -0.08657 C 0.54722 -0.08588 0.56111 -0.08564 0.575 -0.08426 C 0.57795 -0.08402 0.58472 -0.07939 0.58663 -0.07777 C 0.58993 -0.075 0.5967 -0.06875 0.5967 -0.06875 C 0.59774 -0.06643 0.59861 -0.06388 0.6 -0.06203 C 0.60138 -0.06018 0.60381 -0.05972 0.60503 -0.05763 C 0.61163 -0.04676 0.59965 -0.05324 0.61336 -0.04884 C 0.62083 -0.04143 0.62621 -0.03518 0.63506 -0.03101 C 0.64722 -0.01851 0.66493 -0.01296 0.68003 -0.00879 C 0.6875 -0.00231 0.69496 -0.00162 0.70329 0.00232 C 0.7125 0.01412 0.71441 0.01135 0.73003 0.01343 C 0.76684 0.01158 0.80347 0.00926 0.8401 0.00463 C 0.84288 0.00533 0.84635 0.00394 0.84843 0.00672 C 0.84965 0.00834 0.84496 0.01112 0.84496 0.01112 " pathEditMode="relative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0.84583 -0.001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2.59259E-6 C 0.00504 0.00069 0.01025 0.00069 0.01511 0.00231 C 0.02275 0.00463 0.02553 0.01065 0.03508 0.01342 C 0.04202 0.01805 0.04931 0.02106 0.05678 0.02453 C 0.0757 0.02315 0.09445 0.02199 0.11338 0.02014 C 0.13334 0.01805 0.15643 -0.00695 0.17015 -0.02431 C 0.17188 -0.03426 0.17605 -0.04144 0.17848 -0.05116 C 0.18126 -0.10533 0.17917 -0.16204 0.18508 -0.21551 C 0.18699 -0.23241 0.18456 -0.25232 0.19167 -0.26667 C 0.19324 -0.27662 0.19601 -0.29236 0.20174 -0.3 C 0.20313 -0.30185 0.20522 -0.30255 0.20678 -0.3044 C 0.21025 -0.30857 0.21285 -0.31412 0.21667 -0.31783 C 0.22466 -0.32523 0.23213 -0.33079 0.24011 -0.33773 C 0.24567 -0.33704 0.2514 -0.33727 0.25678 -0.33542 C 0.26685 -0.33195 0.27535 -0.32431 0.28508 -0.31991 C 0.29324 -0.31158 0.29949 -0.3007 0.30678 -0.29098 C 0.30799 -0.28935 0.31563 -0.27986 0.31667 -0.27778 C 0.32223 -0.2669 0.32171 -0.26181 0.33004 -0.25324 C 0.33525 -0.2331 0.3264 -0.26574 0.33681 -0.23542 C 0.34428 -0.21343 0.34862 -0.19051 0.36181 -0.17338 C 0.36459 -0.16181 0.36997 -0.15232 0.37501 -0.14213 C 0.37605 -0.14005 0.37588 -0.1375 0.37657 -0.13542 C 0.38022 -0.12685 0.3849 -0.11806 0.39011 -0.11111 C 0.39636 -0.09375 0.40851 -0.08033 0.41997 -0.06875 C 0.42917 -0.03148 0.47344 -0.02176 0.49844 -0.01991 C 0.51129 -0.01898 0.52379 -0.01806 0.53681 -0.01783 C 0.60018 -0.01667 0.66338 -0.01621 0.72674 -0.01551 C 0.74011 -0.00973 0.7349 -0.01598 0.73838 -0.0044 C 0.7389 -0.00278 0.73959 -0.00139 0.74011 2.59259E-6 " pathEditMode="relative" ptsTypes="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C 0.0085 -0.00787 0.01996 -0.00949 0.03003 -0.01342 C 0.03906 -0.0169 0.04757 -0.02153 0.05677 -0.02453 C 0.08142 -0.04606 0.11198 -0.04606 0.1401 -0.05115 C 0.15243 -0.06365 0.1776 -0.07199 0.1934 -0.07569 C 0.19896 -0.075 0.22239 -0.07291 0.23003 -0.07129 C 0.24965 -0.06736 0.26857 -0.05694 0.28837 -0.05347 C 0.2901 -0.05278 0.29184 -0.05208 0.2934 -0.05115 C 0.29566 -0.04977 0.29774 -0.04791 0.3 -0.04676 C 0.30486 -0.04421 0.31041 -0.04352 0.3151 -0.04004 C 0.3276 -0.03078 0.32569 -0.03055 0.3401 -0.02685 C 0.35225 -0.01828 0.34132 -0.02453 0.36007 -0.02014 C 0.37517 -0.01643 0.38941 -0.00764 0.40503 -0.00671 C 0.42396 -0.00555 0.44288 -0.00532 0.4618 -0.00463 C 0.48837 -0.0037 0.51493 -0.00301 0.54149 -0.00231 C 0.5559 0.00255 0.55034 0.00139 0.575 0.00209 C 0.61441 0.00324 0.65399 0.00347 0.6934 0.0044 C 0.71284 0.00486 0.73229 0.00579 0.75173 0.00648 C 0.74357 0.01019 0.74843 0.0088 0.7368 0.0088 " pathEditMode="relative" ptsTypes="fffff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0.74775 0.008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8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DÜŞÜNELİM !</a:t>
            </a:r>
            <a:endParaRPr lang="tr-TR" dirty="0"/>
          </a:p>
        </p:txBody>
      </p:sp>
      <p:sp>
        <p:nvSpPr>
          <p:cNvPr id="5" name="Köşeleri Yuvarlanmış Dikdörtgen Belirtme Çizgisi 4"/>
          <p:cNvSpPr/>
          <p:nvPr/>
        </p:nvSpPr>
        <p:spPr>
          <a:xfrm>
            <a:off x="2843808" y="1700808"/>
            <a:ext cx="5760640" cy="2232248"/>
          </a:xfrm>
          <a:prstGeom prst="wedgeRoundRectCallout">
            <a:avLst>
              <a:gd name="adj1" fmla="val -61422"/>
              <a:gd name="adj2" fmla="val -31681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Yeni  öğrendiniz ama başkalarının da bilmesi gereken bir bilgiyi kimseye   söyleyemediğinizde ya da söylemeniz yasaklandığında neler hissedersiniz? Duygularınızı anlatınız?</a:t>
            </a:r>
            <a:endParaRPr lang="tr-TR" sz="2400" b="1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395536" y="4365104"/>
            <a:ext cx="7344816" cy="1728192"/>
          </a:xfrm>
          <a:prstGeom prst="wedgeRoundRectCallout">
            <a:avLst>
              <a:gd name="adj1" fmla="val -32397"/>
              <a:gd name="adj2" fmla="val -136797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Bilim ve düşünce alanında yapılan ve buluşları nasıl öğreniriz? Bu yenilikler bizlere duyurulmazsa  sonuçları neler  olabilir? Açıklayınız.</a:t>
            </a:r>
            <a:endParaRPr lang="tr-TR" sz="2000" b="1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2371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2996952"/>
            <a:ext cx="8884096" cy="3083173"/>
          </a:xfrm>
        </p:spPr>
        <p:txBody>
          <a:bodyPr>
            <a:normAutofit fontScale="92500"/>
          </a:bodyPr>
          <a:lstStyle/>
          <a:p>
            <a:r>
              <a:rPr lang="tr-TR" b="1" dirty="0" smtClean="0"/>
              <a:t>Çeşitli aletleri icat eden insanlar, doğaya hükmetmeye başlamış ve yeni fikirler üretmişlerdir.</a:t>
            </a:r>
          </a:p>
          <a:p>
            <a:r>
              <a:rPr lang="tr-TR" b="1" dirty="0" smtClean="0"/>
              <a:t>Bu fikirler sayesinde günümüz uygarlığına erişilmiştir.</a:t>
            </a:r>
          </a:p>
          <a:p>
            <a:r>
              <a:rPr lang="tr-TR" b="1" dirty="0" smtClean="0"/>
              <a:t>Ancak bu yenilikler  yöneticilerin çıkarlarına uygun olmayınca  yasaklar </a:t>
            </a:r>
            <a:r>
              <a:rPr lang="tr-TR" b="1" smtClean="0"/>
              <a:t>gelmeye başlamıştır.</a:t>
            </a:r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1050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57188"/>
            <a:ext cx="14287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2483768" y="836711"/>
            <a:ext cx="4032448" cy="1568351"/>
          </a:xfrm>
          <a:prstGeom prst="wedgeRoundRectCallout">
            <a:avLst>
              <a:gd name="adj1" fmla="val 67697"/>
              <a:gd name="adj2" fmla="val -3078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«</a:t>
            </a:r>
            <a:r>
              <a:rPr lang="tr-TR" sz="2000" b="1" dirty="0" smtClean="0"/>
              <a:t>İnsanı diğer varlıklardan ayırt eden özellik , düşünme ve düşündüklerini ifade etme  gücüne sahip olmasıdır.»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308304" y="2391698"/>
            <a:ext cx="115212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ARİSTO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17302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980728"/>
            <a:ext cx="8668072" cy="5099397"/>
          </a:xfrm>
        </p:spPr>
        <p:txBody>
          <a:bodyPr/>
          <a:lstStyle/>
          <a:p>
            <a:r>
              <a:rPr lang="tr-TR" dirty="0" smtClean="0"/>
              <a:t>Özellikle Orta Çağ’da Avrupa’da ki bilim insanları  ve düşünürler  benzer sorunları en çok  yaşayanlardandır.</a:t>
            </a:r>
          </a:p>
          <a:p>
            <a:r>
              <a:rPr lang="tr-TR" dirty="0" smtClean="0"/>
              <a:t>Bu çağda Katolik Kilisesi dini , siyasi ve ekonomik gücü elinde bulunduruyordu.</a:t>
            </a:r>
          </a:p>
          <a:p>
            <a:r>
              <a:rPr lang="tr-TR" dirty="0" smtClean="0"/>
              <a:t>Bilimsel ve akılcı düşünceyi reddederek  kişisel görüşleri yasaklamıştı.</a:t>
            </a:r>
          </a:p>
          <a:p>
            <a:r>
              <a:rPr lang="tr-TR" dirty="0" smtClean="0"/>
              <a:t>Tanrı adına günahları bağışlama yetkilerini kendilerinde görüyorlardı.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5789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620688"/>
            <a:ext cx="8740080" cy="5459437"/>
          </a:xfrm>
        </p:spPr>
        <p:txBody>
          <a:bodyPr/>
          <a:lstStyle/>
          <a:p>
            <a:r>
              <a:rPr lang="tr-TR" dirty="0" smtClean="0"/>
              <a:t>Kendilerine karşı çıkanları dinden çıkarılarak yine papazlar tarafından kurulan </a:t>
            </a:r>
            <a:r>
              <a:rPr lang="tr-TR" b="1" dirty="0" smtClean="0">
                <a:solidFill>
                  <a:srgbClr val="FF0000"/>
                </a:solidFill>
              </a:rPr>
              <a:t>ENGİZİSYON  </a:t>
            </a:r>
            <a:r>
              <a:rPr lang="tr-TR" dirty="0" smtClean="0"/>
              <a:t>mahkemelerinde yargılıyorlardı.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Yargılama sonucunda  pek çok bilim ve düşünür sadece  düşüncelerini  söylediği için cezalandırılmıştır.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340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404664"/>
            <a:ext cx="8587680" cy="597666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78145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Belirtme Çizgisi 3"/>
          <p:cNvSpPr/>
          <p:nvPr/>
        </p:nvSpPr>
        <p:spPr>
          <a:xfrm>
            <a:off x="3491880" y="836712"/>
            <a:ext cx="5112568" cy="3672408"/>
          </a:xfrm>
          <a:prstGeom prst="wedgeRectCallout">
            <a:avLst>
              <a:gd name="adj1" fmla="val -57782"/>
              <a:gd name="adj2" fmla="val -1393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« Ne gördüğüm hakikati gizlemekten hoşlanırım, ne de bunu açıkça ifade etmekten korkarım. Aydınlık ve karanlık arasındaki, bilim ve </a:t>
            </a:r>
            <a:r>
              <a:rPr lang="tr-TR" sz="2400" b="1" dirty="0" err="1" smtClean="0"/>
              <a:t>cahalet</a:t>
            </a:r>
            <a:r>
              <a:rPr lang="tr-TR" sz="2400" b="1" dirty="0" smtClean="0"/>
              <a:t> arasındaki savaşa her zaman katıldım. Bundan dolayı her yerde zorlukla karşılaştım…» </a:t>
            </a:r>
            <a:endParaRPr lang="tr-TR" sz="2400" b="1" dirty="0"/>
          </a:p>
        </p:txBody>
      </p:sp>
      <p:sp>
        <p:nvSpPr>
          <p:cNvPr id="5" name="Beşgen 4"/>
          <p:cNvSpPr/>
          <p:nvPr/>
        </p:nvSpPr>
        <p:spPr>
          <a:xfrm>
            <a:off x="827584" y="5085184"/>
            <a:ext cx="7776864" cy="936104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Bruno’nun</a:t>
            </a:r>
            <a:r>
              <a:rPr lang="tr-TR" sz="2000" b="1" dirty="0" smtClean="0"/>
              <a:t> mahkemeye çıkarken söylediği sözlerin ana fikri nedir?</a:t>
            </a:r>
          </a:p>
          <a:p>
            <a:pPr algn="ctr"/>
            <a:r>
              <a:rPr lang="tr-TR" sz="2000" b="1" dirty="0" smtClean="0"/>
              <a:t>Bilim insanlarının özgür olmadığı durumlarda neler olabilir?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44141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9832" y="332656"/>
            <a:ext cx="5931768" cy="6192688"/>
          </a:xfrm>
        </p:spPr>
        <p:txBody>
          <a:bodyPr/>
          <a:lstStyle/>
          <a:p>
            <a:r>
              <a:rPr lang="tr-TR" dirty="0" err="1" smtClean="0"/>
              <a:t>Galile</a:t>
            </a:r>
            <a:r>
              <a:rPr lang="tr-TR" dirty="0" smtClean="0"/>
              <a:t>, kendi yaptığı teleskop ile dünyanın ve yıldızların hareketlerini gözlemlemiş. Gezegenler ve dünyanın döndüğünü  </a:t>
            </a:r>
            <a:r>
              <a:rPr lang="tr-TR" dirty="0" err="1" smtClean="0"/>
              <a:t>ıspatlamıştı</a:t>
            </a:r>
            <a:r>
              <a:rPr lang="tr-TR" dirty="0" smtClean="0"/>
              <a:t>. </a:t>
            </a:r>
            <a:r>
              <a:rPr lang="tr-TR" dirty="0" err="1" smtClean="0"/>
              <a:t>Galile</a:t>
            </a:r>
            <a:r>
              <a:rPr lang="tr-TR" dirty="0" smtClean="0"/>
              <a:t> bu keşiflerini açıklayınca kilisenin isteği ile tutuklandı.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Kitapları ve araştırmaları yasaklandı. Fikirlerine ısrar ettiğini taktirde ölüm cezası alacağı söylendi.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2860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003" y="2708920"/>
            <a:ext cx="2043113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160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9816"/>
            <a:ext cx="5832648" cy="274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95536" y="3004953"/>
            <a:ext cx="583264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err="1" smtClean="0"/>
              <a:t>Galile’nin</a:t>
            </a:r>
            <a:r>
              <a:rPr lang="tr-TR" sz="2000" b="1" dirty="0" smtClean="0"/>
              <a:t> engizisyon mahkemesinde yargılanması</a:t>
            </a:r>
            <a:endParaRPr lang="tr-TR" sz="2000" b="1" dirty="0"/>
          </a:p>
        </p:txBody>
      </p:sp>
      <p:sp>
        <p:nvSpPr>
          <p:cNvPr id="3" name="Beşgen 2"/>
          <p:cNvSpPr/>
          <p:nvPr/>
        </p:nvSpPr>
        <p:spPr>
          <a:xfrm>
            <a:off x="407680" y="3717032"/>
            <a:ext cx="7920880" cy="1008112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Galile</a:t>
            </a:r>
            <a:r>
              <a:rPr lang="tr-TR" sz="2000" b="1" dirty="0" smtClean="0"/>
              <a:t>,  mahkeme çıkışında söylediği» Ben ne dersem diyeyim o dönmeye devam ediyor.» sözleri uzun süre bilim çevresinin dilinden düşmemiştir.</a:t>
            </a:r>
            <a:endParaRPr lang="tr-TR" sz="2000" b="1" dirty="0"/>
          </a:p>
        </p:txBody>
      </p:sp>
      <p:sp>
        <p:nvSpPr>
          <p:cNvPr id="4" name="Beşgen 3"/>
          <p:cNvSpPr/>
          <p:nvPr/>
        </p:nvSpPr>
        <p:spPr>
          <a:xfrm>
            <a:off x="407680" y="5265204"/>
            <a:ext cx="7920880" cy="7920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Galile’yi</a:t>
            </a:r>
            <a:r>
              <a:rPr lang="tr-TR" b="1" dirty="0" smtClean="0"/>
              <a:t> dünya dönüyor dediği için yargılayanlar, günümüzde olsalardı neler hissederdi.? Örnek  veriniz?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34625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Orta Çağ, Avrupa </a:t>
            </a:r>
            <a:r>
              <a:rPr lang="tr-TR" dirty="0" smtClean="0"/>
              <a:t>için baskı ve korku dönemi olarak adlandırılır.</a:t>
            </a:r>
          </a:p>
          <a:p>
            <a:r>
              <a:rPr lang="tr-TR" dirty="0" smtClean="0"/>
              <a:t>Bu dönemde din adamları  ve soylular he alanda söz sahibiydi.</a:t>
            </a:r>
          </a:p>
          <a:p>
            <a:r>
              <a:rPr lang="tr-TR" dirty="0" smtClean="0"/>
              <a:t>Bilimsel çalışmalar, felsefe, sanat, siyaset ve ekonomide </a:t>
            </a:r>
            <a:r>
              <a:rPr lang="tr-TR" dirty="0" err="1" smtClean="0">
                <a:solidFill>
                  <a:srgbClr val="FF0000"/>
                </a:solidFill>
              </a:rPr>
              <a:t>KATOLiK</a:t>
            </a:r>
            <a:r>
              <a:rPr lang="tr-TR" dirty="0" smtClean="0"/>
              <a:t> kilisenin sözünden çıkmak ve görüşlerini eleştirmek mümkün değildi.</a:t>
            </a:r>
          </a:p>
          <a:p>
            <a:r>
              <a:rPr lang="tr-TR" dirty="0" smtClean="0"/>
              <a:t>Aynı dönemde  İslam dünyasında, </a:t>
            </a:r>
            <a:r>
              <a:rPr lang="tr-TR" b="1" dirty="0" smtClean="0">
                <a:solidFill>
                  <a:srgbClr val="FF0000"/>
                </a:solidFill>
              </a:rPr>
              <a:t>Çin</a:t>
            </a:r>
            <a:r>
              <a:rPr lang="tr-TR" dirty="0" smtClean="0"/>
              <a:t> ve </a:t>
            </a:r>
            <a:r>
              <a:rPr lang="tr-TR" b="1" dirty="0" smtClean="0">
                <a:solidFill>
                  <a:srgbClr val="FF0000"/>
                </a:solidFill>
              </a:rPr>
              <a:t>Hindistan</a:t>
            </a:r>
            <a:r>
              <a:rPr lang="tr-TR" dirty="0" smtClean="0"/>
              <a:t>’da böyle engeller yoktu.</a:t>
            </a:r>
          </a:p>
          <a:p>
            <a:r>
              <a:rPr lang="tr-TR" dirty="0" smtClean="0"/>
              <a:t>Düşüncelerin özgürce ifade edildiği bu bölgelerde bilimsel çalışmalar da gelişmiştir.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2299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175</TotalTime>
  <Words>681</Words>
  <Application>Microsoft Office PowerPoint</Application>
  <PresentationFormat>Ekran Gösterisi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Gezinti</vt:lpstr>
      <vt:lpstr>DÜŞÜNCE ÖZGÜRLÜĞÜ ve  BİLİM</vt:lpstr>
      <vt:lpstr>DÜŞÜNELİM !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BİLGİMİZİ ÖLÇELİM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cp:lastModifiedBy>GTR5KT587TI4OUT57YT675IKT8967690IN B</cp:lastModifiedBy>
  <cp:revision>24</cp:revision>
  <dcterms:created xsi:type="dcterms:W3CDTF">2014-02-26T16:56:44Z</dcterms:created>
  <dcterms:modified xsi:type="dcterms:W3CDTF">2014-03-04T06:56:42Z</dcterms:modified>
  <cp:category>www.sorubak.com</cp:category>
  <cp:contentType>www.sorubak.com</cp:contentType>
  <cp:contentStatus>www.sorubak.com</cp:contentStatus>
</cp:coreProperties>
</file>