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1" r:id="rId3"/>
    <p:sldId id="257"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22.02.2014</a:t>
            </a:fld>
            <a:endParaRPr lang="tr-TR" dirty="0"/>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dirty="0"/>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22.02.2014</a:t>
            </a:fld>
            <a:endParaRPr lang="tr-TR" dirty="0"/>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dirty="0"/>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22.02.2014</a:t>
            </a:fld>
            <a:endParaRPr lang="tr-TR" dirty="0"/>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dirty="0"/>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8" name="7 Altbilgi Yer Tutucusu"/>
          <p:cNvSpPr>
            <a:spLocks noGrp="1"/>
          </p:cNvSpPr>
          <p:nvPr>
            <p:ph type="ftr" sz="quarter" idx="11"/>
          </p:nvPr>
        </p:nvSpPr>
        <p:spPr/>
        <p:txBody>
          <a:bodyPr/>
          <a:lstStyle>
            <a:extLst/>
          </a:lstStyle>
          <a:p>
            <a:endParaRPr lang="tr-TR" dirty="0"/>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4" name="3 Altbilgi Yer Tutucusu"/>
          <p:cNvSpPr>
            <a:spLocks noGrp="1"/>
          </p:cNvSpPr>
          <p:nvPr>
            <p:ph type="ftr" sz="quarter" idx="11"/>
          </p:nvPr>
        </p:nvSpPr>
        <p:spPr/>
        <p:txBody>
          <a:bodyPr/>
          <a:lstStyle>
            <a:extLst/>
          </a:lstStyle>
          <a:p>
            <a:endParaRPr lang="tr-TR" dirty="0"/>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22.02.2014</a:t>
            </a:fld>
            <a:endParaRPr lang="tr-TR" dirty="0"/>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dirty="0"/>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22.02.2014</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dirty="0"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22.02.2014</a:t>
            </a:fld>
            <a:endParaRPr lang="tr-TR" dirty="0"/>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dirty="0"/>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Hazırlayan:Ömer Faruk ŞAHİN</a:t>
            </a:r>
            <a:endParaRPr lang="tr-TR" dirty="0"/>
          </a:p>
        </p:txBody>
      </p:sp>
      <p:sp>
        <p:nvSpPr>
          <p:cNvPr id="3" name="2 Alt Başlık"/>
          <p:cNvSpPr>
            <a:spLocks noGrp="1"/>
          </p:cNvSpPr>
          <p:nvPr>
            <p:ph type="subTitle" idx="1"/>
          </p:nvPr>
        </p:nvSpPr>
        <p:spPr/>
        <p:txBody>
          <a:bodyPr/>
          <a:lstStyle/>
          <a:p>
            <a:r>
              <a:rPr lang="tr-TR" dirty="0" smtClean="0"/>
              <a:t>Konu:Mevlana</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normAutofit fontScale="85000" lnSpcReduction="10000"/>
          </a:bodyPr>
          <a:lstStyle/>
          <a:p>
            <a:r>
              <a:rPr lang="tr-TR" dirty="0" smtClean="0"/>
              <a:t>Bir ara rahatsızlanan Mevlânâ, 'Artık gitme zamanı geldi!' diye söyleniyordu. Hanımı, 'Aman efendi dedi, ne gitmesi, ağzını hayra aç, dileriz Rabb'imiz sana daha yüzlerce sene ömür versin.'</a:t>
            </a:r>
          </a:p>
          <a:p>
            <a:r>
              <a:rPr lang="tr-TR" dirty="0" smtClean="0"/>
              <a:t>Bu temenni karşısında sesini yükselten Mevlânâ şöyle ikazda bulundu:</a:t>
            </a:r>
          </a:p>
          <a:p>
            <a:r>
              <a:rPr lang="tr-TR" dirty="0" smtClean="0"/>
              <a:t>-Hanım, biz firavun muyuz, Nemrut muyuz ki yüzlerce sene ömür istiyorsun bizim için? Biz şu dünya hapishanesinden kurtularak Sultan-ı Enbiya'nın meclis-i münevverine davet edilmeyi her an müjdeli bir haber gibi bekliyoruz. Bizi burada kalmaya razı eden tek şey, istidadı olanlar için yapmaya çalıştığımız iman hizmetinden başkası değildir. Yoksa bu imtihan dünyası oraya nispetle tercih edilerek kalınacak bir yer değildir.</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lstStyle/>
          <a:p>
            <a:r>
              <a:rPr lang="tr-TR" dirty="0" smtClean="0"/>
              <a:t>-Yol kenarında oynaşan köpekleri gören biri: Şunlara bak ne kadar da birbirlerini seviyor, oynaşıyorlar, deyince Mevlânâ şu hatırlatmayı yaptı:</a:t>
            </a:r>
          </a:p>
          <a:p>
            <a:r>
              <a:rPr lang="tr-TR" dirty="0" smtClean="0"/>
              <a:t>-Sen onların içine bir kemik at da gör birbirlerini ne kadar sevip saydıklarını!.</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lstStyle/>
          <a:p>
            <a:r>
              <a:rPr lang="tr-TR" dirty="0" smtClean="0"/>
              <a:t>Bir Selçuklu sultanı Mevlânâ'yı ziyarete gelmişti. Çevresindekilerin derin saygılarını görünce:</a:t>
            </a:r>
          </a:p>
          <a:p>
            <a:r>
              <a:rPr lang="tr-TR" dirty="0" smtClean="0"/>
              <a:t>-Efendi Hazretleri dedi, sizin sultanlığınız bizim sultanlığımızdan ileridedir!. Mevlânâ:</a:t>
            </a:r>
          </a:p>
          <a:p>
            <a:r>
              <a:rPr lang="tr-TR" dirty="0" smtClean="0"/>
              <a:t>-Öyledir dedi, sizin sultanlığınız dünyada biter, bizim sultanlığımız ahirette başlar.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	</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Bilindiği üzere Hazreti Mevlânâ'yı anlaşılması güç derin sözleriyle etkisi altına alan Şems-i Tebrizi'den talebeleri ve halk şikâyetçi olmuş, Şems-i Tebrizi'den rahatsızlık duymaya dahi başlamışlardı. İşte böyle bir devrede Mevlânâ talebeleriyle birlikte giderken, yol kenarında önündeki kemiği yiyerek yavrularını emziren bir köpek görünce durdu. Talebelerine dönerek:</a:t>
            </a:r>
          </a:p>
          <a:p>
            <a:r>
              <a:rPr lang="tr-TR" dirty="0" smtClean="0"/>
              <a:t>-Biliyor musunuz, dedi, içinde bulunduğumuz hali şu gördüğümüz tablo ne güzel izah ediyor. Şöyle devam etti:</a:t>
            </a:r>
          </a:p>
          <a:p>
            <a:r>
              <a:rPr lang="tr-TR" dirty="0" smtClean="0"/>
              <a:t>-Bu yavrular dedi, şu koca kemiği yemeye kalksalar inci gibi dişleri çıtır çıtır kırılır, helak olurlar. Ancak anne güçlü dişleriyle o kocaman kemiği rahatça kırıp un ufak ederek yiyip süte çeviriyor ve yavrularına faydalı bir gıda olarak sunuyor.. İşte dedi Şems'in sözleri de bana o kemik gibidir. O sözleri ancak ben hazmederim, sizleri o sözlerle ben beslerim. O halde siz Şems'in kemik gibi sözlerine değil, benim süt gibi yorumlarıma kulak verin, o sözleri benden dinleyin! Anlamadığınız sözlerin aleyhinde olmayın.</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normAutofit fontScale="55000" lnSpcReduction="20000"/>
          </a:bodyPr>
          <a:lstStyle/>
          <a:p>
            <a:r>
              <a:rPr lang="tr-TR" dirty="0" smtClean="0"/>
              <a:t>Bir gün birkaç kişi gelip Mevlânâ hazretlerine; "Efendim! Allahü teâlânın velî kulları vefât edince, tasarruf hakkına sâhib olurlar mı? Hayatta oldukları</a:t>
            </a:r>
          </a:p>
          <a:p>
            <a:r>
              <a:rPr lang="tr-TR" dirty="0" smtClean="0"/>
              <a:t>gibi insanlara yardım edip, sıkıntılarını giderirler mi?" diye sordular. Mevlânâ hazretleri de; "Cenâb-ı Hakk'ın evliyâ kulları âhirete intikâl ettiklerinde,</a:t>
            </a:r>
          </a:p>
          <a:p>
            <a:r>
              <a:rPr lang="tr-TR" dirty="0" smtClean="0"/>
              <a:t>dünyâdakine oranla daha çok tasarrufa sâhib olurlar. Dünyâdaki tasarruf hududlu, âhiretteki ise hududsuzdur." buyurdu. Oradakiler; "Dostlarınıza ve talebelerinize</a:t>
            </a:r>
          </a:p>
          <a:p>
            <a:r>
              <a:rPr lang="tr-TR" dirty="0" smtClean="0"/>
              <a:t>dünyâdaki gibi âhirette de ihsân ve merhamet eder misiniz?" deyince, Mevlânâ; "Ey dostlarım! Kılıç kınında iken kesmez. Kınından çıktığı zaman keser. Bize</a:t>
            </a:r>
          </a:p>
          <a:p>
            <a:r>
              <a:rPr lang="tr-TR" dirty="0" smtClean="0"/>
              <a:t>şefâat hakkı verilirse, elbette biz de sizlere şefâat ederiz." buyurdu.</a:t>
            </a:r>
          </a:p>
          <a:p>
            <a:endParaRPr lang="tr-TR" dirty="0" smtClean="0"/>
          </a:p>
          <a:p>
            <a:r>
              <a:rPr lang="tr-TR" dirty="0" smtClean="0"/>
              <a:t>Mevlânâ hazretleri kendisine vedâlaşmak üzere gelmiş bulunan ve nasîhat isteyen sevdiklerine; "Kardeşlerim! Aklınız bir servet ve bir makâma bağlı kalmasın.</a:t>
            </a:r>
          </a:p>
          <a:p>
            <a:r>
              <a:rPr lang="tr-TR" dirty="0" smtClean="0"/>
              <a:t>Yalnız kalp gözlerinizin açılmasını düşünün. Birbirlerinizi çok seviniz. Çünkü düşmanlar pusudadır." buyurdular.</a:t>
            </a:r>
          </a:p>
          <a:p>
            <a:endParaRPr lang="tr-TR" dirty="0" smtClean="0"/>
          </a:p>
          <a:p>
            <a:endParaRPr lang="tr-TR" dirty="0" smtClean="0"/>
          </a:p>
          <a:p>
            <a:r>
              <a:rPr lang="tr-TR" dirty="0" smtClean="0"/>
              <a:t>Mevlânâ, bir gün oğlu Sultan Veled'e: "Oğlum! Eğer Cennet'te olmak istersen, herkes ile dost geçin, hiç kimseye kin tutma, herkese tevâzu göster. Zîrâ</a:t>
            </a:r>
          </a:p>
          <a:p>
            <a:r>
              <a:rPr lang="tr-TR" dirty="0" smtClean="0"/>
              <a:t>alçak gönüllü olmak asıl sultanlıktır." buyurdu.</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normAutofit fontScale="70000" lnSpcReduction="20000"/>
          </a:bodyPr>
          <a:lstStyle/>
          <a:p>
            <a:pPr algn="ctr"/>
            <a:r>
              <a:rPr lang="tr-TR" dirty="0" smtClean="0"/>
              <a:t>SANKİ ÜÇÜNCÜMÜZ SEN İDİN</a:t>
            </a:r>
          </a:p>
          <a:p>
            <a:endParaRPr lang="tr-TR" dirty="0" smtClean="0"/>
          </a:p>
          <a:p>
            <a:r>
              <a:rPr lang="tr-TR" dirty="0" smtClean="0"/>
              <a:t>Şemseddîn</a:t>
            </a:r>
            <a:r>
              <a:rPr lang="tr-TR" dirty="0" smtClean="0"/>
              <a:t> </a:t>
            </a:r>
            <a:r>
              <a:rPr lang="tr-TR" dirty="0" smtClean="0"/>
              <a:t>Attâr</a:t>
            </a:r>
            <a:r>
              <a:rPr lang="tr-TR" dirty="0" smtClean="0"/>
              <a:t> anlatır: Mevlânâ bir gün </a:t>
            </a:r>
            <a:r>
              <a:rPr lang="tr-TR" dirty="0" smtClean="0"/>
              <a:t>câmide</a:t>
            </a:r>
            <a:r>
              <a:rPr lang="tr-TR" dirty="0" smtClean="0"/>
              <a:t> </a:t>
            </a:r>
            <a:r>
              <a:rPr lang="tr-TR" dirty="0" smtClean="0"/>
              <a:t>vâz</a:t>
            </a:r>
            <a:r>
              <a:rPr lang="tr-TR" dirty="0" smtClean="0"/>
              <a:t> ederken, </a:t>
            </a:r>
            <a:r>
              <a:rPr lang="tr-TR" dirty="0" smtClean="0"/>
              <a:t>mevzû</a:t>
            </a:r>
            <a:r>
              <a:rPr lang="tr-TR" dirty="0" smtClean="0"/>
              <a:t>; Hızır ile </a:t>
            </a:r>
            <a:r>
              <a:rPr lang="tr-TR" dirty="0" smtClean="0"/>
              <a:t>Mûsâ</a:t>
            </a:r>
            <a:r>
              <a:rPr lang="tr-TR" dirty="0" smtClean="0"/>
              <a:t> </a:t>
            </a:r>
            <a:r>
              <a:rPr lang="tr-TR" dirty="0" smtClean="0"/>
              <a:t>aleyhimesselâmın</a:t>
            </a:r>
            <a:r>
              <a:rPr lang="tr-TR" dirty="0" smtClean="0"/>
              <a:t> kıssasına gelmişti. Bu kıssayı, öyle </a:t>
            </a:r>
            <a:r>
              <a:rPr lang="tr-TR" dirty="0" smtClean="0"/>
              <a:t>fesâhat</a:t>
            </a:r>
            <a:r>
              <a:rPr lang="tr-TR" dirty="0" smtClean="0"/>
              <a:t> ve belâgat</a:t>
            </a:r>
          </a:p>
          <a:p>
            <a:r>
              <a:rPr lang="tr-TR" dirty="0" smtClean="0"/>
              <a:t>ile anlatıyordu ki, herkes nefesini kesip, can kulağı ile dinliyordu. Benim yanımda bir şahıs başını önüne eğmiş bir şeyler mırıldanıyordu. Kulak verdim,</a:t>
            </a:r>
          </a:p>
          <a:p>
            <a:r>
              <a:rPr lang="tr-TR" dirty="0" smtClean="0"/>
              <a:t>dediklerini anladım. "Sanki yanımızda idin, sanki üçüncümüz sen idin." diyordu. Bunun Hızır olduğunu anladım. Yanına sokuldum. "Anladım. Sen Hızır'sın,</a:t>
            </a:r>
          </a:p>
          <a:p>
            <a:r>
              <a:rPr lang="tr-TR" dirty="0" smtClean="0"/>
              <a:t>ne olur, bana ihsân eyle!" dedim. </a:t>
            </a:r>
            <a:r>
              <a:rPr lang="tr-TR" dirty="0" smtClean="0"/>
              <a:t>Cevâben</a:t>
            </a:r>
            <a:r>
              <a:rPr lang="tr-TR" dirty="0" smtClean="0"/>
              <a:t>; "Burada hazret-i Mevlânâ varken, benim sana ihsânda bulunmam deniz yanında teyemmüm gibi olur. Senin bütün </a:t>
            </a:r>
            <a:r>
              <a:rPr lang="tr-TR" dirty="0" smtClean="0"/>
              <a:t>müşkillerini</a:t>
            </a:r>
            <a:endParaRPr lang="tr-TR" dirty="0" smtClean="0"/>
          </a:p>
          <a:p>
            <a:r>
              <a:rPr lang="tr-TR" dirty="0" smtClean="0"/>
              <a:t>o halleder." dedi ve gözümden kayboldu. Ben bu hâli Mevlânâ hazretlerine anlatmak için yanına gittiğimde, ben daha söze başlamadan; "Ey </a:t>
            </a:r>
            <a:r>
              <a:rPr lang="tr-TR" dirty="0" smtClean="0"/>
              <a:t>Attâr</a:t>
            </a:r>
            <a:r>
              <a:rPr lang="tr-TR" dirty="0" smtClean="0"/>
              <a:t>! Hızır aleyhisselâmın</a:t>
            </a:r>
          </a:p>
          <a:p>
            <a:r>
              <a:rPr lang="tr-TR" dirty="0" smtClean="0"/>
              <a:t>sözleri doğrudur." diyerek benim sözümü kesti.</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Veda	</a:t>
            </a:r>
            <a:endParaRPr lang="tr-TR" dirty="0"/>
          </a:p>
        </p:txBody>
      </p:sp>
      <p:sp>
        <p:nvSpPr>
          <p:cNvPr id="3" name="2 İçerik Yer Tutucusu"/>
          <p:cNvSpPr>
            <a:spLocks noGrp="1"/>
          </p:cNvSpPr>
          <p:nvPr>
            <p:ph idx="1"/>
          </p:nvPr>
        </p:nvSpPr>
        <p:spPr/>
        <p:txBody>
          <a:bodyPr/>
          <a:lstStyle/>
          <a:p>
            <a:pPr algn="ctr"/>
            <a:r>
              <a:rPr lang="tr-TR" dirty="0" smtClean="0">
                <a:effectLst>
                  <a:outerShdw blurRad="38100" dist="38100" dir="2700000" algn="tl">
                    <a:srgbClr val="000000">
                      <a:alpha val="43137"/>
                    </a:srgbClr>
                  </a:outerShdw>
                </a:effectLst>
              </a:rPr>
              <a:t>Beni izlediğiniz için teşekkür ederim</a:t>
            </a:r>
            <a:endParaRPr lang="tr-TR" dirty="0">
              <a:effectLst>
                <a:outerShdw blurRad="38100" dist="38100" dir="2700000" algn="tl">
                  <a:srgbClr val="000000">
                    <a:alpha val="43137"/>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a:t>
            </a:r>
            <a:endParaRPr lang="tr-TR" dirty="0"/>
          </a:p>
        </p:txBody>
      </p:sp>
      <p:pic>
        <p:nvPicPr>
          <p:cNvPr id="1026" name="Picture 2" descr="C:\Users\faruk\Desktop\Faruk\Dersler\Din kültürü ve ahlak bilgisi\Hazreti-Mevlana.jpg"/>
          <p:cNvPicPr>
            <a:picLocks noGrp="1" noChangeAspect="1" noChangeArrowheads="1"/>
          </p:cNvPicPr>
          <p:nvPr>
            <p:ph idx="1"/>
          </p:nvPr>
        </p:nvPicPr>
        <p:blipFill>
          <a:blip r:embed="rId2" cstate="print"/>
          <a:srcRect/>
          <a:stretch>
            <a:fillRect/>
          </a:stretch>
        </p:blipFill>
        <p:spPr bwMode="auto">
          <a:xfrm>
            <a:off x="1907704" y="1700808"/>
            <a:ext cx="4464496" cy="515719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a:t>
            </a:r>
            <a:endParaRPr lang="tr-TR" dirty="0"/>
          </a:p>
        </p:txBody>
      </p:sp>
      <p:sp>
        <p:nvSpPr>
          <p:cNvPr id="3" name="2 İçerik Yer Tutucusu"/>
          <p:cNvSpPr>
            <a:spLocks noGrp="1"/>
          </p:cNvSpPr>
          <p:nvPr>
            <p:ph idx="1"/>
          </p:nvPr>
        </p:nvSpPr>
        <p:spPr/>
        <p:txBody>
          <a:bodyPr>
            <a:normAutofit fontScale="55000" lnSpcReduction="20000"/>
          </a:bodyPr>
          <a:lstStyle/>
          <a:p>
            <a:r>
              <a:rPr lang="tr-TR" dirty="0" smtClean="0"/>
              <a:t>Mevlâna 30 Eylül 1207 yılında bugün Afganistan sınırları içerisinde yer alan Horasan yöresinde, Belh şehrinde doğmuştur.</a:t>
            </a:r>
          </a:p>
          <a:p>
            <a:r>
              <a:rPr lang="tr-TR" dirty="0" smtClean="0"/>
              <a:t>Mevlâna'nın babası Belh şehrinin ileri gelenlerinden olup sağlığında "Bilginlerin Sultanı" ünvanını almış olan Hüseyin Hatibî oğlu Bahaeddin Veled'dir. Annesi ise Belh Emiri Rükneddin'in kızı Mümine Hatun'dur.</a:t>
            </a:r>
          </a:p>
          <a:p>
            <a:endParaRPr lang="tr-TR" dirty="0" smtClean="0"/>
          </a:p>
          <a:p>
            <a:r>
              <a:rPr lang="tr-TR" dirty="0" smtClean="0"/>
              <a:t>Sultânü'l-Ulemâ Bahaeddin Veled, bazı siyasi olaylar ve yaklaşmakta olan Moğol istilası nedeniyle Belh'ten ayrılmak zorunda kalmıştır. Sultânü'l-Ulemâ 1212 veya 1213 yıllarında aile fertleri ve yakın dostları ile birlikte Belh'ten ayrıldı.</a:t>
            </a:r>
          </a:p>
          <a:p>
            <a:endParaRPr lang="tr-TR" dirty="0" smtClean="0"/>
          </a:p>
          <a:p>
            <a:r>
              <a:rPr lang="tr-TR" dirty="0" smtClean="0"/>
              <a:t>Sultânü'l-Ulemâ Nişâbur'dan Bağdat'a ve daha sonra Kûfe yolu ile Kâbe'ye hareket etti. Hac farizasını yerine getirdikten sonra dönüşte Şam'a uğradı. Şam'dan sonra Malatya, Erzincan, Sivas, Kayseri, Niğde yolu ile Lârende'ye (Karaman) geldi. Karaman'da Subaşı Emir Musa'nın yaptırdıkları medreseye yerleşti.</a:t>
            </a:r>
          </a:p>
          <a:p>
            <a:r>
              <a:rPr lang="tr-TR" dirty="0" smtClean="0"/>
              <a:t>1222 yılında Karaman'a gelen Sultânü'l-Ulemâ ve ailesi burada 7 yıl kaldı. Mevlâna 1225 yılında Şerefeddin Lala'nın kızı Gevher Hatun ile Karaman'da evlendi. Bu evlilikten Mevlâna'nın Sultan Veled ve Alâeddin Çelebi adında iki oğlu oldu. Yıllar sonra Gevher Hatun' u kaybeden Mevlâna bir çocuklu dul olan Kerra Hatun ile ikinci evliliğini yaptı. Mevlâna'nın bu evlilikten de Muzaffereddin ve Emir Alim Çelebi adlı iki oğlu ve Melike Hatun adlı bir kızı dünyaya geldi.</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Bu yıllarda Anadolu'nun büyük bir kısmı Selçuklu Devletinin egemenliği altında idi. Konya ise bu devletin başşehri idi. Konya sanat eserleri ile donatılmış, ilim adamları ve sanatkarlarla dolup taşmıştı. Kısaca Selçuklu Devleti en parlak devrini yaşıyordu ve devletin hükümdarı Alâeddin Keykubad idi. Alâeddin Keykubad, Sultânü'l-Ulemâ Bahaeddin Veled'i Karaman'dan Konya'ya davet etti ve Konya'ya yerleşmesini istedi.</a:t>
            </a:r>
          </a:p>
          <a:p>
            <a:endParaRPr lang="tr-TR" dirty="0" smtClean="0"/>
          </a:p>
          <a:p>
            <a:r>
              <a:rPr lang="tr-TR" dirty="0" smtClean="0"/>
              <a:t>Bahaeddin Veled, sultanın davetini kabul etti ve Konya'ya 3 Mayıs 1228 yılında ailesi ve dostları ile geldi. Sultan Alâeddin onu muhteşem bir törenle karşıladı ve ona ikametgâh olarak Altunapa (İplikçi) Medresesi'ni tahsis etti.</a:t>
            </a:r>
          </a:p>
          <a:p>
            <a:endParaRPr lang="tr-TR" dirty="0" smtClean="0"/>
          </a:p>
          <a:p>
            <a:r>
              <a:rPr lang="tr-TR" dirty="0" smtClean="0"/>
              <a:t>Sultânü'l-Ulemâ, 12 Ocak 1231 yılında Konya'da vefat etti. Mezar yeri olarak Selçuklu Sarayı'nın Gül Bahçesi seçildi. Günümüzde müze olarak kullanılan Mevlâna Dergâhı'na bugünkü yerine defnedildi.</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a:t>
            </a: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Sultânü'l-Ulemâ ölünce talebeleri ve müridleri bu defa Mevlâna'nın çevresinde toplandılar. Mevlâna'yı babasının tek varisi olarak gördüler. Gerçekten de Mevlâna büyük bir ilim ve din bilgini olmuş, İplikçi Medresesi'nde vaazlar veriyordu. Medrese kendisini dinlemeye gelenlerle dolup taşıyordu.</a:t>
            </a:r>
          </a:p>
          <a:p>
            <a:endParaRPr lang="tr-TR" dirty="0" smtClean="0"/>
          </a:p>
          <a:p>
            <a:endParaRPr lang="tr-TR" dirty="0" smtClean="0"/>
          </a:p>
          <a:p>
            <a:r>
              <a:rPr lang="tr-TR" dirty="0" smtClean="0"/>
              <a:t>Mevlâna 15 Kasım 1244 yılında Şems-i Tebrizî ile karşılaştı. Mevlâna Şems'te "mutlak kemâlin varlığını" cemalinde de "Tanrı nurlarını" görmüştü. Ancak beraberlikleri uzun sürmedi. Şems aniden öldü. Mevlâna Şems'in ölümünden sonra uzun yıllar inzivaya çekildi. Daha sonraki yıllarda Selâhaddin Zerkubi ve Hüsameddin Çelebi, Şems-i Tebrizî'nin yerini doldurmaya çalıştılar.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aşamını "Hamdım, piştim, yandım" sözleri ile özetleyen Mevlâna 17 Aralık 1273 pazar günü Hakk'ın rahmetine kavuştu. Mevlâna'nın cenaze namazını vasiyeti üzerine Sadrettin Konevi kıldıracaktı. Ancak Sadreddin Konevi çok sevdiği Mevlâna'yı kaybetmeye dayanamayıp cenazede bayıldı. Bunun üzerine Mevlâna'nın cenaze namazını Kadı Siraceddin kıldırdı</a:t>
            </a:r>
            <a:r>
              <a:rPr lang="tr-TR" dirty="0" smtClean="0"/>
              <a:t>.</a:t>
            </a:r>
            <a:endParaRPr lang="tr-TR" dirty="0" smtClean="0"/>
          </a:p>
          <a:p>
            <a:r>
              <a:rPr lang="tr-TR" dirty="0" smtClean="0"/>
              <a:t>Mevlâna ölüm gününü yeniden doğuş günü olarak kabul ediyordu. O öldüğü zaman sevdiğine, yani Allah'ına kavuşacaktı. Onun için Mevlâna ölüm gününe düğün günü veya gelin gecesi manasına gelen "Şeb-i Arûs" diyordu ve dostlarına ölümünün ardından ah-ah, vah-vah edip ağlamayın diyerek vasiyet ediyordu.</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a:t>
            </a:r>
            <a:endParaRPr lang="tr-TR" dirty="0"/>
          </a:p>
        </p:txBody>
      </p:sp>
      <p:pic>
        <p:nvPicPr>
          <p:cNvPr id="2050" name="Picture 2" descr="C:\Users\faruk\Desktop\Faruk\Dersler\Din kültürü ve ahlak bilgisi\psd_4e86.jpg"/>
          <p:cNvPicPr>
            <a:picLocks noGrp="1" noChangeAspect="1" noChangeArrowheads="1"/>
          </p:cNvPicPr>
          <p:nvPr>
            <p:ph idx="1"/>
          </p:nvPr>
        </p:nvPicPr>
        <p:blipFill>
          <a:blip r:embed="rId2" cstate="print"/>
          <a:srcRect/>
          <a:stretch>
            <a:fillRect/>
          </a:stretch>
        </p:blipFill>
        <p:spPr bwMode="auto">
          <a:xfrm>
            <a:off x="0" y="1484784"/>
            <a:ext cx="2915816" cy="4078224"/>
          </a:xfrm>
          <a:prstGeom prst="rect">
            <a:avLst/>
          </a:prstGeom>
          <a:noFill/>
        </p:spPr>
      </p:pic>
      <p:sp>
        <p:nvSpPr>
          <p:cNvPr id="5" name="4 Dikdörtgen"/>
          <p:cNvSpPr/>
          <p:nvPr/>
        </p:nvSpPr>
        <p:spPr>
          <a:xfrm>
            <a:off x="2915816" y="1484784"/>
            <a:ext cx="4572000" cy="1200329"/>
          </a:xfrm>
          <a:prstGeom prst="rect">
            <a:avLst/>
          </a:prstGeom>
        </p:spPr>
        <p:txBody>
          <a:bodyPr>
            <a:spAutoFit/>
          </a:bodyPr>
          <a:lstStyle/>
          <a:p>
            <a:endParaRPr lang="tr-TR" dirty="0" smtClean="0"/>
          </a:p>
          <a:p>
            <a:r>
              <a:rPr lang="tr-TR" dirty="0" smtClean="0"/>
              <a:t>"Ölümümüzden sonra mezarımızı yerde aramayınız! Bizim mezarımız âriflerin gönüllerindedir"</a:t>
            </a:r>
            <a:endParaRPr lang="tr-TR" dirty="0"/>
          </a:p>
        </p:txBody>
      </p:sp>
      <p:pic>
        <p:nvPicPr>
          <p:cNvPr id="2051" name="Picture 3" descr="C:\Users\faruk\Desktop\Faruk\Dersler\Din kültürü ve ahlak bilgisi\indir.jpg"/>
          <p:cNvPicPr>
            <a:picLocks noChangeAspect="1" noChangeArrowheads="1"/>
          </p:cNvPicPr>
          <p:nvPr/>
        </p:nvPicPr>
        <p:blipFill>
          <a:blip r:embed="rId3" cstate="print"/>
          <a:srcRect/>
          <a:stretch>
            <a:fillRect/>
          </a:stretch>
        </p:blipFill>
        <p:spPr bwMode="auto">
          <a:xfrm>
            <a:off x="6300192" y="2348880"/>
            <a:ext cx="1847850" cy="246697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Güzel sesli bir hafız Kur'an okuyordu. Kulağına gelen bu güzel sesten duygulanan Hz. Mevlânâ da gözyaşlarıyla dinliyordu. Bu sırada elini ağzına kapayarak esneyen uykulu bir adam, Mevlânâ'nın bu gözyaşlarına bir mana veremeyerek sordu:</a:t>
            </a:r>
          </a:p>
          <a:p>
            <a:r>
              <a:rPr lang="tr-TR" dirty="0" smtClean="0"/>
              <a:t>-Efendi Hazretleri niçin ağlıyorsunuz, ağlanacak bir şey mi var ortada?</a:t>
            </a:r>
          </a:p>
          <a:p>
            <a:r>
              <a:rPr lang="tr-TR" dirty="0" smtClean="0"/>
              <a:t>Mevlânâ esneyen adama anlayacağı dilden cevap verdi:</a:t>
            </a:r>
          </a:p>
          <a:p>
            <a:r>
              <a:rPr lang="tr-TR" dirty="0" smtClean="0"/>
              <a:t>-Güzel sesli hafızlardan gelen Kur'an sesi bana, cennet kapısının açılış sesi gibi geliyor da ondan..</a:t>
            </a:r>
          </a:p>
          <a:p>
            <a:r>
              <a:rPr lang="tr-TR" dirty="0" smtClean="0"/>
              <a:t>Esneyen uykulu adam da başını sallayarak cevap verdi:</a:t>
            </a:r>
          </a:p>
          <a:p>
            <a:r>
              <a:rPr lang="tr-TR" dirty="0" smtClean="0"/>
              <a:t>-Bana da öyle, cennet kapısının açılış sesi gibi geliyor, dedi. Mevlânâ küçük bir düzeltme yaptı:</a:t>
            </a:r>
          </a:p>
          <a:p>
            <a:r>
              <a:rPr lang="tr-TR" dirty="0" smtClean="0"/>
              <a:t>- Senin duyduğun ses, cennet kapısının açılış değil kapanış sesi olmalıdır. Çünkü dedi, açılış sesi gözyaşı döktürür, kapanış sesi uyku hali getirir.</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Mevlana Kıssalar</a:t>
            </a:r>
            <a:endParaRPr lang="tr-TR" dirty="0"/>
          </a:p>
        </p:txBody>
      </p:sp>
      <p:sp>
        <p:nvSpPr>
          <p:cNvPr id="3" name="2 İçerik Yer Tutucusu"/>
          <p:cNvSpPr>
            <a:spLocks noGrp="1"/>
          </p:cNvSpPr>
          <p:nvPr>
            <p:ph idx="1"/>
          </p:nvPr>
        </p:nvSpPr>
        <p:spPr/>
        <p:txBody>
          <a:bodyPr/>
          <a:lstStyle/>
          <a:p>
            <a:r>
              <a:rPr lang="tr-TR" dirty="0" smtClean="0"/>
              <a:t>Papazın biri pazarda alışveriş yaptığı satıcıyla sıkı bir pazarlık yaptığından dolayı satıcı, arkasından bunlar ne cimri adamlar, diye söylenmeye başlamıştı. Mevlânâ, bu cimri sözünden dolayı satıcıyı ikaz etti:</a:t>
            </a:r>
          </a:p>
          <a:p>
            <a:r>
              <a:rPr lang="tr-TR" dirty="0" smtClean="0"/>
              <a:t>-Papazın arkasından böyle konuşma, dedi. Onlar senin dediğin kadar cimri değiller. Aksine çok cömert insanlar. Baksana dedi, onlar Kur'an'ı, İslam'ı, cenneti size bırakmışlar, bundan daha büyük cömertlik olur mu?..</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0</TotalTime>
  <Words>1484</Words>
  <Application>Microsoft Office PowerPoint</Application>
  <PresentationFormat>Ekran Gösterisi (4:3)</PresentationFormat>
  <Paragraphs>78</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Zengin</vt:lpstr>
      <vt:lpstr>Hazırlayan:Ömer Faruk ŞAHİN</vt:lpstr>
      <vt:lpstr>Mevlana</vt:lpstr>
      <vt:lpstr>Mevlana</vt:lpstr>
      <vt:lpstr>Mevlana</vt:lpstr>
      <vt:lpstr>Mevlana</vt:lpstr>
      <vt:lpstr>Mevlana</vt:lpstr>
      <vt:lpstr>Mevlana</vt:lpstr>
      <vt:lpstr>Mevlana Kıssalar</vt:lpstr>
      <vt:lpstr>Mevlana Kıssalar</vt:lpstr>
      <vt:lpstr>Mevlana Kıssalar</vt:lpstr>
      <vt:lpstr>Mevlana Kıssalar</vt:lpstr>
      <vt:lpstr>Mevlana Kıssalar</vt:lpstr>
      <vt:lpstr>Mevlana Kıssalar </vt:lpstr>
      <vt:lpstr>Mevlana Kıssalar</vt:lpstr>
      <vt:lpstr>Mevlana Kıssalar</vt:lpstr>
      <vt:lpstr>Veda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faruk</dc:creator>
  <cp:keywords>www.sorubak.com</cp:keywords>
  <dc:description>www.sorubak.com</dc:description>
  <cp:lastModifiedBy>faruk</cp:lastModifiedBy>
  <cp:revision>1</cp:revision>
  <dcterms:created xsi:type="dcterms:W3CDTF">2014-02-22T11:06:47Z</dcterms:created>
  <dcterms:modified xsi:type="dcterms:W3CDTF">2014-02-22T11:14:03Z</dcterms:modified>
  <cp:category>www.sorubak.com</cp:category>
  <cp:contentType>www.sorubak.com</cp:contentType>
  <cp:contentStatus>www.sorubak.com</cp:contentStatus>
</cp:coreProperties>
</file>