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91" r:id="rId32"/>
    <p:sldId id="292" r:id="rId33"/>
    <p:sldId id="289" r:id="rId34"/>
    <p:sldId id="290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Açık Stil 3 - Vurgu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04.03.2014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ÜNİTE-4 ZAMAN İÇİNDE BİLİM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BİLİMSEL BİRİKİM NASIL OLUŞTU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6632"/>
            <a:ext cx="3456384" cy="2817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29000"/>
            <a:ext cx="3312368" cy="2711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1" y="332656"/>
            <a:ext cx="3281567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58953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6696862" cy="601136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/>
              <a:t>BİLGİMİZİ ÖLÇELİM-1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7584" y="1628800"/>
            <a:ext cx="7560840" cy="4248472"/>
          </a:xfrm>
          <a:ln w="57150"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r>
              <a:rPr lang="tr-TR" b="1" dirty="0" smtClean="0"/>
              <a:t>Coğrafi Keşifler sonucunda:</a:t>
            </a:r>
          </a:p>
          <a:p>
            <a:pPr marL="582930" indent="-514350">
              <a:buFont typeface="+mj-lt"/>
              <a:buAutoNum type="romanUcPeriod"/>
            </a:pPr>
            <a:r>
              <a:rPr lang="tr-TR" b="1" dirty="0" smtClean="0"/>
              <a:t>Dünyanın düz olduğuna dair yaygın inanış yıkılmıştır.</a:t>
            </a:r>
          </a:p>
          <a:p>
            <a:pPr marL="582930" indent="-514350">
              <a:buFont typeface="+mj-lt"/>
              <a:buAutoNum type="romanUcPeriod"/>
            </a:pPr>
            <a:r>
              <a:rPr lang="tr-TR" b="1" dirty="0" smtClean="0"/>
              <a:t>Keşfedilen yerlere Avrupa’dan göçler olmuştur.</a:t>
            </a:r>
          </a:p>
          <a:p>
            <a:pPr marL="582930" indent="-514350">
              <a:buFont typeface="+mj-lt"/>
              <a:buAutoNum type="romanUcPeriod"/>
            </a:pPr>
            <a:r>
              <a:rPr lang="tr-TR" b="1" dirty="0" smtClean="0"/>
              <a:t>Ticaret yolları Akdeniz’den ,Atlas Okyanusu’na kaymıştır.</a:t>
            </a:r>
          </a:p>
          <a:p>
            <a:pPr marL="68580" indent="0">
              <a:buNone/>
            </a:pPr>
            <a:r>
              <a:rPr lang="tr-TR" b="1" dirty="0" smtClean="0"/>
              <a:t>Bu bilgilerde Coğrafi Keşiflerin aşağıdaki alanların hangisinde meydana getirdiği değişimlere </a:t>
            </a:r>
            <a:r>
              <a:rPr lang="tr-TR" b="1" u="sng" dirty="0" smtClean="0"/>
              <a:t>değinilmemiştir?</a:t>
            </a:r>
          </a:p>
          <a:p>
            <a:pPr marL="68580" indent="0">
              <a:buNone/>
            </a:pPr>
            <a:endParaRPr lang="tr-TR" b="1" dirty="0" smtClean="0"/>
          </a:p>
          <a:p>
            <a:pPr marL="68580" indent="0">
              <a:buNone/>
            </a:pPr>
            <a:r>
              <a:rPr lang="tr-TR" b="1" dirty="0" smtClean="0"/>
              <a:t>A- BİLİMSEL     B- SOSYAL     C- EKONOMİK  D- SİYASAL</a:t>
            </a:r>
            <a:endParaRPr lang="tr-TR" b="1" dirty="0"/>
          </a:p>
        </p:txBody>
      </p:sp>
      <p:sp>
        <p:nvSpPr>
          <p:cNvPr id="4" name="Oval 3"/>
          <p:cNvSpPr/>
          <p:nvPr/>
        </p:nvSpPr>
        <p:spPr>
          <a:xfrm>
            <a:off x="971600" y="476672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49500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C 0.06875 0.00462 0.13819 -0.00394 0.2066 0.00671 C 0.22483 0.01342 0.23802 0.02222 0.2566 0.02685 C 0.25885 0.02824 0.26111 0.02939 0.26319 0.03125 C 0.2651 0.0331 0.26615 0.03657 0.26823 0.03796 C 0.27292 0.04097 0.28333 0.04444 0.28333 0.04444 C 0.29062 0.05787 0.30121 0.0662 0.3099 0.07777 C 0.32031 0.09166 0.32552 0.10879 0.33819 0.12013 C 0.34306 0.13263 0.35 0.14074 0.35833 0.14907 C 0.36076 0.16273 0.36875 0.17037 0.37326 0.1824 C 0.3776 0.19421 0.37899 0.20509 0.3849 0.21574 C 0.38437 0.22986 0.38507 0.24398 0.38333 0.25787 C 0.3816 0.27106 0.36493 0.27962 0.3566 0.28009 C 0.32378 0.28148 0.29115 0.28171 0.25833 0.2824 C 0.2467 0.29699 0.23229 0.29606 0.21823 0.30231 C 0.20868 0.30648 0.19931 0.31111 0.18993 0.31574 C 0.1816 0.3199 0.17517 0.32893 0.16823 0.33564 C 0.16615 0.3375 0.16354 0.33796 0.16163 0.34004 C 0.15052 0.35138 0.14201 0.3699 0.13333 0.38449 C 0.12726 0.4081 0.11892 0.44675 0.13663 0.46226 C 0.14219 0.47731 0.14965 0.48657 0.1599 0.4956 C 0.19271 0.49444 0.21736 0.50046 0.24496 0.4824 C 0.25746 0.46527 0.2684 0.45995 0.2849 0.45115 C 0.29601 0.44513 0.30521 0.43634 0.31667 0.43125 C 0.3217 0.42685 0.32604 0.42106 0.3316 0.41782 C 0.33628 0.41504 0.34149 0.41504 0.34653 0.41342 C 0.36163 0.40833 0.37656 0.40254 0.39167 0.39791 C 0.4 0.39861 0.40851 0.39768 0.41667 0.4 C 0.42101 0.40115 0.42413 0.40717 0.4283 0.40902 C 0.4401 0.42476 0.45451 0.43587 0.46667 0.45115 C 0.47292 0.478 0.43299 0.47986 0.42153 0.48009 C 0.36771 0.48148 0.31371 0.48171 0.2599 0.4824 C 0.25799 0.48263 0.2375 0.48564 0.2349 0.4868 C 0.21215 0.49629 0.23542 0.49143 0.21823 0.4956 C 0.20885 0.49791 0.19861 0.49884 0.18993 0.50462 C 0.18299 0.50925 0.17587 0.51365 0.16996 0.52013 C 0.15972 0.53171 0.16736 0.52685 0.15833 0.53125 C 0.15712 0.53564 0.15608 0.54004 0.15486 0.54444 C 0.15156 0.55694 0.15642 0.57291 0.16319 0.58009 C 0.16806 0.58518 0.1691 0.59189 0.175 0.5956 C 0.19236 0.60625 0.21007 0.60462 0.2283 0.61111 C 0.24566 0.61712 0.25816 0.62615 0.27656 0.62685 C 0.32326 0.6287 0.5158 0.63101 0.53333 0.63125 C 0.53715 0.63194 0.54115 0.63171 0.54496 0.63333 C 0.55382 0.6368 0.56319 0.65902 0.57153 0.66666 C 0.5809 0.69097 0.60434 0.6949 0.61319 0.72013 " pathEditMode="relative" ptsTypes="fffffffffffffffffffffffffffffffffffffffffffffA">
                                      <p:cBhvr>
                                        <p:cTn id="6" dur="4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99592" y="620688"/>
            <a:ext cx="7024744" cy="601136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BİLGİMİZİ ÖLÇELİM-2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1268760"/>
            <a:ext cx="7632848" cy="4563869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3500000" scaled="1"/>
            <a:tileRect/>
          </a:gradFill>
        </p:spPr>
        <p:txBody>
          <a:bodyPr/>
          <a:lstStyle/>
          <a:p>
            <a:r>
              <a:rPr lang="tr-TR" b="1" dirty="0" smtClean="0"/>
              <a:t>Coğrafi keşiflerle Avrupa’da dünyanın yuvarlak olmadığına dair inanç yıkılmış; dünyanın yuvarlak olduğu anlaşılmıştır.</a:t>
            </a:r>
          </a:p>
          <a:p>
            <a:endParaRPr lang="tr-TR" b="1" dirty="0"/>
          </a:p>
          <a:p>
            <a:r>
              <a:rPr lang="tr-TR" b="1" dirty="0" smtClean="0"/>
              <a:t>Bu bilgi Coğrafi Keşiflerin aşağıdaki alanların hangisiyle ilgili sonuçlarına örnek gösterilebilir?</a:t>
            </a:r>
          </a:p>
          <a:p>
            <a:endParaRPr lang="tr-TR" b="1" dirty="0"/>
          </a:p>
          <a:p>
            <a:r>
              <a:rPr lang="tr-TR" b="1" dirty="0" smtClean="0"/>
              <a:t>A- Bilimsel               B- Dinsel</a:t>
            </a:r>
          </a:p>
          <a:p>
            <a:endParaRPr lang="tr-TR" b="1" dirty="0"/>
          </a:p>
          <a:p>
            <a:r>
              <a:rPr lang="tr-TR" b="1" dirty="0" smtClean="0"/>
              <a:t>C- Kültürel              D-Ekonomik</a:t>
            </a:r>
            <a:endParaRPr lang="tr-TR" b="1" dirty="0"/>
          </a:p>
        </p:txBody>
      </p:sp>
      <p:sp>
        <p:nvSpPr>
          <p:cNvPr id="4" name="Oval 3"/>
          <p:cNvSpPr/>
          <p:nvPr/>
        </p:nvSpPr>
        <p:spPr>
          <a:xfrm>
            <a:off x="7956376" y="836712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27585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07407E-6 L -0.76528 0.49167 " pathEditMode="relative" rAng="0" ptsTypes="AA">
                                      <p:cBhvr>
                                        <p:cTn id="6" dur="5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64" y="2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56087005"/>
              </p:ext>
            </p:extLst>
          </p:nvPr>
        </p:nvGraphicFramePr>
        <p:xfrm>
          <a:off x="611188" y="765175"/>
          <a:ext cx="7848600" cy="196088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7848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Yeni kıta ve okyanuslara ulaşılması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Dünyanın yuvarlak olduğu anlaşılması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b="1" dirty="0" smtClean="0"/>
                        <a:t>Toprağa dayalı zenginlik anlayışın yerini altın, gümüş gibi değerli madenlere dayalı anlayışa bırakması</a:t>
                      </a:r>
                      <a:endParaRPr lang="tr-TR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r-TR" sz="3200" b="1" dirty="0" smtClean="0"/>
                        <a:t>?</a:t>
                      </a:r>
                      <a:endParaRPr lang="tr-TR" sz="3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ikdörtgen 4"/>
          <p:cNvSpPr/>
          <p:nvPr/>
        </p:nvSpPr>
        <p:spPr>
          <a:xfrm>
            <a:off x="971600" y="3140968"/>
            <a:ext cx="7056784" cy="23762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000" b="1" dirty="0" smtClean="0"/>
              <a:t>Şemada « ? « yerine aşağıdakilerden hangisi yazılmalıdır?</a:t>
            </a:r>
          </a:p>
          <a:p>
            <a:r>
              <a:rPr lang="tr-TR" sz="2000" b="1" dirty="0" smtClean="0"/>
              <a:t>A- Coğrafi Keşiflerin </a:t>
            </a:r>
            <a:r>
              <a:rPr lang="tr-TR" sz="2000" b="1" dirty="0"/>
              <a:t>N</a:t>
            </a:r>
            <a:r>
              <a:rPr lang="tr-TR" sz="2000" b="1" dirty="0" smtClean="0"/>
              <a:t>edenleri</a:t>
            </a:r>
          </a:p>
          <a:p>
            <a:r>
              <a:rPr lang="tr-TR" sz="2000" b="1" dirty="0" smtClean="0"/>
              <a:t>B-Coğrafi Keşiflere </a:t>
            </a:r>
            <a:r>
              <a:rPr lang="tr-TR" sz="2000" b="1" dirty="0"/>
              <a:t>O</a:t>
            </a:r>
            <a:r>
              <a:rPr lang="tr-TR" sz="2000" b="1" dirty="0" smtClean="0"/>
              <a:t>rtam </a:t>
            </a:r>
            <a:r>
              <a:rPr lang="tr-TR" sz="2000" b="1" dirty="0"/>
              <a:t>H</a:t>
            </a:r>
            <a:r>
              <a:rPr lang="tr-TR" sz="2000" b="1" dirty="0" smtClean="0"/>
              <a:t>azırlayan </a:t>
            </a:r>
            <a:r>
              <a:rPr lang="tr-TR" sz="2000" b="1" dirty="0"/>
              <a:t>G</a:t>
            </a:r>
            <a:r>
              <a:rPr lang="tr-TR" sz="2000" b="1" dirty="0" smtClean="0"/>
              <a:t>elişmeler</a:t>
            </a:r>
          </a:p>
          <a:p>
            <a:r>
              <a:rPr lang="tr-TR" sz="2000" b="1" dirty="0" smtClean="0"/>
              <a:t>C- Coğrafi Keşiflerin Sonuçları</a:t>
            </a:r>
          </a:p>
          <a:p>
            <a:r>
              <a:rPr lang="tr-TR" sz="2000" b="1" dirty="0" smtClean="0"/>
              <a:t>D- Coğrafi Keşiflerin Türk –İslam Dünyasına Etkileri</a:t>
            </a:r>
            <a:endParaRPr lang="tr-TR" sz="2000" b="1" dirty="0"/>
          </a:p>
        </p:txBody>
      </p:sp>
      <p:sp>
        <p:nvSpPr>
          <p:cNvPr id="6" name="Oval 5"/>
          <p:cNvSpPr/>
          <p:nvPr/>
        </p:nvSpPr>
        <p:spPr>
          <a:xfrm>
            <a:off x="1115616" y="260648"/>
            <a:ext cx="360040" cy="36004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2088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-0.01181 0.63542 " pathEditMode="relative" rAng="0" ptsTypes="AA">
                                      <p:cBhvr>
                                        <p:cTn id="6" dur="5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" y="3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692696"/>
            <a:ext cx="8136904" cy="5139933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 fontScale="92500"/>
          </a:bodyPr>
          <a:lstStyle/>
          <a:p>
            <a:r>
              <a:rPr lang="tr-TR" b="1" dirty="0" smtClean="0"/>
              <a:t>Coğrafi Keşiflerden sonra Avrupalılar keşfedilen yerlerin zenginliklerine el attılar. Keşfettikleri yerlerde</a:t>
            </a:r>
          </a:p>
          <a:p>
            <a:pPr marL="6858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sömürge imparatorlukları kurdular. Bunların başta altın ve gümüş gibi değerli madenleri olmak üzere her türlü zenginliklerini Avrupa’ya taşımaya  başladılar. Zenginleşen Avrupa Kralları güçlü ordular kurdular.</a:t>
            </a:r>
          </a:p>
          <a:p>
            <a:pPr marL="68580" indent="0">
              <a:buNone/>
            </a:pPr>
            <a:r>
              <a:rPr lang="tr-TR" b="1" dirty="0" smtClean="0"/>
              <a:t>Buna  göre Coğrafi Keşiflerin,</a:t>
            </a:r>
          </a:p>
          <a:p>
            <a:pPr marL="582930" indent="-514350">
              <a:buFont typeface="+mj-lt"/>
              <a:buAutoNum type="romanUcPeriod"/>
            </a:pPr>
            <a:r>
              <a:rPr lang="tr-TR" b="1" dirty="0" smtClean="0"/>
              <a:t>Ticaret</a:t>
            </a:r>
          </a:p>
          <a:p>
            <a:pPr marL="582930" indent="-514350">
              <a:buFont typeface="+mj-lt"/>
              <a:buAutoNum type="romanUcPeriod"/>
            </a:pPr>
            <a:r>
              <a:rPr lang="tr-TR" b="1" dirty="0" smtClean="0"/>
              <a:t>Ulaşım</a:t>
            </a:r>
          </a:p>
          <a:p>
            <a:pPr marL="582930" indent="-514350">
              <a:buFont typeface="+mj-lt"/>
              <a:buAutoNum type="romanUcPeriod"/>
            </a:pPr>
            <a:r>
              <a:rPr lang="tr-TR" b="1" dirty="0" smtClean="0"/>
              <a:t>Askerlik</a:t>
            </a:r>
          </a:p>
          <a:p>
            <a:pPr marL="68580" indent="0">
              <a:buNone/>
            </a:pPr>
            <a:r>
              <a:rPr lang="tr-TR" b="1" dirty="0" smtClean="0"/>
              <a:t>Alanlarından hangilerindeki gelişmeleri hızlandırdığı söylenebilir?</a:t>
            </a:r>
          </a:p>
          <a:p>
            <a:pPr marL="68580" indent="0">
              <a:buNone/>
            </a:pPr>
            <a:r>
              <a:rPr lang="tr-TR" b="1" dirty="0" smtClean="0"/>
              <a:t>A- I ve II      B- I ve III     C- II ve III         D- I- II ve III</a:t>
            </a:r>
            <a:endParaRPr lang="tr-TR" b="1" dirty="0"/>
          </a:p>
        </p:txBody>
      </p:sp>
      <p:sp>
        <p:nvSpPr>
          <p:cNvPr id="4" name="Oval 3"/>
          <p:cNvSpPr/>
          <p:nvPr/>
        </p:nvSpPr>
        <p:spPr>
          <a:xfrm>
            <a:off x="1475656" y="260648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87085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44444E-6 C 0.02187 0.0382 0.04236 0.0581 0.07656 0.07546 C 0.08489 0.08449 0.09375 0.09375 0.1033 0.1 C 0.10868 0.10949 0.11285 0.11019 0.11823 0.11991 C 0.12552 0.14838 0.12291 0.13241 0.11996 0.18449 C 0.11962 0.1919 0.11701 0.20509 0.11337 0.21111 C 0.09965 0.2338 0.08125 0.25093 0.06337 0.26667 C 0.05573 0.27338 0.04948 0.28264 0.04166 0.28889 C 0.03906 0.29097 0.03594 0.29144 0.03333 0.29329 C 0.02031 0.30278 0.03212 0.2963 0.0217 0.3088 C 0.01875 0.3125 0.01493 0.31482 0.01163 0.31782 C 0.00937 0.31991 0.00851 0.32407 0.0066 0.32662 C 0.00399 0.32986 0.00069 0.33195 -0.00174 0.33542 C -0.00834 0.34537 -0.01389 0.35995 -0.01997 0.37107 C -0.02847 0.38681 -0.02257 0.38264 -0.03177 0.38657 C -0.03334 0.39468 -0.03559 0.40278 -0.03663 0.41111 C -0.03837 0.42454 -0.03854 0.43796 -0.04167 0.45116 C -0.04375 0.47593 -0.04601 0.4919 -0.04167 0.51991 C -0.04063 0.52616 -0.03542 0.52963 -0.03334 0.53542 C -0.02934 0.54653 -0.02222 0.55602 -0.01337 0.55995 C -0.00018 0.57755 0.01215 0.57384 0.0316 0.57546 C 0.06771 0.57477 0.10382 0.57546 0.13993 0.57338 C 0.15173 0.57269 0.16666 0.56134 0.1783 0.55764 C 0.18732 0.54769 0.19774 0.54097 0.2066 0.53102 C 0.21076 0.52616 0.21371 0.51991 0.21823 0.51551 C 0.22222 0.51157 0.22726 0.50995 0.2316 0.50671 C 0.23611 0.50324 0.24062 0.49954 0.24496 0.4956 C 0.24896 0.49213 0.25243 0.4875 0.2566 0.48449 C 0.27239 0.47269 0.28906 0.46273 0.30503 0.45116 C 0.31597 0.44329 0.32899 0.44097 0.33993 0.43333 C 0.35833 0.42037 0.375 0.40255 0.39323 0.38889 C 0.4 0.37616 0.40642 0.36945 0.41337 0.35764 C 0.4184 0.34907 0.42066 0.33982 0.425 0.33102 C 0.42552 0.3287 0.42604 0.32662 0.42656 0.32431 C 0.4276 0.31991 0.43003 0.31111 0.43003 0.31111 C 0.42882 0.29259 0.42847 0.27407 0.42656 0.25556 C 0.42465 0.23773 0.40885 0.22639 0.4 0.21551 C 0.36632 0.17407 0.32552 0.16042 0.2816 0.14884 C 0.25 0.14954 0.21823 0.14907 0.18663 0.15116 C 0.17934 0.15162 0.17743 0.16111 0.17326 0.16667 C 0.16337 0.17986 0.15486 0.19097 0.1467 0.20671 C 0.13333 0.23241 0.11788 0.25532 0.1033 0.27986 C 0.09062 0.30116 0.08576 0.33171 0.07656 0.35556 C 0.07482 0.38542 0.07274 0.41435 0.0717 0.44445 C 0.07239 0.46157 0.06927 0.48032 0.075 0.4956 C 0.0816 0.51296 0.07951 0.50486 0.08837 0.51551 C 0.09896 0.52824 0.10555 0.5419 0.11996 0.54653 C 0.13229 0.55787 0.11562 0.54398 0.13489 0.55324 C 0.14166 0.55648 0.14809 0.5632 0.15503 0.56667 C 0.1776 0.57755 0.20104 0.58287 0.225 0.58657 C 0.2283 0.58796 0.23142 0.58982 0.23489 0.59097 C 0.23871 0.59213 0.24288 0.59167 0.2467 0.59329 C 0.26823 0.60208 0.26337 0.60463 0.2816 0.6088 C 0.28837 0.61042 0.3125 0.6125 0.31823 0.6132 C 0.33177 0.61945 0.34566 0.6206 0.35989 0.62222 C 0.36094 0.62245 0.37222 0.62593 0.37326 0.62662 C 0.37899 0.63056 0.3842 0.63611 0.38993 0.64005 C 0.39965 0.65602 0.3941 0.64769 0.4066 0.66435 C 0.40833 0.66667 0.41163 0.67107 0.41163 0.67107 C 0.41337 0.67801 0.41423 0.68958 0.41666 0.6956 C 0.41979 0.7037 0.4276 0.70486 0.43333 0.70671 C 0.44444 0.71644 0.43455 0.70926 0.45833 0.7132 C 0.46059 0.71366 0.46719 0.71551 0.46493 0.71551 C 0.46094 0.71551 0.45729 0.7132 0.4533 0.7132 " pathEditMode="relative" ptsTypes="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476672"/>
            <a:ext cx="1801556" cy="1824980"/>
          </a:xfrm>
        </p:spPr>
      </p:pic>
      <p:sp>
        <p:nvSpPr>
          <p:cNvPr id="5" name="Köşeleri Yuvarlanmış Dikdörtgen Belirtme Çizgisi 4"/>
          <p:cNvSpPr/>
          <p:nvPr/>
        </p:nvSpPr>
        <p:spPr>
          <a:xfrm>
            <a:off x="3059832" y="620688"/>
            <a:ext cx="4968552" cy="1512168"/>
          </a:xfrm>
          <a:prstGeom prst="wedgeRoundRectCallout">
            <a:avLst>
              <a:gd name="adj1" fmla="val -57027"/>
              <a:gd name="adj2" fmla="val 1412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Coğrafi Keşiflerin ardından, yeni keşfedilen yerlere Avrupa’dan göçler gerçekleştirilmiştir.</a:t>
            </a:r>
            <a:endParaRPr lang="tr-TR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1187624" y="2924944"/>
            <a:ext cx="6264696" cy="258532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b="1" dirty="0" smtClean="0"/>
              <a:t>Bu durumun ;</a:t>
            </a:r>
          </a:p>
          <a:p>
            <a:r>
              <a:rPr lang="tr-TR" b="1" dirty="0" smtClean="0"/>
              <a:t>I- Avrupa kültür ve uygarlığının yayılması</a:t>
            </a:r>
          </a:p>
          <a:p>
            <a:r>
              <a:rPr lang="tr-TR" b="1" dirty="0" smtClean="0"/>
              <a:t>II- Avrupa’da işsizliğin azalması</a:t>
            </a:r>
          </a:p>
          <a:p>
            <a:r>
              <a:rPr lang="tr-TR" b="1" dirty="0" smtClean="0"/>
              <a:t>III- Hristiyanlık dininin yayılması</a:t>
            </a:r>
          </a:p>
          <a:p>
            <a:endParaRPr lang="tr-TR" b="1" dirty="0"/>
          </a:p>
          <a:p>
            <a:r>
              <a:rPr lang="tr-TR" b="1" dirty="0" smtClean="0"/>
              <a:t>Sonuçlarından hangilerine  ortam hazırladığı savunulabilir?</a:t>
            </a:r>
          </a:p>
          <a:p>
            <a:endParaRPr lang="tr-TR" b="1" dirty="0"/>
          </a:p>
          <a:p>
            <a:r>
              <a:rPr lang="tr-TR" b="1" dirty="0" smtClean="0"/>
              <a:t>A- I ve II            B- I ve   III          C- II ve III      D- I- II v III</a:t>
            </a:r>
            <a:endParaRPr lang="tr-TR" b="1" dirty="0"/>
          </a:p>
        </p:txBody>
      </p:sp>
      <p:sp>
        <p:nvSpPr>
          <p:cNvPr id="7" name="Oval 6"/>
          <p:cNvSpPr/>
          <p:nvPr/>
        </p:nvSpPr>
        <p:spPr>
          <a:xfrm>
            <a:off x="7740352" y="2420888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5747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C -0.00035 -0.00023 -0.01076 -0.00347 -0.01181 -0.0044 C -0.01319 -0.00555 -0.01372 -0.00787 -0.0151 -0.00903 C -0.01997 -0.01273 -0.02483 -0.01389 -0.03004 -0.01551 C -0.04375 -0.02662 -0.05573 -0.03102 -0.0717 -0.03333 C -0.09063 -0.04167 -0.1092 -0.05278 -0.12847 -0.05995 C -0.14774 -0.06713 -0.16701 -0.0706 -0.18681 -0.07338 C -0.22708 -0.0713 -0.2533 -0.08727 -0.28004 -0.05995 C -0.28229 -0.05139 -0.2875 -0.04768 -0.29167 -0.04005 C -0.30052 0.00463 -0.29792 0.05671 -0.28507 0.1 C -0.27986 0.13958 -0.28212 0.11736 -0.28507 0.19769 C -0.28524 0.2044 -0.28889 0.21412 -0.2934 0.21782 C -0.29531 0.21945 -0.30608 0.22199 -0.30677 0.22222 C -0.31285 0.22153 -0.3191 0.22199 -0.325 0.21991 C -0.32778 0.21898 -0.32917 0.21482 -0.33177 0.2132 C -0.34514 0.2044 -0.36233 0.20023 -0.375 0.18889 C -0.39063 0.175 -0.40625 0.15903 -0.42014 0.14213 C -0.4276 0.1331 -0.4349 0.11852 -0.4434 0.11111 C -0.45729 0.08611 -0.48906 0.07083 -0.51007 0.05995 C -0.53455 0.04745 -0.50712 0.05926 -0.52847 0.04653 C -0.52969 0.04583 -0.54323 0.04213 -0.5434 0.04213 C -0.55365 0.03519 -0.55851 0.03542 -0.57014 0.03773 C -0.58559 0.05162 -0.6 0.06296 -0.6184 0.06875 C -0.62413 0.07894 -0.62743 0.0838 -0.63681 0.08657 C -0.63906 0.08958 -0.64097 0.09282 -0.6434 0.0956 C -0.64497 0.09745 -0.64705 0.09815 -0.64844 0.1 C -0.65885 0.11366 -0.66476 0.13218 -0.67674 0.14445 C -0.68004 0.15741 -0.67587 0.14537 -0.68507 0.15764 C -0.69201 0.1669 -0.69479 0.17963 -0.70174 0.18889 C -0.70313 0.19745 -0.70451 0.20509 -0.70677 0.2132 C -0.7059 0.24491 -0.71059 0.29167 -0.68681 0.3132 C -0.67326 0.33935 -0.65208 0.34653 -0.63004 0.35324 C -0.56111 0.35208 -0.48715 0.3581 -0.4184 0.34005 C -0.41615 0.33843 -0.41406 0.33681 -0.41181 0.33542 C -0.41024 0.33449 -0.40833 0.33426 -0.40677 0.33333 C -0.39635 0.32662 -0.3875 0.31551 -0.37674 0.3088 C -0.34427 0.28866 -0.38142 0.31574 -0.35174 0.29329 C -0.34792 0.28657 -0.34392 0.28009 -0.3401 0.27338 C -0.3342 0.26343 -0.32517 0.25787 -0.3184 0.24884 C -0.3158 0.23912 -0.31007 0.21991 -0.31007 0.21991 C -0.3059 0.17732 -0.30556 0.18125 -0.31007 0.11111 C -0.31076 0.1007 -0.32604 0.06204 -0.32847 0.05556 C -0.35069 -0.00301 -0.39323 -0.03704 -0.44167 -0.04676 C -0.46563 -0.0456 -0.48993 -0.04838 -0.51337 -0.04236 C -0.52153 -0.04028 -0.52986 -0.02778 -0.53681 -0.02222 C -0.54618 -0.00093 -0.56007 0.01343 -0.57014 0.03333 C -0.58698 0.06713 -0.60399 0.10718 -0.61181 0.14653 C -0.61458 0.20093 -0.61771 0.25764 -0.60833 0.31111 C -0.60747 0.31574 -0.6059 0.31968 -0.60504 0.32431 C -0.60365 0.33241 -0.60521 0.3419 -0.60174 0.34884 C -0.5974 0.35764 -0.59757 0.35625 -0.59514 0.36875 C -0.59184 0.38634 -0.58785 0.40232 -0.58004 0.41782 C -0.57465 0.42847 -0.5658 0.43704 -0.55833 0.44445 C -0.55608 0.44653 -0.55556 0.45093 -0.55347 0.45324 C -0.54774 0.45926 -0.54063 0.46273 -0.53507 0.46875 C -0.51545 0.49005 -0.5375 0.46806 -0.5184 0.48218 C -0.51458 0.48495 -0.51215 0.49074 -0.50833 0.49329 C -0.50417 0.49607 -0.49063 0.49722 -0.48837 0.49769 C -0.47535 0.50347 -0.46719 0.50671 -0.45347 0.5088 C -0.21302 0.50602 -0.33472 0.53125 -0.26181 0.5 C -0.25851 0.48727 -0.26129 0.49491 -0.25 0.47986 L -0.25 0.47986 C -0.24392 0.46597 -0.2467 0.47245 -0.24167 0.45995 C -0.23941 0.44074 -0.23646 0.43796 -0.225 0.42662 C -0.22448 0.42292 -0.22483 0.41875 -0.22344 0.41551 C -0.22153 0.41111 -0.2151 0.4132 -0.21337 0.4088 C -0.21215 0.40556 -0.21337 0.40139 -0.21337 0.39769 " pathEditMode="relative" ptsTypes="ffffffffffffffffffffffffffffffffffffffffffffffffffffffffffffFfffffA">
                                      <p:cBhvr>
                                        <p:cTn id="18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7024744" cy="1143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b="1" dirty="0" smtClean="0"/>
              <a:t>YENİDEN DOĞUŞ RÖNESANS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7584" y="1772816"/>
            <a:ext cx="7128792" cy="4248472"/>
          </a:xfrm>
        </p:spPr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kumimoji="1" lang="tr-TR" sz="2000" b="1" dirty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YENİDEN DOĞUŞ ANLAMINA GEL</a:t>
            </a:r>
            <a:r>
              <a:rPr kumimoji="1" lang="tr-TR" sz="2000" b="1" dirty="0">
                <a:solidFill>
                  <a:srgbClr val="0000FF"/>
                </a:solidFill>
                <a:latin typeface="Comic Sans MS" pitchFamily="66" charset="0"/>
              </a:rPr>
              <a:t>İR.</a:t>
            </a:r>
          </a:p>
          <a:p>
            <a:pPr>
              <a:spcBef>
                <a:spcPct val="50000"/>
              </a:spcBef>
            </a:pPr>
            <a:r>
              <a:rPr kumimoji="1" lang="tr-TR" sz="2000" b="1" dirty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 15 VE 16 YY.’DA AVRUPA'DA EDEBİYAT, HEYKELTIRAŞLIK, RESİM, MİMARİ VE BİLİMDE ORTAYA ÇIKAN YENİ ANLAYIŞ VE BU ANLAYIŞIN DOĞURDUĞU HAREKETLERE VERİLEN ADDIR.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429000"/>
            <a:ext cx="1752600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84481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024744" cy="1143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RÖNESANSIN NEDENLERİ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7584" y="1556792"/>
            <a:ext cx="7632848" cy="4536504"/>
          </a:xfrm>
        </p:spPr>
        <p:txBody>
          <a:bodyPr/>
          <a:lstStyle/>
          <a:p>
            <a:pPr marL="68580" indent="0">
              <a:buNone/>
            </a:pPr>
            <a:r>
              <a:rPr lang="tr-TR" b="1" dirty="0" smtClean="0">
                <a:solidFill>
                  <a:srgbClr val="7030A0"/>
                </a:solidFill>
              </a:rPr>
              <a:t> </a:t>
            </a:r>
            <a:r>
              <a:rPr lang="tr-TR" b="1" dirty="0">
                <a:solidFill>
                  <a:srgbClr val="7030A0"/>
                </a:solidFill>
              </a:rPr>
              <a:t>COĞRAFİ, EKONOMİK VE SİYASAL KONUMU, TARİHİ VE DİNSEL BİR MERKEZ OLMASI NEDENİYLE İTALYA'DA DOĞDU</a:t>
            </a:r>
            <a:r>
              <a:rPr lang="tr-TR" b="1" dirty="0" smtClean="0">
                <a:solidFill>
                  <a:srgbClr val="7030A0"/>
                </a:solidFill>
              </a:rPr>
              <a:t>.</a:t>
            </a:r>
          </a:p>
          <a:p>
            <a:pPr marL="68580" indent="0">
              <a:buNone/>
            </a:pPr>
            <a:endParaRPr lang="tr-TR" b="1" dirty="0">
              <a:solidFill>
                <a:srgbClr val="7030A0"/>
              </a:solidFill>
            </a:endParaRPr>
          </a:p>
          <a:p>
            <a:pPr marL="68580" indent="0">
              <a:buNone/>
            </a:pPr>
            <a:r>
              <a:rPr lang="tr-TR" b="1" dirty="0">
                <a:solidFill>
                  <a:srgbClr val="7030A0"/>
                </a:solidFill>
              </a:rPr>
              <a:t>İTALYANIN  HIRİSTİYANLIĞIN MERKEZİ OLMASI NEDENİYLE DİĞER AVRUPA ÜLKELERİNE </a:t>
            </a:r>
            <a:r>
              <a:rPr lang="tr-TR" b="1" dirty="0" smtClean="0">
                <a:solidFill>
                  <a:srgbClr val="7030A0"/>
                </a:solidFill>
              </a:rPr>
              <a:t>YAYILDI.</a:t>
            </a:r>
            <a:endParaRPr lang="tr-TR" b="1" dirty="0">
              <a:solidFill>
                <a:srgbClr val="7030A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48150"/>
            <a:ext cx="2790825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230598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221073"/>
            <a:ext cx="2466975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44035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99592" y="548680"/>
            <a:ext cx="7272807" cy="5688632"/>
          </a:xfrm>
          <a:solidFill>
            <a:srgbClr val="FFC000"/>
          </a:solidFill>
        </p:spPr>
        <p:txBody>
          <a:bodyPr>
            <a:normAutofit/>
          </a:bodyPr>
          <a:lstStyle/>
          <a:p>
            <a:pPr algn="just">
              <a:spcBef>
                <a:spcPct val="50000"/>
              </a:spcBef>
            </a:pPr>
            <a:endParaRPr kumimoji="1" lang="tr-TR" sz="2000" b="1" dirty="0" smtClean="0">
              <a:solidFill>
                <a:srgbClr val="0000FF"/>
              </a:solidFill>
              <a:latin typeface="Symbol" pitchFamily="18" charset="2"/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kumimoji="1" lang="tr-TR" b="1" dirty="0" smtClean="0">
                <a:solidFill>
                  <a:srgbClr val="0000FF"/>
                </a:solidFill>
                <a:latin typeface="Symbol" pitchFamily="18" charset="2"/>
                <a:cs typeface="Times New Roman" pitchFamily="18" charset="0"/>
              </a:rPr>
              <a:t>·</a:t>
            </a:r>
            <a:r>
              <a:rPr kumimoji="1" lang="tr-T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tr-TR" b="1" dirty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M</a:t>
            </a:r>
            <a:r>
              <a:rPr kumimoji="1" lang="tr-TR" b="1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atbaa ve kağıdın bulunması.</a:t>
            </a:r>
            <a:endParaRPr kumimoji="1" lang="tr-TR" b="1" dirty="0" smtClean="0">
              <a:solidFill>
                <a:srgbClr val="0000FF"/>
              </a:solidFill>
              <a:latin typeface="Castellar" pitchFamily="18" charset="0"/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kumimoji="1" lang="tr-TR" b="1" dirty="0" smtClean="0">
                <a:solidFill>
                  <a:srgbClr val="0000FF"/>
                </a:solidFill>
                <a:latin typeface="Symbol" pitchFamily="18" charset="2"/>
                <a:cs typeface="Times New Roman" pitchFamily="18" charset="0"/>
              </a:rPr>
              <a:t>·</a:t>
            </a:r>
            <a:r>
              <a:rPr kumimoji="1" lang="tr-TR" b="1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 Ortaçağın sonlarında  oluşan bilgi birikimi</a:t>
            </a:r>
            <a:endParaRPr kumimoji="1" lang="tr-TR" b="1" dirty="0" smtClean="0">
              <a:solidFill>
                <a:srgbClr val="0000FF"/>
              </a:solidFill>
              <a:latin typeface="Castellar" pitchFamily="18" charset="0"/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kumimoji="1" lang="tr-TR" b="1" dirty="0" smtClean="0">
                <a:solidFill>
                  <a:srgbClr val="0000FF"/>
                </a:solidFill>
                <a:latin typeface="Symbol" pitchFamily="18" charset="2"/>
                <a:cs typeface="Times New Roman" pitchFamily="18" charset="0"/>
              </a:rPr>
              <a:t>·</a:t>
            </a:r>
            <a:r>
              <a:rPr kumimoji="1" lang="tr-TR" b="1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 Coğrafi keşiflerin yarattığı zenginlik ve zenginleşen sınıfta bilim adamlarını ve sanatçıları koruyan mesenlerin sayısının artması.</a:t>
            </a:r>
            <a:endParaRPr kumimoji="1" lang="tr-TR" b="1" dirty="0" smtClean="0">
              <a:solidFill>
                <a:srgbClr val="0000FF"/>
              </a:solidFill>
              <a:latin typeface="Castellar" pitchFamily="18" charset="0"/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kumimoji="1" lang="tr-TR" b="1" dirty="0" smtClean="0">
                <a:solidFill>
                  <a:srgbClr val="0000FF"/>
                </a:solidFill>
                <a:latin typeface="Symbol" pitchFamily="18" charset="2"/>
                <a:cs typeface="Times New Roman" pitchFamily="18" charset="0"/>
              </a:rPr>
              <a:t>·</a:t>
            </a:r>
            <a:r>
              <a:rPr kumimoji="1" lang="tr-TR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tr-TR" b="1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15 ve 16. yüzyılda birçok dahi insanın yetişmesi ve çalışmalarını birleştirmeleri</a:t>
            </a:r>
            <a:endParaRPr kumimoji="1" lang="tr-TR" b="1" dirty="0" smtClean="0">
              <a:solidFill>
                <a:srgbClr val="0000FF"/>
              </a:solidFill>
              <a:latin typeface="Castellar" pitchFamily="18" charset="0"/>
              <a:cs typeface="Times New Roman" pitchFamily="18" charset="0"/>
            </a:endParaRPr>
          </a:p>
          <a:p>
            <a:pPr algn="just">
              <a:spcBef>
                <a:spcPct val="50000"/>
              </a:spcBef>
            </a:pPr>
            <a:r>
              <a:rPr kumimoji="1" lang="tr-TR" b="1" dirty="0" smtClean="0">
                <a:solidFill>
                  <a:srgbClr val="0000FF"/>
                </a:solidFill>
                <a:latin typeface="Symbol" pitchFamily="18" charset="2"/>
                <a:cs typeface="Times New Roman" pitchFamily="18" charset="0"/>
              </a:rPr>
              <a:t>·</a:t>
            </a:r>
            <a:r>
              <a:rPr kumimoji="1" lang="tr-TR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tr-TR" b="1" dirty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İ</a:t>
            </a:r>
            <a:r>
              <a:rPr kumimoji="1" lang="tr-TR" b="1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stanbul'un fethiyle </a:t>
            </a:r>
            <a:r>
              <a:rPr kumimoji="1" lang="tr-TR" b="1" dirty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A</a:t>
            </a:r>
            <a:r>
              <a:rPr kumimoji="1" lang="tr-TR" b="1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vrupa'ya göçen </a:t>
            </a:r>
            <a:r>
              <a:rPr kumimoji="1" lang="tr-TR" b="1" dirty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B</a:t>
            </a:r>
            <a:r>
              <a:rPr kumimoji="1" lang="tr-TR" b="1" dirty="0" smtClean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izans bilginlerinin eski Yunan ve Roma eserlerini yeniden tanıtmaları</a:t>
            </a:r>
          </a:p>
          <a:p>
            <a:endParaRPr lang="tr-TR" sz="20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1979712" y="332656"/>
            <a:ext cx="4032448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RÖNESANSIN NEDENLERİ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05315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404664"/>
            <a:ext cx="1633728" cy="1816145"/>
          </a:xfrm>
        </p:spPr>
      </p:pic>
      <p:sp>
        <p:nvSpPr>
          <p:cNvPr id="5" name="Köşeleri Yuvarlanmış Dikdörtgen Belirtme Çizgisi 4"/>
          <p:cNvSpPr/>
          <p:nvPr/>
        </p:nvSpPr>
        <p:spPr>
          <a:xfrm>
            <a:off x="3851920" y="1412776"/>
            <a:ext cx="4968552" cy="4680520"/>
          </a:xfrm>
          <a:prstGeom prst="wedgeRoundRectCallout">
            <a:avLst>
              <a:gd name="adj1" fmla="val -83317"/>
              <a:gd name="adj2" fmla="val -57159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Coğrafi Keşiflerle elde edilen bilimsel bilgiler ile kilise ve din adamlarına duyulan güven azaldı ve kilise güç kaybetmeye başladı.</a:t>
            </a:r>
          </a:p>
          <a:p>
            <a:pPr algn="ctr"/>
            <a:r>
              <a:rPr lang="tr-TR" sz="2400" b="1" dirty="0" smtClean="0"/>
              <a:t>Kilise baskısının azalması daha özgürce tartışıp düşüncelerini geliştirme </a:t>
            </a:r>
            <a:r>
              <a:rPr lang="tr-TR" sz="2400" b="1" dirty="0" err="1" smtClean="0"/>
              <a:t>olanagını</a:t>
            </a:r>
            <a:r>
              <a:rPr lang="tr-TR" sz="2400" b="1" dirty="0" smtClean="0"/>
              <a:t>  bulmasını sağladı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6" name="Köşeleri Yuvarlanmış Dikdörtgen Belirtme Çizgisi 5"/>
          <p:cNvSpPr/>
          <p:nvPr/>
        </p:nvSpPr>
        <p:spPr>
          <a:xfrm>
            <a:off x="467544" y="2852936"/>
            <a:ext cx="3096344" cy="3240360"/>
          </a:xfrm>
          <a:prstGeom prst="wedgeRoundRectCallout">
            <a:avLst>
              <a:gd name="adj1" fmla="val -14006"/>
              <a:gd name="adj2" fmla="val -7393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Matbaa sayesinde çok sayıda ve ucu kitap basılması, yeni bilgi ve düşüncelerin hızla yayılmasına neden oldu.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4052146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764704"/>
            <a:ext cx="2304256" cy="1680187"/>
          </a:xfrm>
        </p:spPr>
      </p:pic>
      <p:sp>
        <p:nvSpPr>
          <p:cNvPr id="5" name="Köşeleri Yuvarlanmış Dikdörtgen Belirtme Çizgisi 4"/>
          <p:cNvSpPr/>
          <p:nvPr/>
        </p:nvSpPr>
        <p:spPr>
          <a:xfrm>
            <a:off x="683568" y="1052736"/>
            <a:ext cx="4464496" cy="1512168"/>
          </a:xfrm>
          <a:prstGeom prst="wedgeRoundRectCallout">
            <a:avLst>
              <a:gd name="adj1" fmla="val 57214"/>
              <a:gd name="adj2" fmla="val -2014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Rönesans döneminin en önemli temsilcilerinden biri LEONARDA DA </a:t>
            </a:r>
            <a:r>
              <a:rPr lang="tr-TR" sz="2000" b="1" dirty="0" err="1" smtClean="0"/>
              <a:t>VİNCİ’dir</a:t>
            </a:r>
            <a:r>
              <a:rPr lang="tr-TR" sz="2000" b="1" dirty="0" smtClean="0"/>
              <a:t>.</a:t>
            </a:r>
            <a:endParaRPr lang="tr-TR" sz="20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1538" y="2996952"/>
            <a:ext cx="2466975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2837" y="2996952"/>
            <a:ext cx="1838325" cy="249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5271" y="2987040"/>
            <a:ext cx="2466975" cy="250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87079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024744" cy="81716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dirty="0" smtClean="0"/>
              <a:t>DÜŞÜNELİM</a:t>
            </a:r>
            <a:endParaRPr lang="tr-TR" dirty="0"/>
          </a:p>
        </p:txBody>
      </p:sp>
      <p:sp>
        <p:nvSpPr>
          <p:cNvPr id="5" name="Köşeleri Yuvarlanmış Dikdörtgen Belirtme Çizgisi 4"/>
          <p:cNvSpPr/>
          <p:nvPr/>
        </p:nvSpPr>
        <p:spPr>
          <a:xfrm>
            <a:off x="3347864" y="1556792"/>
            <a:ext cx="4896544" cy="1800200"/>
          </a:xfrm>
          <a:prstGeom prst="wedgeRoundRectCallout">
            <a:avLst>
              <a:gd name="adj1" fmla="val -58278"/>
              <a:gd name="adj2" fmla="val 1547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Amerika kıtasına neden «Yeni Dünya» adı verilmiş olabilir? Amerika gibi yeni kıtaların keşfinin günümüz bilimsel birikimine etkilerin neler olduğunu düşününüz? Açıklayınız.</a:t>
            </a:r>
            <a:endParaRPr lang="tr-TR" sz="2000" b="1" dirty="0"/>
          </a:p>
        </p:txBody>
      </p:sp>
      <p:sp>
        <p:nvSpPr>
          <p:cNvPr id="6" name="Köşeleri Yuvarlanmış Dikdörtgen Belirtme Çizgisi 5"/>
          <p:cNvSpPr/>
          <p:nvPr/>
        </p:nvSpPr>
        <p:spPr>
          <a:xfrm>
            <a:off x="3059832" y="3645024"/>
            <a:ext cx="4608512" cy="1872208"/>
          </a:xfrm>
          <a:prstGeom prst="wedgeRoundRectCallout">
            <a:avLst>
              <a:gd name="adj1" fmla="val -68805"/>
              <a:gd name="adj2" fmla="val -5988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Siz XV yüzyılda yaşayan bir kaşif olsaydınız, bir keşif gezisine çıkarken yanınıza neler </a:t>
            </a:r>
            <a:r>
              <a:rPr lang="tr-TR" sz="2000" b="1" dirty="0" err="1" smtClean="0"/>
              <a:t>alıdınız</a:t>
            </a:r>
            <a:r>
              <a:rPr lang="tr-TR" sz="2000" b="1" dirty="0" smtClean="0"/>
              <a:t>? Nedenleriyle birlikte açıklayınız</a:t>
            </a:r>
            <a:endParaRPr lang="tr-TR" sz="2000" b="1" dirty="0"/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05608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404664"/>
            <a:ext cx="2423494" cy="2185019"/>
          </a:xfrm>
        </p:spPr>
      </p:pic>
      <p:sp>
        <p:nvSpPr>
          <p:cNvPr id="5" name="Köşeleri Yuvarlanmış Dikdörtgen Belirtme Çizgisi 4"/>
          <p:cNvSpPr/>
          <p:nvPr/>
        </p:nvSpPr>
        <p:spPr>
          <a:xfrm>
            <a:off x="3563888" y="836712"/>
            <a:ext cx="4752528" cy="5112568"/>
          </a:xfrm>
          <a:prstGeom prst="wedgeRoundRectCallout">
            <a:avLst>
              <a:gd name="adj1" fmla="val -60597"/>
              <a:gd name="adj2" fmla="val -3705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Da Vinci, resim, mimarlık, bilim, felsefe ve mühendislik alanlarında yaptığı çalışmalarla döneme </a:t>
            </a:r>
            <a:r>
              <a:rPr lang="tr-TR" sz="2400" b="1" dirty="0" err="1" smtClean="0"/>
              <a:t>damgasıını</a:t>
            </a:r>
            <a:r>
              <a:rPr lang="tr-TR" sz="2400" b="1" dirty="0" smtClean="0"/>
              <a:t> vurdu.</a:t>
            </a:r>
          </a:p>
          <a:p>
            <a:pPr algn="ctr"/>
            <a:r>
              <a:rPr lang="tr-TR" sz="2400" b="1" dirty="0" smtClean="0"/>
              <a:t>Da Vinci insanın anatomik yapısını inceleyerek  doğru tasvir etmeyi amaçladı.</a:t>
            </a:r>
          </a:p>
          <a:p>
            <a:pPr algn="ctr"/>
            <a:r>
              <a:rPr lang="tr-TR" sz="2400" b="1" dirty="0" smtClean="0"/>
              <a:t>Anatomi alanındaki çalışmalarıyla bilim tarihinde bilinen ilk robot tasarımını yaptı.1495 yılında bu tasarım ancak 1950’lerde  keşfedildi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24944"/>
            <a:ext cx="237626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52984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25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8678"/>
            <a:ext cx="2705100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10289"/>
            <a:ext cx="185737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1706" y="2310078"/>
            <a:ext cx="1924050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0312" y="158154"/>
            <a:ext cx="1857375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8928" y="2780928"/>
            <a:ext cx="213360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6758" y="248678"/>
            <a:ext cx="3611860" cy="1743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3856" y="2234265"/>
            <a:ext cx="184785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24919" y="4802205"/>
            <a:ext cx="3327201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67639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569" y="764704"/>
            <a:ext cx="6984776" cy="5067925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620688"/>
            <a:ext cx="2375347" cy="2155324"/>
          </a:xfrm>
          <a:prstGeom prst="rect">
            <a:avLst/>
          </a:prstGeom>
        </p:spPr>
      </p:pic>
      <p:sp>
        <p:nvSpPr>
          <p:cNvPr id="5" name="Köşeleri Yuvarlanmış Dikdörtgen Belirtme Çizgisi 4"/>
          <p:cNvSpPr/>
          <p:nvPr/>
        </p:nvSpPr>
        <p:spPr>
          <a:xfrm>
            <a:off x="611560" y="620688"/>
            <a:ext cx="4464496" cy="1872208"/>
          </a:xfrm>
          <a:prstGeom prst="wedgeRoundRectCallout">
            <a:avLst>
              <a:gd name="adj1" fmla="val 63483"/>
              <a:gd name="adj2" fmla="val -8319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b="1" dirty="0"/>
              <a:t>Rönesans döneminde Leonardo da  Vinci’den başka günümüz bilim ve sanatın gelişmesine katkısı olan pek çok sanatçı ve bilim insanı yetişti</a:t>
            </a:r>
          </a:p>
        </p:txBody>
      </p:sp>
      <p:sp>
        <p:nvSpPr>
          <p:cNvPr id="6" name="Köşeleri Yuvarlanmış Dikdörtgen Belirtme Çizgisi 5"/>
          <p:cNvSpPr/>
          <p:nvPr/>
        </p:nvSpPr>
        <p:spPr>
          <a:xfrm>
            <a:off x="1619672" y="2776012"/>
            <a:ext cx="6048671" cy="3317284"/>
          </a:xfrm>
          <a:prstGeom prst="wedgeRoundRectCallout">
            <a:avLst>
              <a:gd name="adj1" fmla="val 42261"/>
              <a:gd name="adj2" fmla="val -64922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Ünlü heykeltıraş MİCHELANGELO( </a:t>
            </a:r>
            <a:r>
              <a:rPr lang="tr-TR" sz="2000" b="1" dirty="0" err="1" smtClean="0"/>
              <a:t>Mikelanj</a:t>
            </a:r>
            <a:r>
              <a:rPr lang="tr-TR" sz="2000" b="1" dirty="0" smtClean="0"/>
              <a:t>)</a:t>
            </a:r>
          </a:p>
          <a:p>
            <a:pPr algn="ctr"/>
            <a:r>
              <a:rPr lang="tr-TR" sz="2000" b="1" dirty="0" smtClean="0"/>
              <a:t>Denemeleri ile tanıdığımız MONTEİGNE ( </a:t>
            </a:r>
            <a:r>
              <a:rPr lang="tr-TR" sz="2000" b="1" dirty="0" err="1" smtClean="0"/>
              <a:t>Montyeyn</a:t>
            </a:r>
            <a:r>
              <a:rPr lang="tr-TR" sz="2000" b="1" dirty="0" smtClean="0"/>
              <a:t>), dinde reformu  başlatan LUTHER ( (LUTER) ,tiyatro eserleriyle tanınan  SHAKESPEAR ( </a:t>
            </a:r>
            <a:r>
              <a:rPr lang="tr-TR" sz="2000" b="1" dirty="0" err="1" smtClean="0"/>
              <a:t>Şekspir</a:t>
            </a:r>
            <a:r>
              <a:rPr lang="tr-TR" sz="2000" b="1" dirty="0" smtClean="0"/>
              <a:t>), ilk defa Dünya’nın Güneş etrafında döndüğünü söyleyen KOPERNİK, </a:t>
            </a:r>
            <a:r>
              <a:rPr lang="tr-TR" sz="2000" b="1" dirty="0" err="1" smtClean="0"/>
              <a:t>Rönesansın</a:t>
            </a:r>
            <a:r>
              <a:rPr lang="tr-TR" sz="2000" b="1" dirty="0" smtClean="0"/>
              <a:t> temsilcileri oldular.</a:t>
            </a:r>
            <a:endParaRPr lang="tr-TR" sz="2000" b="1" dirty="0"/>
          </a:p>
        </p:txBody>
      </p:sp>
      <p:sp>
        <p:nvSpPr>
          <p:cNvPr id="7" name="Yatay Kaydırma 6"/>
          <p:cNvSpPr/>
          <p:nvPr/>
        </p:nvSpPr>
        <p:spPr>
          <a:xfrm>
            <a:off x="754007" y="5697252"/>
            <a:ext cx="7056784" cy="792088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Rönesans Döneminde yetişen bilim insanları ile sanatçıların günümüz bilim ve sanat anlayışına katkıları neler olabilir? Örnek vererek açıklayınız.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1019222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7272808" cy="1152128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/>
              <a:t>DİNDE REFORM</a:t>
            </a:r>
            <a:br>
              <a:rPr lang="tr-TR" b="1" dirty="0" smtClean="0"/>
            </a:br>
            <a:r>
              <a:rPr lang="tr-TR" b="1" dirty="0" smtClean="0"/>
              <a:t>(Yeniden şekil vermek</a:t>
            </a:r>
            <a:r>
              <a:rPr lang="tr-TR" dirty="0" smtClean="0"/>
              <a:t>)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2060848"/>
            <a:ext cx="1917377" cy="1436182"/>
          </a:xfrm>
        </p:spPr>
      </p:pic>
      <p:sp>
        <p:nvSpPr>
          <p:cNvPr id="5" name="Köşeleri Yuvarlanmış Dikdörtgen Belirtme Çizgisi 4"/>
          <p:cNvSpPr/>
          <p:nvPr/>
        </p:nvSpPr>
        <p:spPr>
          <a:xfrm>
            <a:off x="3131840" y="1844824"/>
            <a:ext cx="4752528" cy="1800200"/>
          </a:xfrm>
          <a:prstGeom prst="wedgeRoundRectCallout">
            <a:avLst>
              <a:gd name="adj1" fmla="val -61146"/>
              <a:gd name="adj2" fmla="val -14095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Orta Çağ boyunca KATOLİK KİLİSESİ amacından uzaklaşmıştı. Roma’da Vatikan’da oturan PAPALAR  kendilerini Hz. İsa’nın  yeryüzündeki vekili olarak görüyorlardı.</a:t>
            </a:r>
            <a:endParaRPr lang="tr-TR" b="1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3789040"/>
            <a:ext cx="2173610" cy="2049016"/>
          </a:xfrm>
          <a:prstGeom prst="rect">
            <a:avLst/>
          </a:prstGeom>
        </p:spPr>
      </p:pic>
      <p:sp>
        <p:nvSpPr>
          <p:cNvPr id="7" name="Köşeleri Yuvarlanmış Dikdörtgen Belirtme Çizgisi 6"/>
          <p:cNvSpPr/>
          <p:nvPr/>
        </p:nvSpPr>
        <p:spPr>
          <a:xfrm>
            <a:off x="899592" y="3789040"/>
            <a:ext cx="4176464" cy="1728192"/>
          </a:xfrm>
          <a:prstGeom prst="wedgeRoundRectCallout">
            <a:avLst>
              <a:gd name="adj1" fmla="val 66673"/>
              <a:gd name="adj2" fmla="val 77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Kilise ve din adamları çok zenginleşmiş, oldukça geniş topraklara sahip olmuşlardı. Din adamları ,soylular gibi zevk ve eğlence içinde yaşamaya başlamışlardı.</a:t>
            </a:r>
            <a:endParaRPr lang="tr-TR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467544" y="5840978"/>
            <a:ext cx="86934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Din adamların soylular gibi yaşanmasını doğru buluyor musunuz? Açıklayınız.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2056875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31640" y="764704"/>
            <a:ext cx="6336704" cy="1242779"/>
          </a:xfrm>
          <a:solidFill>
            <a:srgbClr val="FFFF00"/>
          </a:solidFill>
        </p:spPr>
        <p:txBody>
          <a:bodyPr>
            <a:normAutofit/>
          </a:bodyPr>
          <a:lstStyle/>
          <a:p>
            <a:r>
              <a:rPr kumimoji="1" lang="tr-TR" sz="1800" b="1" dirty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NİHAYET XV</a:t>
            </a:r>
            <a:r>
              <a:rPr kumimoji="1" lang="tr-TR" sz="1800" b="1" dirty="0">
                <a:solidFill>
                  <a:srgbClr val="0000FF"/>
                </a:solidFill>
                <a:latin typeface="Comic Sans MS" pitchFamily="66" charset="0"/>
              </a:rPr>
              <a:t>I</a:t>
            </a:r>
            <a:r>
              <a:rPr kumimoji="1" lang="tr-TR" sz="1800" b="1" dirty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 YÜZYILDA ALMANYA'DA </a:t>
            </a:r>
            <a:r>
              <a:rPr kumimoji="1" lang="tr-TR" sz="1800" b="1" dirty="0">
                <a:solidFill>
                  <a:srgbClr val="FF00FF"/>
                </a:solidFill>
                <a:latin typeface="Comic Sans MS" pitchFamily="66" charset="0"/>
                <a:cs typeface="Times New Roman" pitchFamily="18" charset="0"/>
              </a:rPr>
              <a:t>MARTİN LUTHER</a:t>
            </a:r>
            <a:r>
              <a:rPr kumimoji="1" lang="tr-TR" sz="1800" b="1" dirty="0">
                <a:solidFill>
                  <a:srgbClr val="0000FF"/>
                </a:solidFill>
                <a:latin typeface="Comic Sans MS" pitchFamily="66" charset="0"/>
                <a:cs typeface="Times New Roman" pitchFamily="18" charset="0"/>
              </a:rPr>
              <a:t> ADLI BİR DİN ADAMI KAPSAMLI BİR DİNİ YENİLİK HAREKETİ BAŞLATMIŞTIR(1519</a:t>
            </a:r>
            <a:r>
              <a:rPr kumimoji="1" lang="tr-TR" sz="1800" b="1" dirty="0" smtClean="0">
                <a:solidFill>
                  <a:srgbClr val="0000FF"/>
                </a:solidFill>
                <a:latin typeface="Comic Sans MS" pitchFamily="66" charset="0"/>
              </a:rPr>
              <a:t>)</a:t>
            </a:r>
          </a:p>
          <a:p>
            <a:endParaRPr kumimoji="1" lang="tr-TR" b="1" dirty="0">
              <a:solidFill>
                <a:srgbClr val="0000FF"/>
              </a:solidFill>
              <a:latin typeface="Comic Sans MS" pitchFamily="66" charset="0"/>
            </a:endParaRPr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32856"/>
            <a:ext cx="3243263" cy="436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6808" y="2132855"/>
            <a:ext cx="3907011" cy="436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74254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6696862" cy="60113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Reformun Nedenleri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99592" y="1628800"/>
            <a:ext cx="6921217" cy="420382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tr-TR" b="1" dirty="0" smtClean="0"/>
              <a:t>Katolik Kilisesini bozulması amaçları dışına çıkması.</a:t>
            </a:r>
          </a:p>
          <a:p>
            <a:r>
              <a:rPr lang="tr-TR" b="1" dirty="0" smtClean="0"/>
              <a:t>Matbaanın icat edilmesiyle çok sayıda İncil basıldı ve birçok dile çevrildi. İncil’i okuyunca rahiplerin söylediği birçok inancın İncil’de olmadığını öğrenildi.</a:t>
            </a:r>
          </a:p>
          <a:p>
            <a:r>
              <a:rPr lang="tr-TR" b="1" dirty="0" smtClean="0"/>
              <a:t>Kilisenin  düşünceler ve inançlar üzerinde halka çok bakı yapması.</a:t>
            </a:r>
          </a:p>
          <a:p>
            <a:r>
              <a:rPr lang="tr-TR" b="1" dirty="0" smtClean="0"/>
              <a:t>Din adamları para karşılığında af belgesi veriyorlardı .Oysa  İncil’de « Tanrı ile kul arasına kimse giremez, günahları ancak tanrı affeder» Demesi</a:t>
            </a:r>
            <a:endParaRPr lang="tr-TR" b="1" dirty="0"/>
          </a:p>
        </p:txBody>
      </p:sp>
      <p:sp>
        <p:nvSpPr>
          <p:cNvPr id="4" name="Yatay Kaydırma 3"/>
          <p:cNvSpPr/>
          <p:nvPr/>
        </p:nvSpPr>
        <p:spPr>
          <a:xfrm>
            <a:off x="1403648" y="5661248"/>
            <a:ext cx="6264696" cy="720080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Kilisenin amaçları dışına çıkmasından ne anladınız?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4180932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980728"/>
            <a:ext cx="7272924" cy="4851901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3081" y="2492896"/>
            <a:ext cx="2380592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Yatay Kaydırma 3"/>
          <p:cNvSpPr/>
          <p:nvPr/>
        </p:nvSpPr>
        <p:spPr>
          <a:xfrm>
            <a:off x="3635896" y="764704"/>
            <a:ext cx="4896544" cy="5040560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XVI. Yüzyılda ilk kez Almanya’da başlayan Reform Hareketleri daha sonra Fransa ve İngiltere başta  olmak üzere </a:t>
            </a:r>
            <a:r>
              <a:rPr lang="tr-TR" sz="2000" b="1" dirty="0"/>
              <a:t>A</a:t>
            </a:r>
            <a:r>
              <a:rPr lang="tr-TR" sz="2000" b="1" dirty="0" smtClean="0"/>
              <a:t>vrupa’nın birçok ülkesine yayıldı.» Yeniden şekil vermek» anlamına gelen </a:t>
            </a:r>
            <a:r>
              <a:rPr lang="tr-TR" sz="2000" b="1" dirty="0"/>
              <a:t>R</a:t>
            </a:r>
            <a:r>
              <a:rPr lang="tr-TR" sz="2000" b="1" dirty="0" smtClean="0"/>
              <a:t>eform, </a:t>
            </a:r>
            <a:r>
              <a:rPr lang="tr-TR" sz="2000" b="1" dirty="0" err="1" smtClean="0"/>
              <a:t>Katolık</a:t>
            </a:r>
            <a:r>
              <a:rPr lang="tr-TR" sz="2000" b="1" dirty="0" smtClean="0"/>
              <a:t> kilisesini aslına döndürmek amacıyla yapılan değişiklik ve düzenlemelerdir.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xmlns="" val="2993849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7024744" cy="745152"/>
          </a:xfrm>
        </p:spPr>
        <p:txBody>
          <a:bodyPr/>
          <a:lstStyle/>
          <a:p>
            <a:pPr algn="ctr"/>
            <a:r>
              <a:rPr lang="tr-TR" b="1" dirty="0" smtClean="0"/>
              <a:t>REFORMUN SONUÇLARI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7584" y="1340768"/>
            <a:ext cx="7632848" cy="449186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tr-TR" b="1" dirty="0"/>
              <a:t>AVRUPA'NIN MEZHEP BİRLİĞİ BOZULDU, KATOLİK KİLİSESİ ESKİ GÜCÜNÜ YİTİRDİ.</a:t>
            </a:r>
          </a:p>
          <a:p>
            <a:r>
              <a:rPr lang="tr-TR" b="1" dirty="0"/>
              <a:t>KANLI MEZHEP SAVAŞLARINDAN SONRA AVRUPA'DA YENİ MEZHEPLER DOĞDU </a:t>
            </a:r>
            <a:r>
              <a:rPr lang="tr-TR" b="1" dirty="0" smtClean="0"/>
              <a:t>(PROTESTANLIK,KALVENİZM ve ANGLİKANİZİM)</a:t>
            </a:r>
            <a:endParaRPr lang="tr-TR" b="1" dirty="0"/>
          </a:p>
          <a:p>
            <a:r>
              <a:rPr lang="tr-TR" b="1" dirty="0"/>
              <a:t> KİLİSE DIŞINDA LAİK EĞİTİM DOĞDU. DÜŞÜNCENİN ÖNÜNDEKİ KİLİSE ENGELİ KALDIRILDI. </a:t>
            </a:r>
          </a:p>
          <a:p>
            <a:r>
              <a:rPr lang="tr-TR" b="1" dirty="0"/>
              <a:t> KATOLİK KİLİSESİ KENDİNİ YENİLEMEK ZORUNDA KALMIŞTIR.. </a:t>
            </a:r>
          </a:p>
          <a:p>
            <a:r>
              <a:rPr lang="tr-TR" b="1" dirty="0"/>
              <a:t>REFORM SONUCUNDA ORTA AVRUPA’DA OLUŞAN SİYASİ KARGAŞA OSMANLILARIN AVRUPA’DA İLERLEMESİNİ KOLAYLAŞTIRMIŞTIR </a:t>
            </a:r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251520" y="6093296"/>
            <a:ext cx="832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REFORM HAREKETLERİ BİLİMİN GELİŞMESİNE NASIL KATKIDA BULUNMUŞTUR?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1554897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059832" y="1052736"/>
            <a:ext cx="3384376" cy="7920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REFORMUN ÖNEMİ</a:t>
            </a:r>
            <a:endParaRPr lang="tr-TR" sz="2400" b="1" dirty="0"/>
          </a:p>
        </p:txBody>
      </p:sp>
      <p:sp>
        <p:nvSpPr>
          <p:cNvPr id="5" name="Beşgen 4"/>
          <p:cNvSpPr/>
          <p:nvPr/>
        </p:nvSpPr>
        <p:spPr>
          <a:xfrm>
            <a:off x="1475656" y="2348880"/>
            <a:ext cx="6048672" cy="484632"/>
          </a:xfrm>
          <a:prstGeom prst="homePlate">
            <a:avLst/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Eğitim ve öğretim kilisenin elinden alınarak laikleştirildi</a:t>
            </a:r>
            <a:endParaRPr lang="tr-TR" b="1" dirty="0"/>
          </a:p>
        </p:txBody>
      </p:sp>
      <p:sp>
        <p:nvSpPr>
          <p:cNvPr id="6" name="Sağ Ok 5"/>
          <p:cNvSpPr/>
          <p:nvPr/>
        </p:nvSpPr>
        <p:spPr>
          <a:xfrm>
            <a:off x="1475656" y="3212976"/>
            <a:ext cx="6192688" cy="864096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Böylece Avrupa’da düşünceyi  ve gelişmeyi engelleyen dini etkenler ortadan kalmış oldu.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2951920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b="1" dirty="0" smtClean="0"/>
              <a:t>AYDINLANMA ÇAĞI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tr-TR" b="1" dirty="0" smtClean="0"/>
              <a:t>Rönesans, reform ve bilimsel gelişmeler, 17 ve 18. yüzyıllarda Avrupa’da yeni bir dönem başlattı</a:t>
            </a:r>
          </a:p>
          <a:p>
            <a:pPr marL="68580" indent="0">
              <a:buNone/>
            </a:pPr>
            <a:r>
              <a:rPr lang="tr-TR" b="1" dirty="0" smtClean="0"/>
              <a:t>Her konuda </a:t>
            </a:r>
            <a:r>
              <a:rPr lang="tr-TR" b="1" dirty="0" smtClean="0">
                <a:solidFill>
                  <a:srgbClr val="FF0000"/>
                </a:solidFill>
              </a:rPr>
              <a:t>AKLA</a:t>
            </a:r>
            <a:r>
              <a:rPr lang="tr-TR" b="1" dirty="0" smtClean="0"/>
              <a:t> öncelik veren bir düşünce sistemi gelişti.</a:t>
            </a:r>
          </a:p>
          <a:p>
            <a:pPr marL="68580" indent="0">
              <a:buNone/>
            </a:pPr>
            <a:r>
              <a:rPr lang="tr-TR" b="1" dirty="0" smtClean="0"/>
              <a:t>Bu düşünce sistemi insanı ve insanın doğadaki yerini, </a:t>
            </a:r>
            <a:r>
              <a:rPr lang="tr-TR" b="1" dirty="0" smtClean="0">
                <a:solidFill>
                  <a:srgbClr val="FF0000"/>
                </a:solidFill>
              </a:rPr>
              <a:t>DİNE DEĞİL, AKLA </a:t>
            </a:r>
            <a:r>
              <a:rPr lang="tr-TR" b="1" dirty="0" smtClean="0"/>
              <a:t>dayanarak açıklamayı amaç edindi.</a:t>
            </a:r>
          </a:p>
          <a:p>
            <a:pPr marL="68580" indent="0">
              <a:buNone/>
            </a:pPr>
            <a:r>
              <a:rPr lang="tr-TR" b="1" dirty="0" smtClean="0"/>
              <a:t>Bilgi edinme yöntemi olarak </a:t>
            </a:r>
            <a:r>
              <a:rPr lang="tr-TR" b="1" dirty="0" smtClean="0">
                <a:solidFill>
                  <a:srgbClr val="FF0000"/>
                </a:solidFill>
              </a:rPr>
              <a:t>GÖZLEM ve DENEYİ  </a:t>
            </a:r>
            <a:r>
              <a:rPr lang="tr-TR" b="1" dirty="0" smtClean="0"/>
              <a:t>esas aldı.</a:t>
            </a:r>
          </a:p>
          <a:p>
            <a:pPr marL="68580" indent="0">
              <a:buNone/>
            </a:pPr>
            <a:endParaRPr lang="tr-TR" dirty="0" smtClean="0"/>
          </a:p>
          <a:p>
            <a:pPr marL="6858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67068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6768870" cy="673144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COĞRAFİ KEŞİFLER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1124745"/>
            <a:ext cx="2054207" cy="1872208"/>
          </a:xfrm>
        </p:spPr>
      </p:pic>
      <p:sp>
        <p:nvSpPr>
          <p:cNvPr id="5" name="Köşeleri Yuvarlanmış Dikdörtgen Belirtme Çizgisi 4"/>
          <p:cNvSpPr/>
          <p:nvPr/>
        </p:nvSpPr>
        <p:spPr>
          <a:xfrm>
            <a:off x="3059832" y="1340768"/>
            <a:ext cx="5112568" cy="2160240"/>
          </a:xfrm>
          <a:prstGeom prst="wedgeRoundRectCallout">
            <a:avLst>
              <a:gd name="adj1" fmla="val -59580"/>
              <a:gd name="adj2" fmla="val -2480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XV. Yüzyılda yaşayan Amerika kıtasının kaşifi KRİSTOF KOLOMB en önemli keşfine çıkmadan önce hangi bilimsel ve teknolojik gelişmelerden yaralandı</a:t>
            </a:r>
            <a:r>
              <a:rPr lang="tr-TR" dirty="0" smtClean="0"/>
              <a:t>?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17032"/>
            <a:ext cx="3187814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17032"/>
            <a:ext cx="3168352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4067944" y="5877272"/>
            <a:ext cx="2736304" cy="72008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KRİSTOF  KOLOMB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1262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548681"/>
            <a:ext cx="2304256" cy="21067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Köşeleri Yuvarlanmış Dikdörtgen Belirtme Çizgisi 4"/>
          <p:cNvSpPr/>
          <p:nvPr/>
        </p:nvSpPr>
        <p:spPr>
          <a:xfrm>
            <a:off x="3347864" y="404664"/>
            <a:ext cx="4536504" cy="1440160"/>
          </a:xfrm>
          <a:prstGeom prst="wedgeRoundRectCallout">
            <a:avLst>
              <a:gd name="adj1" fmla="val -57451"/>
              <a:gd name="adj2" fmla="val -8400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Bu düşünce sistemi sonucunda Avrupa’da ki döneme ne ad verilmiştir?</a:t>
            </a:r>
            <a:endParaRPr lang="tr-TR" sz="2000" b="1" dirty="0"/>
          </a:p>
        </p:txBody>
      </p:sp>
      <p:sp>
        <p:nvSpPr>
          <p:cNvPr id="6" name="Beşgen 5"/>
          <p:cNvSpPr/>
          <p:nvPr/>
        </p:nvSpPr>
        <p:spPr>
          <a:xfrm>
            <a:off x="899592" y="4077072"/>
            <a:ext cx="6768752" cy="936104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Avrupa’da akla dayanan düşünme sisteminin egemen olduğu  döneme AYDINLANMA ÇAĞI  adı verildi.</a:t>
            </a:r>
            <a:endParaRPr lang="tr-TR" dirty="0"/>
          </a:p>
        </p:txBody>
      </p:sp>
      <p:sp>
        <p:nvSpPr>
          <p:cNvPr id="7" name="Köşeleri Yuvarlanmış Dikdörtgen Belirtme Çizgisi 6"/>
          <p:cNvSpPr/>
          <p:nvPr/>
        </p:nvSpPr>
        <p:spPr>
          <a:xfrm>
            <a:off x="3347864" y="2276872"/>
            <a:ext cx="4752528" cy="1368152"/>
          </a:xfrm>
          <a:prstGeom prst="wedgeRoundRectCallout">
            <a:avLst>
              <a:gd name="adj1" fmla="val -56428"/>
              <a:gd name="adj2" fmla="val -3552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Bu dönemim önemli bilim insanları  kimlerdi.</a:t>
            </a:r>
            <a:endParaRPr lang="tr-TR" sz="24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395536" y="5446712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</a:t>
            </a:r>
            <a:r>
              <a:rPr lang="tr-TR" sz="2000" b="1" dirty="0" smtClean="0"/>
              <a:t>Başlıca bilim insanları NEWTON, KOPERNİK, GALİLEO, DESCARTES gelir.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xmlns="" val="1865678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43206"/>
            <a:ext cx="2376264" cy="2495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883920"/>
            <a:ext cx="3664222" cy="2254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429000"/>
            <a:ext cx="2376264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7680" y="3429001"/>
            <a:ext cx="3634526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023228" y="5836622"/>
            <a:ext cx="1396644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KOPERNİK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1835696" y="3138826"/>
            <a:ext cx="1170513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NEWTON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4716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24" y="836712"/>
            <a:ext cx="2779787" cy="2246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836712"/>
            <a:ext cx="3240360" cy="2246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23" y="3645024"/>
            <a:ext cx="2779787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45024"/>
            <a:ext cx="3240360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907704" y="5949280"/>
            <a:ext cx="1430200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DESCARTES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1763688" y="3212976"/>
            <a:ext cx="1149674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GALİLEO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14735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568" y="836712"/>
            <a:ext cx="7137241" cy="499591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Newton, «Evrensel Yer Çekimi Yasası’nı» buldu</a:t>
            </a:r>
          </a:p>
          <a:p>
            <a:r>
              <a:rPr lang="tr-TR" b="1" dirty="0" err="1" smtClean="0"/>
              <a:t>Kopernik</a:t>
            </a:r>
            <a:r>
              <a:rPr lang="tr-TR" b="1" dirty="0" smtClean="0"/>
              <a:t>,  Güneş Sisteminin varlığını  kanıtladı.</a:t>
            </a:r>
          </a:p>
          <a:p>
            <a:r>
              <a:rPr lang="tr-TR" b="1" dirty="0" smtClean="0"/>
              <a:t>Galileo  Güneş Sistemi’nin merkezi Dünya değil, Güneş Dünya’nın etrafında  dönmez. Dünya Güneş’in etrafında döner. Düşüncesini savundu.</a:t>
            </a:r>
          </a:p>
          <a:p>
            <a:r>
              <a:rPr lang="tr-TR" b="1" dirty="0" smtClean="0"/>
              <a:t>Gök bilimciler teleskoplar yardımıyla gök cisimlerinin hareketlerini ve  yapısını incelediler.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2250050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548680"/>
            <a:ext cx="2297336" cy="1536466"/>
          </a:xfrm>
        </p:spPr>
      </p:pic>
      <p:sp>
        <p:nvSpPr>
          <p:cNvPr id="5" name="Köşeleri Yuvarlanmış Dikdörtgen Belirtme Çizgisi 4"/>
          <p:cNvSpPr/>
          <p:nvPr/>
        </p:nvSpPr>
        <p:spPr>
          <a:xfrm>
            <a:off x="3347864" y="1052736"/>
            <a:ext cx="3816424" cy="1224136"/>
          </a:xfrm>
          <a:prstGeom prst="wedgeRoundRectCallout">
            <a:avLst>
              <a:gd name="adj1" fmla="val -56772"/>
              <a:gd name="adj2" fmla="val -13443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Aydınlanma Çağı düşünürleri en çok hangi konuları incelemiş   </a:t>
            </a:r>
            <a:r>
              <a:rPr lang="tr-TR" b="1" dirty="0" err="1" smtClean="0"/>
              <a:t>gerçekleitirdiler</a:t>
            </a:r>
            <a:r>
              <a:rPr lang="tr-TR" b="1" dirty="0" smtClean="0"/>
              <a:t>?</a:t>
            </a:r>
            <a:endParaRPr lang="tr-TR" b="1" dirty="0"/>
          </a:p>
        </p:txBody>
      </p:sp>
      <p:sp>
        <p:nvSpPr>
          <p:cNvPr id="6" name="Beşgen 5"/>
          <p:cNvSpPr/>
          <p:nvPr/>
        </p:nvSpPr>
        <p:spPr>
          <a:xfrm>
            <a:off x="1115616" y="2852936"/>
            <a:ext cx="5904656" cy="720080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TOPLUM, SİYASET ,HUKUK, EKONOMİ, BİYOLOJİ ve TARİH alanında yeni fikirler ortaya attılar.</a:t>
            </a:r>
            <a:endParaRPr lang="tr-TR" b="1" dirty="0"/>
          </a:p>
        </p:txBody>
      </p:sp>
      <p:sp>
        <p:nvSpPr>
          <p:cNvPr id="7" name="Beşgen 6"/>
          <p:cNvSpPr/>
          <p:nvPr/>
        </p:nvSpPr>
        <p:spPr>
          <a:xfrm>
            <a:off x="1115616" y="4005064"/>
            <a:ext cx="5904656" cy="936104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SOSYAL BİLGİLER ALANINDA  JAN JAK RUSO</a:t>
            </a:r>
          </a:p>
          <a:p>
            <a:pPr algn="ctr"/>
            <a:r>
              <a:rPr lang="tr-TR" b="1" dirty="0" smtClean="0"/>
              <a:t>MÜZİK  ALANINDA MOZART</a:t>
            </a:r>
          </a:p>
          <a:p>
            <a:pPr algn="ctr"/>
            <a:endParaRPr lang="tr-TR" dirty="0"/>
          </a:p>
        </p:txBody>
      </p:sp>
      <p:sp>
        <p:nvSpPr>
          <p:cNvPr id="8" name="Beşgen 7"/>
          <p:cNvSpPr/>
          <p:nvPr/>
        </p:nvSpPr>
        <p:spPr>
          <a:xfrm>
            <a:off x="1115616" y="5157192"/>
            <a:ext cx="5904656" cy="936104"/>
          </a:xfrm>
          <a:prstGeom prst="homePlat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UYARI: Aydınlanma Çağında meydana gelen bilim ,sanat ve teknolojideki gelişmeler  SANAYİ İNKILABI’NA  temel oluşturdu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68212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4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024744" cy="67314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r-TR" b="1" dirty="0" smtClean="0"/>
              <a:t>BİLGİMİZİ ÖLÇELİM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7584" y="1124744"/>
            <a:ext cx="7488832" cy="4896544"/>
          </a:xfrm>
          <a:solidFill>
            <a:srgbClr val="FFFF00"/>
          </a:solidFill>
        </p:spPr>
        <p:txBody>
          <a:bodyPr/>
          <a:lstStyle/>
          <a:p>
            <a:r>
              <a:rPr lang="tr-TR" b="1" dirty="0" smtClean="0"/>
              <a:t>Laik eğitimin ortaya çıkması</a:t>
            </a:r>
          </a:p>
          <a:p>
            <a:r>
              <a:rPr lang="tr-TR" b="1" dirty="0" smtClean="0"/>
              <a:t>Katolik kilisesinin yeniden düzenlenmesi</a:t>
            </a:r>
          </a:p>
          <a:p>
            <a:r>
              <a:rPr lang="tr-TR" b="1" dirty="0" smtClean="0"/>
              <a:t>Yeni mezheplerin ortaya  çıkması</a:t>
            </a:r>
          </a:p>
          <a:p>
            <a:pPr marL="68580" indent="0">
              <a:buNone/>
            </a:pPr>
            <a:r>
              <a:rPr lang="tr-TR" b="1" dirty="0" smtClean="0"/>
              <a:t>Yukarıdaki gelişmelere neden olan olay hangisidir?</a:t>
            </a:r>
          </a:p>
          <a:p>
            <a:pPr marL="68580" indent="0">
              <a:buNone/>
            </a:pPr>
            <a:r>
              <a:rPr lang="tr-TR" b="1" dirty="0" smtClean="0"/>
              <a:t>A-  RÖNESANS                 B- REFORM</a:t>
            </a:r>
          </a:p>
          <a:p>
            <a:pPr marL="68580" indent="0">
              <a:buNone/>
            </a:pPr>
            <a:endParaRPr lang="tr-TR" b="1" dirty="0"/>
          </a:p>
          <a:p>
            <a:pPr marL="68580" indent="0">
              <a:buNone/>
            </a:pPr>
            <a:r>
              <a:rPr lang="tr-TR" b="1" dirty="0" smtClean="0"/>
              <a:t>C- COĞRAFİ KEŞİFLER    D- HAÇLI SEFERLERİ</a:t>
            </a:r>
            <a:endParaRPr lang="tr-TR" b="1" dirty="0"/>
          </a:p>
        </p:txBody>
      </p:sp>
      <p:sp>
        <p:nvSpPr>
          <p:cNvPr id="4" name="Oval 3"/>
          <p:cNvSpPr/>
          <p:nvPr/>
        </p:nvSpPr>
        <p:spPr>
          <a:xfrm>
            <a:off x="7668344" y="1124744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59915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6.66667E-6 C -0.0158 -0.00254 -0.02674 -0.00509 -0.0434 -0.00671 C -0.07726 -0.01735 -0.1125 -0.00856 -0.1467 -0.00439 C -0.1941 0.0014 -0.24115 0.00278 -0.28854 0.00441 C -0.32518 0.00903 -0.36077 0.00765 -0.3967 0.02015 C -0.39844 0.02153 -0.40035 0.02246 -0.40174 0.02454 C -0.40434 0.02848 -0.40834 0.03774 -0.40834 0.03774 C -0.41389 0.08033 -0.41424 0.12431 -0.40677 0.16667 C -0.40556 0.20001 -0.40417 0.22987 -0.4 0.26228 C -0.39688 0.32038 -0.39028 0.38612 -0.4 0.44237 C -0.40122 0.4588 -0.40052 0.47431 -0.41337 0.4801 C -0.42639 0.50649 -0.45261 0.51876 -0.475 0.52223 C -0.4974 0.53241 -0.51667 0.52593 -0.53507 0.51112 C -0.54219 0.49862 -0.54306 0.49422 -0.55504 0.49121 C -0.55781 0.4882 -0.56077 0.48566 -0.56337 0.48218 C -0.5691 0.47454 -0.56893 0.46783 -0.57674 0.46459 C -0.58524 0.44561 -0.59861 0.43218 -0.61337 0.42223 C -0.62379 0.40001 -0.61806 0.40927 -0.63004 0.39329 C -0.63785 0.36691 -0.62674 0.40001 -0.6434 0.36899 C -0.65452 0.34839 -0.66059 0.31737 -0.6717 0.29792 C -0.67222 0.2926 -0.67205 0.28704 -0.67344 0.28218 C -0.67431 0.27941 -0.67743 0.27848 -0.6783 0.2757 C -0.68334 0.26112 -0.68229 0.25371 -0.68837 0.24005 C -0.68941 0.22964 -0.69202 0.21945 -0.69167 0.20903 C -0.69132 0.197 -0.69011 0.18519 -0.68837 0.17339 C -0.68715 0.16459 -0.6849 0.16089 -0.68004 0.15556 C -0.67344 0.14816 -0.66545 0.14052 -0.65834 0.13334 C -0.64913 0.12431 -0.63073 0.1264 -0.61997 0.12454 C -0.6059 0.1257 -0.56528 0.12431 -0.54497 0.13566 C -0.52622 0.14607 -0.5066 0.16019 -0.49011 0.1757 C -0.47639 0.18866 -0.48299 0.18542 -0.4717 0.1889 C -0.46945 0.19121 -0.46754 0.19376 -0.46511 0.19561 C -0.46354 0.19677 -0.46146 0.19653 -0.46007 0.19792 C -0.45851 0.19954 -0.45834 0.20278 -0.45677 0.20441 C -0.45278 0.2088 -0.44757 0.21135 -0.4434 0.21552 C -0.44011 0.22269 -0.43837 0.22848 -0.43334 0.23334 C -0.42309 0.24306 -0.42986 0.23172 -0.4217 0.24445 C -0.41597 0.25348 -0.41024 0.26158 -0.4033 0.26899 C -0.39913 0.27362 -0.39323 0.27616 -0.39011 0.28218 C -0.38524 0.29167 -0.38854 0.28774 -0.38004 0.29329 C -0.3757 0.29931 -0.37552 0.30603 -0.36997 0.31112 C -0.36563 0.31505 -0.35972 0.31459 -0.35504 0.31783 " pathEditMode="relative" ptsTypes="fffffffffffffffffffffffffffffffffffffffffA">
                                      <p:cBhvr>
                                        <p:cTn id="6" dur="4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980728"/>
            <a:ext cx="7776864" cy="4851901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r>
              <a:rPr lang="tr-TR" b="1" dirty="0" smtClean="0"/>
              <a:t>Bilim ve sanat özgürlüğünün olmadığı bir ülkede ilgili aşağıdakilerden hangisine </a:t>
            </a:r>
            <a:r>
              <a:rPr lang="tr-TR" b="1" u="sng" dirty="0" smtClean="0"/>
              <a:t>ulaşılamaz?</a:t>
            </a:r>
            <a:endParaRPr lang="tr-TR" b="1" dirty="0" smtClean="0"/>
          </a:p>
          <a:p>
            <a:endParaRPr lang="tr-TR" b="1" u="sng" dirty="0"/>
          </a:p>
          <a:p>
            <a:pPr marL="68580" indent="0">
              <a:buNone/>
            </a:pPr>
            <a:r>
              <a:rPr lang="tr-TR" b="1" dirty="0" smtClean="0"/>
              <a:t>A-  Buluş ve icatların sayısı  azdır.</a:t>
            </a:r>
          </a:p>
          <a:p>
            <a:pPr marL="68580" indent="0">
              <a:buNone/>
            </a:pPr>
            <a:endParaRPr lang="tr-TR" b="1" dirty="0"/>
          </a:p>
          <a:p>
            <a:pPr marL="68580" indent="0">
              <a:buNone/>
            </a:pPr>
            <a:r>
              <a:rPr lang="tr-TR" b="1" dirty="0" smtClean="0"/>
              <a:t>B- Yaratıcı düşünce gelişmiştir.</a:t>
            </a:r>
          </a:p>
          <a:p>
            <a:pPr marL="68580" indent="0">
              <a:buNone/>
            </a:pPr>
            <a:endParaRPr lang="tr-TR" b="1" dirty="0"/>
          </a:p>
          <a:p>
            <a:pPr marL="68580" indent="0">
              <a:buNone/>
            </a:pPr>
            <a:r>
              <a:rPr lang="tr-TR" b="1" dirty="0" smtClean="0"/>
              <a:t>C-Bilimsel araştırmalar engellenmektedir.</a:t>
            </a:r>
          </a:p>
          <a:p>
            <a:pPr marL="68580" indent="0">
              <a:buNone/>
            </a:pPr>
            <a:endParaRPr lang="tr-TR" b="1" dirty="0"/>
          </a:p>
          <a:p>
            <a:pPr marL="68580" indent="0">
              <a:buNone/>
            </a:pPr>
            <a:r>
              <a:rPr lang="tr-TR" b="1" dirty="0" smtClean="0"/>
              <a:t>D-Okuma yazma oranı düşüktür.</a:t>
            </a:r>
            <a:endParaRPr lang="tr-TR" b="1" dirty="0"/>
          </a:p>
        </p:txBody>
      </p:sp>
      <p:sp>
        <p:nvSpPr>
          <p:cNvPr id="4" name="Oval 3"/>
          <p:cNvSpPr/>
          <p:nvPr/>
        </p:nvSpPr>
        <p:spPr>
          <a:xfrm>
            <a:off x="7452320" y="2204864"/>
            <a:ext cx="576064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3735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05556E-6 7.40741E-7 C -0.02881 -0.00162 -0.03142 -0.00162 -0.05173 -0.00671 C -0.06163 -0.01204 -0.07048 -0.01968 -0.08003 -0.02454 C -0.09062 -0.02986 -0.09426 -0.03009 -0.10347 -0.03565 C -0.11249 -0.0412 -0.11718 -0.0463 -0.12673 -0.04907 C -0.13229 -0.05278 -0.13923 -0.05764 -0.14513 -0.06018 C -0.15208 -0.06319 -0.15972 -0.06366 -0.16666 -0.06667 C -0.1861 -0.06597 -0.20572 -0.06759 -0.22499 -0.06458 C -0.23558 -0.06296 -0.23836 -0.0544 -0.24513 -0.04676 C -0.25555 -0.03518 -0.2592 -0.03356 -0.26666 -0.02014 C -0.26718 -0.01782 -0.26735 -0.01528 -0.2684 -0.01343 C -0.26961 -0.01134 -0.27256 -0.01134 -0.27343 -0.00903 C -0.27447 -0.00625 -0.27795 0.0206 -0.27847 0.02431 C -0.27916 0.07176 -0.27916 0.11921 -0.28003 0.16667 C -0.2802 0.17338 -0.28142 0.17986 -0.28194 0.18657 C -0.28263 0.20741 -0.28229 0.22801 -0.28333 0.24884 C -0.28472 0.27523 -0.29687 0.30509 -0.30833 0.32662 C -0.3151 0.33935 -0.33142 0.34977 -0.34166 0.35556 C -0.35034 0.3669 -0.35173 0.36667 -0.3651 0.36875 C -0.40433 0.3669 -0.40017 0.36991 -0.42343 0.36204 C -0.43541 0.35139 -0.42968 0.35556 -0.4401 0.34884 C -0.45242 0.32662 -0.46892 0.31019 -0.48333 0.29097 C -0.49079 0.28102 -0.49878 0.2713 -0.50503 0.25995 C -0.50676 0.25694 -0.50781 0.25324 -0.51006 0.25093 C -0.51354 0.24722 -0.51788 0.24514 -0.52187 0.24213 C -0.53315 0.21134 -0.51562 0.25718 -0.53003 0.22431 C -0.53541 0.21204 -0.53871 0.2 -0.54166 0.18657 C -0.54548 0.15301 -0.54461 0.11736 -0.53836 0.08426 C -0.53593 0.07107 -0.53593 0.07616 -0.53176 0.06667 C -0.52933 0.06088 -0.52499 0.04884 -0.52499 0.04884 C -0.52256 0.03426 -0.51614 0.0213 -0.51336 0.00648 C -0.51163 -0.0125 -0.50954 -0.02708 -0.5085 -0.04676 C -0.50885 -0.06204 -0.5052 -0.12037 -0.52499 -0.12893 C -0.5552 -0.12361 -0.57291 -0.09005 -0.58506 -0.05556 C -0.59201 -0.03611 -0.59843 -0.02176 -0.60676 -0.00463 C -0.61666 0.01574 -0.62656 0.05278 -0.63506 0.07546 C -0.64548 0.10324 -0.64374 0.11991 -0.65676 0.14444 C -0.66215 0.16944 -0.66649 0.19468 -0.67013 0.21991 C -0.67777 0.27292 -0.66944 0.24722 -0.68003 0.27546 C -0.68194 0.28958 -0.68367 0.29954 -0.6901 0.31111 C -0.69374 0.33657 -0.70815 0.3544 -0.7184 0.37546 C -0.72482 0.38866 -0.73315 0.39282 -0.73836 0.40648 C -0.74531 0.4037 -0.74791 0.39884 -0.75173 0.39097 C -0.75364 0.37847 -0.75729 0.3669 -0.7618 0.35556 C -0.77187 0.29769 -0.77569 0.23565 -0.7618 0.17778 C -0.75972 0.1588 -0.75833 0.15162 -0.75833 0.13102 " pathEditMode="relative" ptsTypes="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568" y="908720"/>
            <a:ext cx="7560840" cy="4923909"/>
          </a:xfrm>
          <a:solidFill>
            <a:srgbClr val="92D050"/>
          </a:solidFill>
        </p:spPr>
        <p:txBody>
          <a:bodyPr/>
          <a:lstStyle/>
          <a:p>
            <a:r>
              <a:rPr lang="tr-TR" b="1" dirty="0" smtClean="0"/>
              <a:t>Avrupa’da 16.yüzyıl sonu 17. yüzyıl başlarında «AYDINLANMA ÇAĞI» denilen dönemin yaşanmasında aşağıdakilerden hangisinin etkisi </a:t>
            </a:r>
            <a:r>
              <a:rPr lang="tr-TR" b="1" u="sng" dirty="0" smtClean="0"/>
              <a:t>yoktur?</a:t>
            </a:r>
            <a:endParaRPr lang="tr-TR" b="1" dirty="0" smtClean="0"/>
          </a:p>
          <a:p>
            <a:pPr marL="68580" indent="0">
              <a:buNone/>
            </a:pPr>
            <a:endParaRPr lang="tr-TR" b="1" dirty="0"/>
          </a:p>
          <a:p>
            <a:pPr marL="68580" indent="0">
              <a:buNone/>
            </a:pPr>
            <a:r>
              <a:rPr lang="tr-TR" b="1" dirty="0" smtClean="0"/>
              <a:t>A- Özgür düşünce ortamının olması</a:t>
            </a:r>
          </a:p>
          <a:p>
            <a:pPr marL="68580" indent="0">
              <a:buNone/>
            </a:pPr>
            <a:r>
              <a:rPr lang="tr-TR" b="1" dirty="0" smtClean="0"/>
              <a:t>B- Kilise baskısının kalkması</a:t>
            </a:r>
          </a:p>
          <a:p>
            <a:pPr marL="68580" indent="0">
              <a:buNone/>
            </a:pPr>
            <a:r>
              <a:rPr lang="tr-TR" b="1" dirty="0" smtClean="0"/>
              <a:t>C- Barutun ateşli silahlarda kullanılması</a:t>
            </a:r>
          </a:p>
          <a:p>
            <a:pPr marL="68580" indent="0">
              <a:buNone/>
            </a:pPr>
            <a:r>
              <a:rPr lang="tr-TR" b="1" dirty="0" smtClean="0"/>
              <a:t>D- Matbaa sayesinde İncil’in her dile çevrilip okunması</a:t>
            </a:r>
            <a:endParaRPr lang="tr-TR" b="1" dirty="0"/>
          </a:p>
        </p:txBody>
      </p:sp>
      <p:sp>
        <p:nvSpPr>
          <p:cNvPr id="4" name="Oval 3"/>
          <p:cNvSpPr/>
          <p:nvPr/>
        </p:nvSpPr>
        <p:spPr>
          <a:xfrm>
            <a:off x="8100392" y="1556792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8945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79688 0.32361 " pathEditMode="relative" rAng="0" ptsTypes="AA">
                                      <p:cBhvr>
                                        <p:cTn id="6" dur="4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44" y="16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844824"/>
            <a:ext cx="8280920" cy="4608512"/>
          </a:xfrm>
        </p:spPr>
        <p:txBody>
          <a:bodyPr>
            <a:normAutofit lnSpcReduction="10000"/>
          </a:bodyPr>
          <a:lstStyle/>
          <a:p>
            <a:r>
              <a:rPr lang="tr-TR" b="1" dirty="0" smtClean="0"/>
              <a:t>Orta Çağ’da yaşamış olan gök bilimci </a:t>
            </a:r>
            <a:r>
              <a:rPr lang="tr-TR" b="1" dirty="0" err="1" smtClean="0"/>
              <a:t>Giordano</a:t>
            </a:r>
            <a:r>
              <a:rPr lang="tr-TR" b="1" dirty="0" smtClean="0"/>
              <a:t> </a:t>
            </a:r>
            <a:r>
              <a:rPr lang="tr-TR" b="1" dirty="0" err="1" smtClean="0"/>
              <a:t>Bruno</a:t>
            </a:r>
            <a:r>
              <a:rPr lang="tr-TR" b="1" dirty="0" smtClean="0"/>
              <a:t> yaptığı gözlemler  sonucu dünyanın yuvarlak olduğunu açıklamış , fakat bu düşüncesi nedeniyle kilisenin dünyanın düz bir tepsi şeklinde olduğu fikrine ters düştüğü için yakılarak idam edilmiştir.</a:t>
            </a:r>
          </a:p>
          <a:p>
            <a:endParaRPr lang="tr-TR" b="1" dirty="0"/>
          </a:p>
          <a:p>
            <a:r>
              <a:rPr lang="tr-TR" b="1" dirty="0" smtClean="0"/>
              <a:t>Buna göre </a:t>
            </a:r>
            <a:r>
              <a:rPr lang="tr-TR" b="1" dirty="0" err="1" smtClean="0"/>
              <a:t>Bruno</a:t>
            </a:r>
            <a:r>
              <a:rPr lang="tr-TR" b="1" dirty="0" smtClean="0"/>
              <a:t>,</a:t>
            </a:r>
          </a:p>
          <a:p>
            <a:pPr marL="582930" indent="-514350">
              <a:buFont typeface="+mj-lt"/>
              <a:buAutoNum type="romanUcPeriod"/>
            </a:pPr>
            <a:r>
              <a:rPr lang="tr-TR" b="1" dirty="0" smtClean="0"/>
              <a:t>Yaşama</a:t>
            </a:r>
          </a:p>
          <a:p>
            <a:pPr marL="582930" indent="-514350">
              <a:buFont typeface="+mj-lt"/>
              <a:buAutoNum type="romanUcPeriod"/>
            </a:pPr>
            <a:r>
              <a:rPr lang="tr-TR" b="1" dirty="0" smtClean="0"/>
              <a:t>Düşünceyi ifade etme</a:t>
            </a:r>
          </a:p>
          <a:p>
            <a:pPr marL="582930" indent="-514350">
              <a:buFont typeface="+mj-lt"/>
              <a:buAutoNum type="romanUcPeriod"/>
            </a:pPr>
            <a:r>
              <a:rPr lang="tr-TR" b="1" dirty="0" smtClean="0"/>
              <a:t>Bilim yapma</a:t>
            </a:r>
          </a:p>
          <a:p>
            <a:pPr marL="68580" indent="0">
              <a:buNone/>
            </a:pPr>
            <a:r>
              <a:rPr lang="tr-TR" b="1" dirty="0" smtClean="0"/>
              <a:t>Özgürlüklerinden hangileri ihlal edilmiştir</a:t>
            </a:r>
          </a:p>
          <a:p>
            <a:pPr marL="68580" indent="0">
              <a:buNone/>
            </a:pPr>
            <a:r>
              <a:rPr lang="tr-TR" b="1" dirty="0" smtClean="0"/>
              <a:t>A- Yalnız I    B- I ve II       C- II ve III     D- I- II ve III</a:t>
            </a:r>
            <a:endParaRPr lang="tr-TR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7" y="188640"/>
            <a:ext cx="1728192" cy="1427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195736" y="764704"/>
            <a:ext cx="2376264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dirty="0" err="1" smtClean="0"/>
              <a:t>Giordano</a:t>
            </a:r>
            <a:r>
              <a:rPr lang="tr-TR" dirty="0" smtClean="0"/>
              <a:t> </a:t>
            </a:r>
            <a:r>
              <a:rPr lang="tr-TR" dirty="0" err="1" smtClean="0"/>
              <a:t>Bruno</a:t>
            </a:r>
            <a:endParaRPr lang="tr-TR" dirty="0"/>
          </a:p>
        </p:txBody>
      </p:sp>
      <p:sp>
        <p:nvSpPr>
          <p:cNvPr id="6" name="Oval 5"/>
          <p:cNvSpPr/>
          <p:nvPr/>
        </p:nvSpPr>
        <p:spPr>
          <a:xfrm>
            <a:off x="6948264" y="949370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7666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-0.10382 0.72731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91" y="3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7584" y="908720"/>
            <a:ext cx="7488832" cy="511256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Rönesans ve Reform hareketlerinin ilk ortaya çıktığı ülkeler aşağıdakilerden hangisinde doğru verilmiştir?</a:t>
            </a:r>
          </a:p>
          <a:p>
            <a:endParaRPr lang="tr-TR" b="1" dirty="0" smtClean="0"/>
          </a:p>
          <a:p>
            <a:endParaRPr lang="tr-TR" b="1" dirty="0"/>
          </a:p>
          <a:p>
            <a:r>
              <a:rPr lang="tr-TR" b="1" dirty="0" smtClean="0"/>
              <a:t>A- İTALYA – FRANSA</a:t>
            </a:r>
          </a:p>
          <a:p>
            <a:r>
              <a:rPr lang="tr-TR" b="1" dirty="0" smtClean="0"/>
              <a:t>ALMANYA- İNGİLTERE</a:t>
            </a:r>
          </a:p>
          <a:p>
            <a:r>
              <a:rPr lang="tr-TR" b="1" dirty="0" smtClean="0"/>
              <a:t>C- ALMANYA  - İTALYA</a:t>
            </a:r>
          </a:p>
          <a:p>
            <a:r>
              <a:rPr lang="tr-TR" b="1" dirty="0" smtClean="0"/>
              <a:t>D- FRANSA - İNGİLTERE</a:t>
            </a:r>
            <a:endParaRPr lang="tr-TR" b="1" dirty="0"/>
          </a:p>
        </p:txBody>
      </p:sp>
      <p:sp>
        <p:nvSpPr>
          <p:cNvPr id="4" name="Oval 3"/>
          <p:cNvSpPr/>
          <p:nvPr/>
        </p:nvSpPr>
        <p:spPr>
          <a:xfrm>
            <a:off x="7020272" y="2060848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80310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7.03704E-6 C -0.01129 -0.00487 -0.02344 -0.01065 -0.03507 -0.01343 C -0.05365 -0.01783 -0.04254 -0.01297 -0.05677 -0.01783 C -0.06997 -0.02223 -0.08334 -0.02825 -0.0967 -0.03103 C -0.10747 -0.04098 -0.09531 -0.03126 -0.11511 -0.03774 C -0.11754 -0.03843 -0.11927 -0.04167 -0.1217 -0.04214 C -0.14184 -0.04677 -0.16806 -0.04931 -0.18837 -0.05116 C -0.2658 -0.08496 -0.35191 -0.07107 -0.43177 -0.05116 C -0.43403 -0.04908 -0.43854 -0.04561 -0.44011 -0.04214 C -0.44705 -0.02663 -0.43577 -0.04376 -0.44497 -0.03103 C -0.44705 -0.02084 -0.45087 -0.01251 -0.45347 -0.00232 C -0.45521 0.00578 -0.45643 0.01411 -0.45851 0.02222 C -0.45799 0.05416 -0.45903 0.0861 -0.45677 0.11782 C -0.45677 0.12106 -0.45347 0.12198 -0.45191 0.12453 C -0.44827 0.13032 -0.44497 0.13634 -0.44167 0.14212 C -0.43177 0.15972 -0.41771 0.17777 -0.40174 0.18448 C -0.37656 0.19536 -0.3434 0.19189 -0.3184 0.19328 C -0.29445 0.19467 -0.24688 0.19768 -0.24688 0.19768 C -0.2283 0.20022 -0.21024 0.2074 -0.19167 0.2111 C -0.17813 0.22939 -0.19566 0.2081 -0.18021 0.2199 C -0.17622 0.22268 -0.17379 0.22777 -0.16997 0.23101 C -0.16337 0.24444 -0.15295 0.24907 -0.1434 0.25786 C -0.14097 0.26018 -0.13906 0.26411 -0.13681 0.26666 C -0.11632 0.28865 -0.13177 0.26874 -0.12014 0.28448 C -0.11632 0.30022 -0.12188 0.28194 -0.11163 0.2956 C -0.10764 0.30092 -0.10191 0.31342 -0.10191 0.31342 C -0.09566 0.3361 -0.10625 0.29999 -0.09514 0.32661 C -0.09393 0.32939 -0.09427 0.33286 -0.0934 0.33564 C -0.09288 0.33796 -0.09115 0.34004 -0.09011 0.34212 C -0.08472 0.37661 -0.08629 0.36342 -0.09011 0.43101 C -0.09028 0.43379 -0.09254 0.43541 -0.0934 0.43772 C -0.09601 0.44351 -0.09879 0.44907 -0.1 0.45555 C -0.1007 0.45856 -0.10052 0.4618 -0.10191 0.46435 C -0.10538 0.47129 -0.11372 0.47893 -0.1184 0.48448 C -0.12709 0.49467 -0.13472 0.50578 -0.14514 0.51342 C -0.15243 0.51897 -0.16077 0.51851 -0.1684 0.52222 C -0.20104 0.53772 -0.23386 0.54189 -0.26858 0.54675 C -0.31476 0.54536 -0.35677 0.5449 -0.40174 0.53564 C -0.4283 0.52083 -0.46007 0.52708 -0.48837 0.52453 C -0.51181 0.51805 -0.53629 0.51944 -0.56007 0.51342 C -0.57431 0.50347 -0.55781 0.51435 -0.57674 0.50439 C -0.59566 0.49444 -0.57014 0.50647 -0.59011 0.49328 C -0.59531 0.48981 -0.60278 0.48911 -0.60834 0.48657 C -0.61007 0.48356 -0.61198 0.48101 -0.61337 0.47777 C -0.61424 0.47569 -0.61406 0.47291 -0.61511 0.47106 C -0.61979 0.46226 -0.62691 0.45509 -0.63177 0.44675 C -0.6382 0.43587 -0.64184 0.4243 -0.64497 0.4111 C -0.64445 0.32453 -0.64497 0.23772 -0.6434 0.15115 C -0.64288 0.12291 -0.64271 0.2074 -0.64167 0.23564 C -0.64167 0.23796 -0.64028 0.23981 -0.64011 0.24212 C -0.63959 0.25323 -0.64011 0.26435 -0.64011 0.27546 L -0.64011 0.26226 " pathEditMode="relative" ptsTypes="ffffffffffffffffffffffffffffffffffffffffffffffffff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6912886" cy="5291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r-TR" dirty="0" smtClean="0"/>
              <a:t>MANYATİK PUSULA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71600" y="4077072"/>
            <a:ext cx="7632848" cy="1755557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Manyetik pusula MS 100’de Çinliler tarafından geliştirilmiştir.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Araplar onu 1200’lü yıllardan itibaren kullanmaya başlamışlardır.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Avrupa’nın ilk kutulu pusulası ise 1190 geliştirilmiş ve uzun deniz yolculuklarını kolaylaştırmıştır.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72816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2054" y="1757576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4550" y="1986175"/>
            <a:ext cx="2705100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75509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908720"/>
            <a:ext cx="7209249" cy="4923909"/>
          </a:xfrm>
        </p:spPr>
        <p:txBody>
          <a:bodyPr/>
          <a:lstStyle/>
          <a:p>
            <a:r>
              <a:rPr lang="tr-TR" b="1" dirty="0" smtClean="0"/>
              <a:t>Rönesans’ın ortaya çıkma nedenleri arasında  aşağıdakilerden hangisi </a:t>
            </a:r>
            <a:r>
              <a:rPr lang="tr-TR" b="1" u="sng" dirty="0" smtClean="0">
                <a:solidFill>
                  <a:srgbClr val="FF0000"/>
                </a:solidFill>
              </a:rPr>
              <a:t>yer almaz?</a:t>
            </a:r>
          </a:p>
          <a:p>
            <a:endParaRPr lang="tr-TR" b="1" dirty="0">
              <a:solidFill>
                <a:srgbClr val="FF0000"/>
              </a:solidFill>
            </a:endParaRPr>
          </a:p>
          <a:p>
            <a:pPr marL="6858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A- Matbaa sayesinde kitap sayısının artması</a:t>
            </a:r>
          </a:p>
          <a:p>
            <a:pPr marL="6858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B- Coğrafi keşifler ile kilise duyulan güvenin sarsılması</a:t>
            </a:r>
          </a:p>
          <a:p>
            <a:pPr marL="6858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C- İslam eserlerinin  inceleyip tercüme edilmesi</a:t>
            </a:r>
          </a:p>
          <a:p>
            <a:pPr marL="68580" indent="0">
              <a:buNone/>
            </a:pPr>
            <a:r>
              <a:rPr lang="tr-TR" b="1" dirty="0" smtClean="0">
                <a:solidFill>
                  <a:schemeClr val="tx1"/>
                </a:solidFill>
              </a:rPr>
              <a:t>D- Reform hareketlerinin başlaması</a:t>
            </a:r>
          </a:p>
          <a:p>
            <a:pPr marL="68580" indent="0">
              <a:buNone/>
            </a:pP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7884368" y="1772816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88451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5.55556E-6 C -0.02622 -0.0007 -0.05226 -0.00093 -0.07847 -0.00232 C -0.0842 -0.00255 -0.09097 -0.00741 -0.0967 -0.00903 C -0.11441 -0.01413 -0.13212 -0.01737 -0.15 -0.02015 C -0.19844 -0.01876 -0.24792 -0.03241 -0.27847 0.02661 C -0.28611 0.06967 -0.29358 0.11226 -0.30677 0.15323 C -0.31233 0.17083 -0.31736 0.17731 -0.32674 0.19536 C -0.32934 0.20023 -0.33056 0.20624 -0.33333 0.2111 C -0.33629 0.21597 -0.34063 0.21921 -0.3434 0.2243 C -0.34983 0.2361 -0.35417 0.24976 -0.36007 0.26203 C -0.3684 0.27962 -0.3776 0.29629 -0.38681 0.31319 C -0.39392 0.32615 -0.3974 0.34444 -0.40347 0.35555 C -0.41215 0.37152 -0.42517 0.38564 -0.43507 0.39999 C -0.43889 0.40555 -0.44184 0.4118 -0.44514 0.41759 C -0.44688 0.4206 -0.44965 0.42175 -0.45174 0.4243 C -0.45764 0.43124 -0.46285 0.43911 -0.4684 0.44652 C -0.4717 0.45092 -0.47413 0.45763 -0.47847 0.45995 C -0.4967 0.46967 -0.51372 0.47939 -0.53333 0.48425 C -0.57188 0.4831 -0.58611 0.48657 -0.6151 0.47777 C -0.61615 0.47615 -0.61701 0.4743 -0.6184 0.47314 C -0.61997 0.47198 -0.6224 0.47291 -0.62344 0.47106 C -0.62483 0.46874 -0.62379 0.46481 -0.625 0.46203 C -0.62813 0.45462 -0.64358 0.44143 -0.64844 0.43541 C -0.65729 0.42453 -0.6658 0.41226 -0.675 0.40208 C -0.69462 0.38055 -0.67951 0.39814 -0.6934 0.38657 C -0.70313 0.37847 -0.70955 0.36689 -0.71667 0.35555 C -0.71823 0.35323 -0.72031 0.35138 -0.7217 0.34884 C -0.72413 0.34467 -0.72847 0.33541 -0.72847 0.33541 C -0.73142 0.31851 -0.72899 0.32939 -0.73837 0.30439 C -0.74149 0.29606 -0.7434 0.28634 -0.7467 0.27777 C -0.75035 0.26828 -0.75677 0.24884 -0.75677 0.24884 C -0.75816 0.23472 -0.76024 0.22222 -0.76337 0.20879 C -0.7658 0.18749 -0.76667 0.16597 -0.7684 0.14444 C -0.76788 0.11921 -0.76806 0.09398 -0.76667 0.06874 C -0.76545 0.04791 -0.75451 0.0324 -0.75 0.01319 C -0.74705 0.0007 -0.7408 -0.0294 -0.73507 -0.04005 C -0.72813 -0.05302 -0.72118 -0.06552 -0.71337 -0.07778 C -0.70538 -0.09028 -0.69722 -0.10487 -0.68507 -0.11112 C -0.67917 -0.11413 -0.67274 -0.11528 -0.66667 -0.11783 C -0.6276 -0.11644 -0.6158 -0.11598 -0.58507 -0.11112 C -0.56823 -0.10209 -0.58403 -0.1095 -0.55504 -0.10232 C -0.53385 -0.097 -0.51319 -0.0882 -0.49167 -0.0845 C -0.48316 -0.07964 -0.45972 -0.06852 -0.45347 -0.06227 C -0.43698 -0.04607 -0.42014 -0.03149 -0.40347 -0.01575 C -0.39688 -0.0095 -0.38958 -0.00464 -0.38333 0.00208 C -0.37361 0.01273 -0.3625 0.02708 -0.35174 0.03541 C -0.34271 0.04235 -0.33212 0.0456 -0.32344 0.05323 C -0.31406 0.06134 -0.30451 0.06967 -0.29514 0.07777 C -0.2908 0.08148 -0.2875 0.0868 -0.28333 0.09097 C -0.27639 0.09791 -0.26181 0.1111 -0.26181 0.1111 C -0.2533 0.12708 -0.24618 0.14467 -0.23681 0.15995 C -0.22951 0.17175 -0.22969 0.1699 -0.225 0.18425 C -0.22014 0.19884 -0.21875 0.21782 -0.21667 0.23333 C -0.21615 0.24212 -0.2151 0.25115 -0.2151 0.25995 C -0.2151 0.29328 -0.21424 0.32685 -0.21667 0.35995 C -0.21736 0.36944 -0.22448 0.37615 -0.22847 0.38425 C -0.23646 0.40069 -0.24271 0.43055 -0.25833 0.43541 C -0.26875 0.4486 -0.27726 0.47129 -0.29167 0.47777 C -0.29601 0.47962 -0.30052 0.48078 -0.30504 0.48217 C -0.31007 0.48379 -0.32014 0.48657 -0.32014 0.48657 C -0.33455 0.4831 -0.35104 0.48055 -0.36337 0.46874 C -0.37448 0.4581 -0.38264 0.44212 -0.3934 0.43101 C -0.41875 0.40462 -0.44514 0.38032 -0.47014 0.35323 C -0.47413 0.34907 -0.47639 0.34259 -0.48004 0.33773 C -0.48958 0.32476 -0.50104 0.31342 -0.51007 0.29999 C -0.53594 0.2618 -0.49236 0.31735 -0.5217 0.27777 C -0.53021 0.2662 -0.53976 0.25578 -0.54844 0.24444 C -0.55191 0.24004 -0.55712 0.22893 -0.56181 0.2243 C -0.58802 0.19791 -0.61684 0.17615 -0.6467 0.15763 C -0.65712 0.15115 -0.66771 0.14282 -0.67847 0.13773 C -0.68281 0.13564 -0.68733 0.13472 -0.69167 0.13333 C -0.69392 0.13263 -0.69844 0.13101 -0.69844 0.13101 C -0.70451 0.1324 -0.71076 0.1331 -0.71667 0.13541 C -0.72118 0.13726 -0.71997 0.14235 -0.7217 0.14652 C -0.72569 0.15578 -0.73177 0.16296 -0.73837 0.16874 C -0.73889 0.17175 -0.73872 0.17546 -0.7401 0.17777 C -0.74115 0.17962 -0.7441 0.178 -0.74514 0.17985 C -0.74653 0.18217 -0.74583 0.18587 -0.7467 0.18888 C -0.74757 0.19189 -0.74896 0.19467 -0.75 0.19768 C -0.7526 0.2206 -0.75243 0.24374 -0.75504 0.26666 C -0.75556 0.28148 -0.75469 0.29652 -0.75677 0.3111 C -0.75747 0.3162 -0.76111 0.3199 -0.76337 0.3243 C -0.76632 0.33009 -0.76667 0.33773 -0.7684 0.34444 C -0.76892 0.34652 -0.76858 0.35023 -0.77014 0.35092 C -0.77865 0.35485 -0.78611 0.36435 -0.79514 0.36435 " pathEditMode="relative" ptsTypes="ffffffffffffffffffffffffffffffffffffffffffffffffffffffffffffffffffffffffffffffffffffA">
                                      <p:cBhvr>
                                        <p:cTn id="6" dur="4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BUHARIN GÜCÜ SANAYİ İNKILABI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2204864"/>
            <a:ext cx="7200915" cy="381642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Avrupa’da  Rönesans ,Reform Hareketleri </a:t>
            </a:r>
            <a:r>
              <a:rPr lang="tr-TR" b="1" dirty="0" err="1" smtClean="0"/>
              <a:t>nin</a:t>
            </a:r>
            <a:r>
              <a:rPr lang="tr-TR" b="1" dirty="0" smtClean="0"/>
              <a:t> yol açtığı özgür düşünse, bilimsel ve teknolojik alanlarda önemli gelişmelere yol açtı.</a:t>
            </a:r>
          </a:p>
          <a:p>
            <a:pPr marL="68580" indent="0">
              <a:buNone/>
            </a:pPr>
            <a:r>
              <a:rPr lang="tr-TR" b="1" dirty="0" smtClean="0"/>
              <a:t>Bilimsel ve teknolojik gelişmelerin üretim alanına uygulanmasıyla da </a:t>
            </a:r>
            <a:r>
              <a:rPr lang="tr-TR" b="1" dirty="0" smtClean="0">
                <a:solidFill>
                  <a:srgbClr val="FF0000"/>
                </a:solidFill>
              </a:rPr>
              <a:t>SANAYİ İNKILABI </a:t>
            </a:r>
          </a:p>
          <a:p>
            <a:pPr marL="68580" indent="0">
              <a:buNone/>
            </a:pPr>
            <a:r>
              <a:rPr lang="tr-TR" b="1" dirty="0" smtClean="0"/>
              <a:t>Gerçekleşti.</a:t>
            </a:r>
            <a:endParaRPr lang="tr-TR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653136"/>
            <a:ext cx="3100866" cy="139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63739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0" y="908720"/>
            <a:ext cx="7920880" cy="4923909"/>
          </a:xfrm>
        </p:spPr>
        <p:txBody>
          <a:bodyPr/>
          <a:lstStyle/>
          <a:p>
            <a:r>
              <a:rPr lang="tr-TR" dirty="0" smtClean="0"/>
              <a:t>18 yüzyıla kadar her türlü üretim insan gücüyle yapılıyordu.</a:t>
            </a:r>
          </a:p>
          <a:p>
            <a:r>
              <a:rPr lang="tr-TR" dirty="0" smtClean="0"/>
              <a:t>1765 Yılında buhar motorunun icat edilmesi</a:t>
            </a:r>
          </a:p>
          <a:p>
            <a:pPr marL="68580" indent="0">
              <a:buNone/>
            </a:pPr>
            <a:endParaRPr lang="tr-TR" dirty="0" smtClean="0"/>
          </a:p>
          <a:p>
            <a:r>
              <a:rPr lang="tr-TR" dirty="0" smtClean="0"/>
              <a:t>Buhar gücüyle çalışan  makinaların yapılması Sanayi İnkılabını başlatmış oldu.</a:t>
            </a:r>
          </a:p>
          <a:p>
            <a:pPr marL="68580" indent="0">
              <a:buNone/>
            </a:pPr>
            <a:endParaRPr lang="tr-TR" dirty="0" smtClean="0"/>
          </a:p>
          <a:p>
            <a:r>
              <a:rPr lang="tr-TR" dirty="0" smtClean="0"/>
              <a:t>İlk olarak Sanayi İnkılabı İNGİLTERE’DE doğdu.</a:t>
            </a:r>
          </a:p>
          <a:p>
            <a:pPr marL="68580" indent="0">
              <a:buNone/>
            </a:pPr>
            <a:endParaRPr lang="tr-TR" dirty="0" smtClean="0"/>
          </a:p>
          <a:p>
            <a:r>
              <a:rPr lang="tr-TR" dirty="0" smtClean="0"/>
              <a:t>Kömür ve su gücüyle çalışan fabrikalar kuruldu.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87443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4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2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25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4704"/>
            <a:ext cx="3312368" cy="2064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1" y="764704"/>
            <a:ext cx="3528393" cy="2064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ağ Ok 2"/>
          <p:cNvSpPr/>
          <p:nvPr/>
        </p:nvSpPr>
        <p:spPr>
          <a:xfrm>
            <a:off x="1024136" y="2996952"/>
            <a:ext cx="6768752" cy="1224136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1804’DE  İngiltere’de raylar üzerinde ilerleyen ilk buharlı </a:t>
            </a:r>
          </a:p>
          <a:p>
            <a:pPr algn="ctr"/>
            <a:r>
              <a:rPr lang="tr-TR" b="1" dirty="0" smtClean="0"/>
              <a:t> </a:t>
            </a:r>
            <a:r>
              <a:rPr lang="tr-TR" b="1" dirty="0" err="1" smtClean="0"/>
              <a:t>lokomatif</a:t>
            </a:r>
            <a:r>
              <a:rPr lang="tr-TR" b="1" dirty="0" smtClean="0"/>
              <a:t> yapıldı.</a:t>
            </a:r>
            <a:endParaRPr lang="tr-TR" b="1" dirty="0"/>
          </a:p>
        </p:txBody>
      </p:sp>
      <p:sp>
        <p:nvSpPr>
          <p:cNvPr id="4" name="Sağ Ok 3"/>
          <p:cNvSpPr/>
          <p:nvPr/>
        </p:nvSpPr>
        <p:spPr>
          <a:xfrm>
            <a:off x="1125056" y="4253056"/>
            <a:ext cx="6768752" cy="1440160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Trenler taşımacılıkta oldukça önemli araç haline geldi.</a:t>
            </a:r>
          </a:p>
          <a:p>
            <a:pPr algn="ctr"/>
            <a:r>
              <a:rPr lang="tr-TR" b="1" dirty="0" smtClean="0"/>
              <a:t>Trenlerin gelişmesine paralel olarak  demir yolu yapımı hızlandı.</a:t>
            </a:r>
            <a:endParaRPr lang="tr-TR" b="1" dirty="0"/>
          </a:p>
        </p:txBody>
      </p:sp>
      <p:sp>
        <p:nvSpPr>
          <p:cNvPr id="5" name="Sağ Ok 4"/>
          <p:cNvSpPr/>
          <p:nvPr/>
        </p:nvSpPr>
        <p:spPr>
          <a:xfrm>
            <a:off x="827584" y="5517232"/>
            <a:ext cx="6768752" cy="90556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UYARI: 1850 İngiliz yapımı lokomotif İzmir-Aydın hattında çalışmıştır.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4004373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Sanayi İnkılabının sonuçları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844824"/>
            <a:ext cx="6984892" cy="398780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Ulaşımda demir yolu yapımı hızlandı</a:t>
            </a:r>
          </a:p>
          <a:p>
            <a:r>
              <a:rPr lang="tr-TR" b="1" dirty="0" smtClean="0"/>
              <a:t>Demir yolu sayesinde pazarlar birleşti. Mesafeler kısaldı.</a:t>
            </a:r>
          </a:p>
          <a:p>
            <a:r>
              <a:rPr lang="tr-TR" b="1" dirty="0" smtClean="0"/>
              <a:t>Üretim arttı, mallar ucuzladı.</a:t>
            </a:r>
          </a:p>
          <a:p>
            <a:r>
              <a:rPr lang="tr-TR" b="1" dirty="0" smtClean="0"/>
              <a:t>Kentler büyümeye başladı, köylerden şehirlere göçler  gerçekleşti.</a:t>
            </a:r>
          </a:p>
          <a:p>
            <a:r>
              <a:rPr lang="tr-TR" b="1" dirty="0" smtClean="0"/>
              <a:t>Yeni bir sosyal sınıf olan İŞÇİ sınıfı doğdu.</a:t>
            </a:r>
          </a:p>
          <a:p>
            <a:r>
              <a:rPr lang="tr-TR" b="1" dirty="0" smtClean="0"/>
              <a:t>Sendikalar doğdu.</a:t>
            </a:r>
          </a:p>
          <a:p>
            <a:endParaRPr lang="tr-TR" dirty="0" smtClean="0"/>
          </a:p>
          <a:p>
            <a:pPr marL="68580" indent="0">
              <a:buNone/>
            </a:pPr>
            <a:endParaRPr lang="tr-TR" dirty="0"/>
          </a:p>
        </p:txBody>
      </p:sp>
      <p:sp>
        <p:nvSpPr>
          <p:cNvPr id="4" name="Sağ Ok 3"/>
          <p:cNvSpPr/>
          <p:nvPr/>
        </p:nvSpPr>
        <p:spPr>
          <a:xfrm>
            <a:off x="827584" y="5229200"/>
            <a:ext cx="7056784" cy="1296144"/>
          </a:xfrm>
          <a:prstGeom prst="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Sanayi inkılabı sonucunda enerji kaynağı olarak petrolün ve elektriğin  yaygın kullanılmaya başlaması etkili oldu.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256356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4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4664"/>
            <a:ext cx="3456384" cy="2588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8328" y="3266269"/>
            <a:ext cx="3456384" cy="2659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4664"/>
            <a:ext cx="3240360" cy="2427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Yatay Kaydırma 3"/>
          <p:cNvSpPr/>
          <p:nvPr/>
        </p:nvSpPr>
        <p:spPr>
          <a:xfrm>
            <a:off x="4860032" y="3429000"/>
            <a:ext cx="3744416" cy="266429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>
                <a:solidFill>
                  <a:schemeClr val="tx1"/>
                </a:solidFill>
              </a:rPr>
              <a:t>Kolomb</a:t>
            </a:r>
            <a:r>
              <a:rPr lang="tr-TR" b="1" dirty="0" smtClean="0">
                <a:solidFill>
                  <a:schemeClr val="tx1"/>
                </a:solidFill>
              </a:rPr>
              <a:t> ,denize açıldığı üç geminin Akdeniz’de kullanılan üçgen yelkenlerini, daha güçlü olan dörtgen yelkenlerle değiştirmişti.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267744" y="6093296"/>
            <a:ext cx="4824536" cy="4572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Kolomb</a:t>
            </a:r>
            <a:r>
              <a:rPr lang="tr-TR" dirty="0" smtClean="0"/>
              <a:t> niçin  bu değişikliğe gitmiştir?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9955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6696862" cy="601136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tr-TR" dirty="0" smtClean="0"/>
              <a:t>COĞRAFİ KEŞİFLER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99592" y="1772816"/>
            <a:ext cx="7632848" cy="405981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Avrupalıların XV . Yüzyılın sonunda başlayıp XVI . Yüzyılda da devam ettirdikleri yeni yerler bulma girişimlerine «</a:t>
            </a:r>
            <a:r>
              <a:rPr lang="tr-TR" b="1" dirty="0" smtClean="0">
                <a:solidFill>
                  <a:srgbClr val="FF0000"/>
                </a:solidFill>
              </a:rPr>
              <a:t>COĞRAFİ KEŞİFLER</a:t>
            </a:r>
            <a:r>
              <a:rPr lang="tr-TR" b="1" dirty="0" smtClean="0"/>
              <a:t>» denir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2996952"/>
            <a:ext cx="2143125" cy="2143125"/>
          </a:xfrm>
          <a:prstGeom prst="rect">
            <a:avLst/>
          </a:prstGeom>
        </p:spPr>
      </p:pic>
      <p:sp>
        <p:nvSpPr>
          <p:cNvPr id="5" name="Köşeleri Yuvarlanmış Dikdörtgen Belirtme Çizgisi 4"/>
          <p:cNvSpPr/>
          <p:nvPr/>
        </p:nvSpPr>
        <p:spPr>
          <a:xfrm>
            <a:off x="3995936" y="3428999"/>
            <a:ext cx="3528392" cy="1711077"/>
          </a:xfrm>
          <a:prstGeom prst="wedgeRoundRectCallout">
            <a:avLst>
              <a:gd name="adj1" fmla="val -69641"/>
              <a:gd name="adj2" fmla="val -28348"/>
              <a:gd name="adj3" fmla="val 16667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Coğrafi keşiflerin başlama nedenleri nelerdir?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19966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024744" cy="673144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Keşiflerin Nedenleri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55576" y="1628800"/>
            <a:ext cx="7200800" cy="4248472"/>
          </a:xfrm>
          <a:ln w="571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Pusulanın kullanılmaya başlaması</a:t>
            </a:r>
          </a:p>
          <a:p>
            <a:r>
              <a:rPr lang="tr-TR" b="1" dirty="0" smtClean="0"/>
              <a:t>Gemicilik tekniğinin ilerlemesi, okyanuslara dayanıklı gemilerin yapılması</a:t>
            </a:r>
          </a:p>
          <a:p>
            <a:r>
              <a:rPr lang="tr-TR" b="1" dirty="0" smtClean="0"/>
              <a:t>Coğrafya bilgisinin artması, haritacılığın gelişmesi</a:t>
            </a:r>
          </a:p>
          <a:p>
            <a:r>
              <a:rPr lang="tr-TR" b="1" dirty="0" smtClean="0"/>
              <a:t>Cesur gemicilerin yetişmesi, dünyayı tanıma  merakı, yeni yerler bulma isteği</a:t>
            </a:r>
          </a:p>
          <a:p>
            <a:r>
              <a:rPr lang="tr-TR" b="1" dirty="0" smtClean="0"/>
              <a:t>Hindistan’a deniz yoluyla gitme ve yeni yollar arama isteği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328355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6696862" cy="673144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/>
              <a:t>SONUÇLARI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7584" y="1700808"/>
            <a:ext cx="7704856" cy="4131821"/>
          </a:xfrm>
          <a:ln w="76200">
            <a:solidFill>
              <a:schemeClr val="tx1"/>
            </a:solidFill>
          </a:ln>
        </p:spPr>
        <p:txBody>
          <a:bodyPr/>
          <a:lstStyle/>
          <a:p>
            <a:r>
              <a:rPr lang="tr-TR" b="1" dirty="0" smtClean="0"/>
              <a:t>Amerika gibi yeni kıtaların ve okyanusların keşfedilmesi</a:t>
            </a:r>
          </a:p>
          <a:p>
            <a:r>
              <a:rPr lang="tr-TR" b="1" dirty="0" smtClean="0"/>
              <a:t>Yeni bitkiler, farklı  kültürler keşfedildi.</a:t>
            </a:r>
          </a:p>
          <a:p>
            <a:r>
              <a:rPr lang="tr-TR" b="1" dirty="0" smtClean="0"/>
              <a:t>Dünyanın düz değil yuvarlak olduğu.</a:t>
            </a:r>
          </a:p>
          <a:p>
            <a:r>
              <a:rPr lang="tr-TR" b="1" dirty="0" smtClean="0"/>
              <a:t>Kendi etrafında ve Güneş etrafında döndüğü.</a:t>
            </a:r>
          </a:p>
          <a:p>
            <a:r>
              <a:rPr lang="tr-TR" b="1" dirty="0" smtClean="0"/>
              <a:t>Evrenin merkezi olmadığı gibi bilgiler ortaya çıkmıştır.</a:t>
            </a:r>
          </a:p>
          <a:p>
            <a:r>
              <a:rPr lang="tr-TR" b="1" dirty="0" smtClean="0"/>
              <a:t>Coğrafi Keşiflere kadar Dünya’nın düz olduğunu söyleyen kilise ve din adamlarına olan güven keşifler sonucunda azalmaya  başladı.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805684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7056902" cy="601136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Coğrafi keşiflerin sonuçları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568" y="1196752"/>
            <a:ext cx="7704856" cy="482453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2000" b="1" dirty="0" smtClean="0"/>
              <a:t>Avrupalı devletler keşfettiği yerleri egemenlikleri altına alarak SÖMÜRGE İMPARATORLUKLARI kurdular</a:t>
            </a:r>
          </a:p>
          <a:p>
            <a:pPr marL="68580" indent="0">
              <a:buNone/>
            </a:pPr>
            <a:r>
              <a:rPr lang="tr-TR" sz="2000" b="1" dirty="0" smtClean="0"/>
              <a:t>.</a:t>
            </a:r>
          </a:p>
          <a:p>
            <a:r>
              <a:rPr lang="tr-TR" sz="2000" b="1" dirty="0" smtClean="0"/>
              <a:t>Yeni yerlerden bol miktarda altın, gümüş gibi değerli madenler ve çeşitli ham maddeler Avrupa’ya taşındı ve böylece sermaye(para) arttı.</a:t>
            </a:r>
          </a:p>
          <a:p>
            <a:pPr marL="68580" indent="0">
              <a:buNone/>
            </a:pPr>
            <a:endParaRPr lang="tr-TR" sz="2000" b="1" dirty="0" smtClean="0"/>
          </a:p>
          <a:p>
            <a:r>
              <a:rPr lang="tr-TR" sz="2000" b="1" dirty="0" smtClean="0"/>
              <a:t>Keşifleri destekleyen Avrupa’nın denizci ülkeleri( İspanya, </a:t>
            </a:r>
            <a:r>
              <a:rPr lang="tr-TR" sz="2000" b="1" dirty="0" err="1" smtClean="0"/>
              <a:t>Portekiz,İngiltere</a:t>
            </a:r>
            <a:r>
              <a:rPr lang="tr-TR" sz="2000" b="1" dirty="0" smtClean="0"/>
              <a:t>, Fransa, Hollanda </a:t>
            </a:r>
            <a:r>
              <a:rPr lang="tr-TR" sz="2000" b="1" dirty="0" err="1" smtClean="0"/>
              <a:t>vb</a:t>
            </a:r>
            <a:r>
              <a:rPr lang="tr-TR" sz="2000" b="1" dirty="0" smtClean="0"/>
              <a:t>) kısa sürede zenginleşti.</a:t>
            </a:r>
          </a:p>
          <a:p>
            <a:pPr marL="68580" indent="0">
              <a:buNone/>
            </a:pPr>
            <a:endParaRPr lang="tr-TR" sz="2000" b="1" dirty="0" smtClean="0"/>
          </a:p>
          <a:p>
            <a:r>
              <a:rPr lang="tr-TR" sz="2000" b="1" dirty="0" smtClean="0"/>
              <a:t>Zenginleşen ailelerin ,kültür ve sanat hareketlerini </a:t>
            </a:r>
            <a:r>
              <a:rPr lang="tr-TR" sz="2000" b="1" smtClean="0"/>
              <a:t>desteklemeleri  Rönesans’ın </a:t>
            </a:r>
            <a:r>
              <a:rPr lang="tr-TR" sz="2000" b="1" dirty="0" smtClean="0"/>
              <a:t>başlamasında etkili oldu.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xmlns="" val="2408117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829</TotalTime>
  <Words>1788</Words>
  <Application>Microsoft Office PowerPoint</Application>
  <PresentationFormat>Ekran Gösterisi (4:3)</PresentationFormat>
  <Paragraphs>219</Paragraphs>
  <Slides>44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44</vt:i4>
      </vt:variant>
    </vt:vector>
  </HeadingPairs>
  <TitlesOfParts>
    <vt:vector size="45" baseType="lpstr">
      <vt:lpstr>Austin</vt:lpstr>
      <vt:lpstr>ÜNİTE-4 ZAMAN İÇİNDE BİLİM</vt:lpstr>
      <vt:lpstr>DÜŞÜNELİM</vt:lpstr>
      <vt:lpstr>COĞRAFİ KEŞİFLER</vt:lpstr>
      <vt:lpstr>MANYATİK PUSULA</vt:lpstr>
      <vt:lpstr>Slayt 5</vt:lpstr>
      <vt:lpstr>COĞRAFİ KEŞİFLER</vt:lpstr>
      <vt:lpstr>Keşiflerin Nedenleri</vt:lpstr>
      <vt:lpstr>SONUÇLARI</vt:lpstr>
      <vt:lpstr>Coğrafi keşiflerin sonuçları</vt:lpstr>
      <vt:lpstr>BİLGİMİZİ ÖLÇELİM-1</vt:lpstr>
      <vt:lpstr>BİLGİMİZİ ÖLÇELİM-2</vt:lpstr>
      <vt:lpstr>Slayt 12</vt:lpstr>
      <vt:lpstr>Slayt 13</vt:lpstr>
      <vt:lpstr>Slayt 14</vt:lpstr>
      <vt:lpstr>YENİDEN DOĞUŞ RÖNESANS</vt:lpstr>
      <vt:lpstr>RÖNESANSIN NEDENLERİ</vt:lpstr>
      <vt:lpstr>Slayt 17</vt:lpstr>
      <vt:lpstr>Slayt 18</vt:lpstr>
      <vt:lpstr>Slayt 19</vt:lpstr>
      <vt:lpstr>Slayt 20</vt:lpstr>
      <vt:lpstr>Slayt 21</vt:lpstr>
      <vt:lpstr>Slayt 22</vt:lpstr>
      <vt:lpstr>DİNDE REFORM (Yeniden şekil vermek)</vt:lpstr>
      <vt:lpstr>Slayt 24</vt:lpstr>
      <vt:lpstr>Reformun Nedenleri</vt:lpstr>
      <vt:lpstr>Slayt 26</vt:lpstr>
      <vt:lpstr>REFORMUN SONUÇLARI</vt:lpstr>
      <vt:lpstr>Slayt 28</vt:lpstr>
      <vt:lpstr>AYDINLANMA ÇAĞI</vt:lpstr>
      <vt:lpstr>Slayt 30</vt:lpstr>
      <vt:lpstr>Slayt 31</vt:lpstr>
      <vt:lpstr>Slayt 32</vt:lpstr>
      <vt:lpstr>Slayt 33</vt:lpstr>
      <vt:lpstr>Slayt 34</vt:lpstr>
      <vt:lpstr>BİLGİMİZİ ÖLÇELİM</vt:lpstr>
      <vt:lpstr>Slayt 36</vt:lpstr>
      <vt:lpstr>Slayt 37</vt:lpstr>
      <vt:lpstr>Slayt 38</vt:lpstr>
      <vt:lpstr>Slayt 39</vt:lpstr>
      <vt:lpstr>Slayt 40</vt:lpstr>
      <vt:lpstr>BUHARIN GÜCÜ SANAYİ İNKILABI</vt:lpstr>
      <vt:lpstr>Slayt 42</vt:lpstr>
      <vt:lpstr>Slayt 43</vt:lpstr>
      <vt:lpstr>Sanayi İnkılabının sonuçları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HP</dc:creator>
  <cp:keywords>www.sorubak.com</cp:keywords>
  <cp:lastModifiedBy>GTR5KT587TI4OUT57YT675IKT8967690IN B</cp:lastModifiedBy>
  <cp:revision>81</cp:revision>
  <dcterms:created xsi:type="dcterms:W3CDTF">2014-02-23T19:57:42Z</dcterms:created>
  <dcterms:modified xsi:type="dcterms:W3CDTF">2014-03-04T07:01:28Z</dcterms:modified>
  <cp:category>www.sorubak.com</cp:category>
  <cp:contentType>www.sorubak.com</cp:contentType>
  <cp:contentStatus>www.sorubak.com</cp:contentStatus>
</cp:coreProperties>
</file>