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 d="1"/>
        <a:sy n="1" d="1"/>
      </p:scale>
      <p:origin x="0" y="0"/>
    </p:cViewPr>
  </p:notesTextViewPr>
  <p:sorterViewPr>
    <p:cViewPr>
      <p:scale>
        <a:sx n="116" d="100"/>
        <a:sy n="116" d="100"/>
      </p:scale>
      <p:origin x="0" y="1344"/>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1">
        <a:schemeClr val="bg1"/>
      </p:bgRef>
    </p:bg>
    <p:spTree>
      <p:nvGrpSpPr>
        <p:cNvPr id="1" name=""/>
        <p:cNvGrpSpPr/>
        <p:nvPr/>
      </p:nvGrpSpPr>
      <p:grpSpPr>
        <a:xfrm>
          <a:off x="0" y="0"/>
          <a:ext cx="0" cy="0"/>
          <a:chOff x="0" y="0"/>
          <a:chExt cx="0" cy="0"/>
        </a:xfrm>
      </p:grpSpPr>
      <p:sp>
        <p:nvSpPr>
          <p:cNvPr id="8" name="Başlık 7"/>
          <p:cNvSpPr>
            <a:spLocks noGrp="1"/>
          </p:cNvSpPr>
          <p:nvPr>
            <p:ph type="ctrTitle"/>
          </p:nvPr>
        </p:nvSpPr>
        <p:spPr>
          <a:xfrm>
            <a:off x="2286000" y="3124200"/>
            <a:ext cx="6172200" cy="1894362"/>
          </a:xfrm>
        </p:spPr>
        <p:txBody>
          <a:bodyPr/>
          <a:lstStyle>
            <a:lvl1pPr>
              <a:defRPr b="1"/>
            </a:lvl1pPr>
          </a:lstStyle>
          <a:p>
            <a:r>
              <a:rPr kumimoji="0" lang="tr-TR" smtClean="0"/>
              <a:t>Asıl başlık stili için tıklatın</a:t>
            </a:r>
            <a:endParaRPr kumimoji="0" lang="en-US"/>
          </a:p>
        </p:txBody>
      </p:sp>
      <p:sp>
        <p:nvSpPr>
          <p:cNvPr id="9" name="Alt Başlık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Veri Yer Tutucusu 27"/>
          <p:cNvSpPr>
            <a:spLocks noGrp="1"/>
          </p:cNvSpPr>
          <p:nvPr>
            <p:ph type="dt" sz="half" idx="10"/>
          </p:nvPr>
        </p:nvSpPr>
        <p:spPr bwMode="auto">
          <a:xfrm rot="5400000">
            <a:off x="7764621" y="1174097"/>
            <a:ext cx="2286000" cy="381000"/>
          </a:xfrm>
        </p:spPr>
        <p:txBody>
          <a:bodyPr/>
          <a:lstStyle/>
          <a:p>
            <a:fld id="{F24B2CDA-9ED2-4446-8AAB-A9EE044AF4DF}" type="datetimeFigureOut">
              <a:rPr lang="tr-TR" smtClean="0"/>
              <a:pPr/>
              <a:t>25.09.2013</a:t>
            </a:fld>
            <a:endParaRPr lang="tr-TR"/>
          </a:p>
        </p:txBody>
      </p:sp>
      <p:sp>
        <p:nvSpPr>
          <p:cNvPr id="17" name="Altbilgi Yer Tutucusu 16"/>
          <p:cNvSpPr>
            <a:spLocks noGrp="1"/>
          </p:cNvSpPr>
          <p:nvPr>
            <p:ph type="ftr" sz="quarter" idx="11"/>
          </p:nvPr>
        </p:nvSpPr>
        <p:spPr bwMode="auto">
          <a:xfrm rot="5400000">
            <a:off x="7077269" y="4181669"/>
            <a:ext cx="3657600" cy="384048"/>
          </a:xfrm>
        </p:spPr>
        <p:txBody>
          <a:bodyPr/>
          <a:lstStyle/>
          <a:p>
            <a:endParaRPr lang="tr-TR"/>
          </a:p>
        </p:txBody>
      </p:sp>
      <p:sp>
        <p:nvSpPr>
          <p:cNvPr id="10" name="Dikdörtgen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ikdörtgen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Dikdörtgen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Dikdörtgen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Düz Bağlayıcı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Düz Bağlayıcı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Düz Bağlayıcı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Düz Bağlayıcı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Düz Bağlayıcı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Düz Bağlayıcı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Dikdörtgen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ayt Numarası Yer Tutucusu 28"/>
          <p:cNvSpPr>
            <a:spLocks noGrp="1"/>
          </p:cNvSpPr>
          <p:nvPr>
            <p:ph type="sldNum" sz="quarter" idx="12"/>
          </p:nvPr>
        </p:nvSpPr>
        <p:spPr bwMode="auto">
          <a:xfrm>
            <a:off x="1325544" y="4928702"/>
            <a:ext cx="609600" cy="517524"/>
          </a:xfrm>
        </p:spPr>
        <p:txBody>
          <a:bodyPr/>
          <a:lstStyle/>
          <a:p>
            <a:fld id="{16EDF02F-9E6E-45F1-B2EA-7D6F4FF7FF2C}"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200">
        <p:zoom/>
      </p:transition>
    </mc:Choice>
    <mc:Fallback>
      <p:transition spd="slow">
        <p:zo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F24B2CDA-9ED2-4446-8AAB-A9EE044AF4DF}" type="datetimeFigureOut">
              <a:rPr lang="tr-TR" smtClean="0"/>
              <a:pPr/>
              <a:t>25.09.2013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6EDF02F-9E6E-45F1-B2EA-7D6F4FF7FF2C}"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1200">
        <p:zoom/>
      </p:transition>
    </mc:Choice>
    <mc:Fallback>
      <p:transition spd="slow">
        <p:zo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9"/>
            <a:ext cx="1676400" cy="5851525"/>
          </a:xfrm>
        </p:spPr>
        <p:txBody>
          <a:bodyPr vert="eaVer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a:xfrm>
            <a:off x="457200" y="274638"/>
            <a:ext cx="60198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F24B2CDA-9ED2-4446-8AAB-A9EE044AF4DF}" type="datetimeFigureOut">
              <a:rPr lang="tr-TR" smtClean="0"/>
              <a:pPr/>
              <a:t>25.09.2013</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6EDF02F-9E6E-45F1-B2EA-7D6F4FF7FF2C}"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1200">
        <p:zoom/>
      </p:transition>
    </mc:Choice>
    <mc:Fallback>
      <p:transition spd="slow">
        <p:zo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8" name="İçerik Yer Tutucusu 7"/>
          <p:cNvSpPr>
            <a:spLocks noGrp="1"/>
          </p:cNvSpPr>
          <p:nvPr>
            <p:ph sz="quarter" idx="1"/>
          </p:nvPr>
        </p:nvSpPr>
        <p:spPr>
          <a:xfrm>
            <a:off x="457200" y="1600200"/>
            <a:ext cx="7467600" cy="4873752"/>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Veri Yer Tutucusu 6"/>
          <p:cNvSpPr>
            <a:spLocks noGrp="1"/>
          </p:cNvSpPr>
          <p:nvPr>
            <p:ph type="dt" sz="half" idx="14"/>
          </p:nvPr>
        </p:nvSpPr>
        <p:spPr/>
        <p:txBody>
          <a:bodyPr rtlCol="0"/>
          <a:lstStyle/>
          <a:p>
            <a:fld id="{F24B2CDA-9ED2-4446-8AAB-A9EE044AF4DF}" type="datetimeFigureOut">
              <a:rPr lang="tr-TR" smtClean="0"/>
              <a:pPr/>
              <a:t>25.09.2013</a:t>
            </a:fld>
            <a:endParaRPr lang="tr-TR"/>
          </a:p>
        </p:txBody>
      </p:sp>
      <p:sp>
        <p:nvSpPr>
          <p:cNvPr id="9" name="Slayt Numarası Yer Tutucusu 8"/>
          <p:cNvSpPr>
            <a:spLocks noGrp="1"/>
          </p:cNvSpPr>
          <p:nvPr>
            <p:ph type="sldNum" sz="quarter" idx="15"/>
          </p:nvPr>
        </p:nvSpPr>
        <p:spPr/>
        <p:txBody>
          <a:bodyPr rtlCol="0"/>
          <a:lstStyle/>
          <a:p>
            <a:fld id="{16EDF02F-9E6E-45F1-B2EA-7D6F4FF7FF2C}" type="slidenum">
              <a:rPr lang="tr-TR" smtClean="0"/>
              <a:pPr/>
              <a:t>‹#›</a:t>
            </a:fld>
            <a:endParaRPr lang="tr-TR"/>
          </a:p>
        </p:txBody>
      </p:sp>
      <p:sp>
        <p:nvSpPr>
          <p:cNvPr id="10" name="Altbilgi Yer Tutucusu 9"/>
          <p:cNvSpPr>
            <a:spLocks noGrp="1"/>
          </p:cNvSpPr>
          <p:nvPr>
            <p:ph type="ftr" sz="quarter" idx="16"/>
          </p:nvPr>
        </p:nvSpPr>
        <p:spPr/>
        <p:txBody>
          <a:bodyPr rtlCol="0"/>
          <a:lstStyle/>
          <a:p>
            <a:endParaRPr lang="tr-TR"/>
          </a:p>
        </p:txBody>
      </p:sp>
    </p:spTree>
  </p:cSld>
  <p:clrMapOvr>
    <a:masterClrMapping/>
  </p:clrMapOvr>
  <mc:AlternateContent xmlns:mc="http://schemas.openxmlformats.org/markup-compatibility/2006">
    <mc:Choice xmlns:p14="http://schemas.microsoft.com/office/powerpoint/2010/main" xmlns="" Requires="p14">
      <p:transition spd="slow" p14:dur="1200">
        <p:zoom/>
      </p:transition>
    </mc:Choice>
    <mc:Fallback>
      <p:transition spd="slow">
        <p:zo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1">
        <a:schemeClr val="bg2"/>
      </p:bgRef>
    </p:bg>
    <p:spTree>
      <p:nvGrpSpPr>
        <p:cNvPr id="1" name=""/>
        <p:cNvGrpSpPr/>
        <p:nvPr/>
      </p:nvGrpSpPr>
      <p:grpSpPr>
        <a:xfrm>
          <a:off x="0" y="0"/>
          <a:ext cx="0" cy="0"/>
          <a:chOff x="0" y="0"/>
          <a:chExt cx="0" cy="0"/>
        </a:xfrm>
      </p:grpSpPr>
      <p:sp>
        <p:nvSpPr>
          <p:cNvPr id="2" name="Başlık 1"/>
          <p:cNvSpPr>
            <a:spLocks noGrp="1"/>
          </p:cNvSpPr>
          <p:nvPr>
            <p:ph type="title"/>
          </p:nvPr>
        </p:nvSpPr>
        <p:spPr>
          <a:xfrm>
            <a:off x="2286000" y="2895600"/>
            <a:ext cx="6172200" cy="2053590"/>
          </a:xfrm>
        </p:spPr>
        <p:txBody>
          <a:bodyPr/>
          <a:lstStyle>
            <a:lvl1pPr algn="l">
              <a:buNone/>
              <a:defRPr sz="3000" b="1" cap="small" baseline="0"/>
            </a:lvl1pPr>
          </a:lstStyle>
          <a:p>
            <a:r>
              <a:rPr kumimoji="0" lang="tr-TR" smtClean="0"/>
              <a:t>Asıl başlık stili için tıklatın</a:t>
            </a:r>
            <a:endParaRPr kumimoji="0" lang="en-US"/>
          </a:p>
        </p:txBody>
      </p:sp>
      <p:sp>
        <p:nvSpPr>
          <p:cNvPr id="3" name="Metin Yer Tutucusu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Veri Yer Tutucusu 3"/>
          <p:cNvSpPr>
            <a:spLocks noGrp="1"/>
          </p:cNvSpPr>
          <p:nvPr>
            <p:ph type="dt" sz="half" idx="10"/>
          </p:nvPr>
        </p:nvSpPr>
        <p:spPr bwMode="auto">
          <a:xfrm rot="5400000">
            <a:off x="7763256" y="1170432"/>
            <a:ext cx="2286000" cy="381000"/>
          </a:xfrm>
        </p:spPr>
        <p:txBody>
          <a:bodyPr/>
          <a:lstStyle/>
          <a:p>
            <a:fld id="{F24B2CDA-9ED2-4446-8AAB-A9EE044AF4DF}" type="datetimeFigureOut">
              <a:rPr lang="tr-TR" smtClean="0"/>
              <a:pPr/>
              <a:t>25.09.2013</a:t>
            </a:fld>
            <a:endParaRPr lang="tr-TR"/>
          </a:p>
        </p:txBody>
      </p:sp>
      <p:sp>
        <p:nvSpPr>
          <p:cNvPr id="5" name="Altbilgi Yer Tutucusu 4"/>
          <p:cNvSpPr>
            <a:spLocks noGrp="1"/>
          </p:cNvSpPr>
          <p:nvPr>
            <p:ph type="ftr" sz="quarter" idx="11"/>
          </p:nvPr>
        </p:nvSpPr>
        <p:spPr bwMode="auto">
          <a:xfrm rot="5400000">
            <a:off x="7077456" y="4178808"/>
            <a:ext cx="3657600" cy="384048"/>
          </a:xfrm>
        </p:spPr>
        <p:txBody>
          <a:bodyPr/>
          <a:lstStyle/>
          <a:p>
            <a:endParaRPr lang="tr-TR"/>
          </a:p>
        </p:txBody>
      </p:sp>
      <p:sp>
        <p:nvSpPr>
          <p:cNvPr id="9" name="Dikdörtgen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Dikdörtgen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Dikdörtgen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ikdörtgen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Düz Bağlayıcı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Düz Bağlayıcı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Düz Bağlayıcı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Düz Bağlayıcı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Düz Bağlayıcı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Dikdörtgen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Düz Bağlayıcı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ayt Numarası Yer Tutucusu 5"/>
          <p:cNvSpPr>
            <a:spLocks noGrp="1"/>
          </p:cNvSpPr>
          <p:nvPr>
            <p:ph type="sldNum" sz="quarter" idx="12"/>
          </p:nvPr>
        </p:nvSpPr>
        <p:spPr bwMode="auto">
          <a:xfrm>
            <a:off x="1340616" y="4928702"/>
            <a:ext cx="609600" cy="517524"/>
          </a:xfrm>
        </p:spPr>
        <p:txBody>
          <a:bodyPr/>
          <a:lstStyle/>
          <a:p>
            <a:fld id="{16EDF02F-9E6E-45F1-B2EA-7D6F4FF7FF2C}"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200">
        <p:zoom/>
      </p:transition>
    </mc:Choice>
    <mc:Fallback>
      <p:transition spd="slow">
        <p:zo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5" name="Veri Yer Tutucusu 4"/>
          <p:cNvSpPr>
            <a:spLocks noGrp="1"/>
          </p:cNvSpPr>
          <p:nvPr>
            <p:ph type="dt" sz="half" idx="10"/>
          </p:nvPr>
        </p:nvSpPr>
        <p:spPr/>
        <p:txBody>
          <a:bodyPr/>
          <a:lstStyle/>
          <a:p>
            <a:fld id="{F24B2CDA-9ED2-4446-8AAB-A9EE044AF4DF}" type="datetimeFigureOut">
              <a:rPr lang="tr-TR" smtClean="0"/>
              <a:pPr/>
              <a:t>25.09.2013</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16EDF02F-9E6E-45F1-B2EA-7D6F4FF7FF2C}" type="slidenum">
              <a:rPr lang="tr-TR" smtClean="0"/>
              <a:pPr/>
              <a:t>‹#›</a:t>
            </a:fld>
            <a:endParaRPr lang="tr-TR"/>
          </a:p>
        </p:txBody>
      </p:sp>
      <p:sp>
        <p:nvSpPr>
          <p:cNvPr id="9" name="İçerik Yer Tutucusu 8"/>
          <p:cNvSpPr>
            <a:spLocks noGrp="1"/>
          </p:cNvSpPr>
          <p:nvPr>
            <p:ph sz="quarter" idx="1"/>
          </p:nvPr>
        </p:nvSpPr>
        <p:spPr>
          <a:xfrm>
            <a:off x="457200"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İçerik Yer Tutucusu 10"/>
          <p:cNvSpPr>
            <a:spLocks noGrp="1"/>
          </p:cNvSpPr>
          <p:nvPr>
            <p:ph sz="quarter" idx="2"/>
          </p:nvPr>
        </p:nvSpPr>
        <p:spPr>
          <a:xfrm>
            <a:off x="4270248" y="1600200"/>
            <a:ext cx="3657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mc:AlternateContent xmlns:mc="http://schemas.openxmlformats.org/markup-compatibility/2006">
    <mc:Choice xmlns:p14="http://schemas.microsoft.com/office/powerpoint/2010/main" xmlns="" Requires="p14">
      <p:transition spd="slow" p14:dur="1200">
        <p:zoom/>
      </p:transition>
    </mc:Choice>
    <mc:Fallback>
      <p:transition spd="slow">
        <p:zo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7543800" cy="1143000"/>
          </a:xfrm>
        </p:spPr>
        <p:txBody>
          <a:bodyPr anchor="b"/>
          <a:lstStyle>
            <a:lvl1pPr>
              <a:defRPr/>
            </a:lvl1pPr>
          </a:lstStyle>
          <a:p>
            <a:r>
              <a:rPr kumimoji="0" lang="tr-TR" smtClean="0"/>
              <a:t>Asıl başlık stili için tıklatın</a:t>
            </a:r>
            <a:endParaRPr kumimoji="0" lang="en-US"/>
          </a:p>
        </p:txBody>
      </p:sp>
      <p:sp>
        <p:nvSpPr>
          <p:cNvPr id="7" name="Veri Yer Tutucusu 6"/>
          <p:cNvSpPr>
            <a:spLocks noGrp="1"/>
          </p:cNvSpPr>
          <p:nvPr>
            <p:ph type="dt" sz="half" idx="10"/>
          </p:nvPr>
        </p:nvSpPr>
        <p:spPr/>
        <p:txBody>
          <a:bodyPr/>
          <a:lstStyle/>
          <a:p>
            <a:fld id="{F24B2CDA-9ED2-4446-8AAB-A9EE044AF4DF}" type="datetimeFigureOut">
              <a:rPr lang="tr-TR" smtClean="0"/>
              <a:pPr/>
              <a:t>25.09.2013</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16EDF02F-9E6E-45F1-B2EA-7D6F4FF7FF2C}" type="slidenum">
              <a:rPr lang="tr-TR" smtClean="0"/>
              <a:pPr/>
              <a:t>‹#›</a:t>
            </a:fld>
            <a:endParaRPr lang="tr-TR"/>
          </a:p>
        </p:txBody>
      </p:sp>
      <p:sp>
        <p:nvSpPr>
          <p:cNvPr id="11" name="İçerik Yer Tutucusu 10"/>
          <p:cNvSpPr>
            <a:spLocks noGrp="1"/>
          </p:cNvSpPr>
          <p:nvPr>
            <p:ph sz="quarter" idx="2"/>
          </p:nvPr>
        </p:nvSpPr>
        <p:spPr>
          <a:xfrm>
            <a:off x="457200"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İçerik Yer Tutucusu 12"/>
          <p:cNvSpPr>
            <a:spLocks noGrp="1"/>
          </p:cNvSpPr>
          <p:nvPr>
            <p:ph sz="quarter" idx="4"/>
          </p:nvPr>
        </p:nvSpPr>
        <p:spPr>
          <a:xfrm>
            <a:off x="4371975" y="2362200"/>
            <a:ext cx="3657600" cy="38862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2" name="Metin Yer Tutucusu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
        <p:nvSpPr>
          <p:cNvPr id="14" name="Metin Yer Tutucusu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Tree>
  </p:cSld>
  <p:clrMapOvr>
    <a:masterClrMapping/>
  </p:clrMapOvr>
  <mc:AlternateContent xmlns:mc="http://schemas.openxmlformats.org/markup-compatibility/2006">
    <mc:Choice xmlns:p14="http://schemas.microsoft.com/office/powerpoint/2010/main" xmlns="" Requires="p14">
      <p:transition spd="slow" p14:dur="1200">
        <p:zoom/>
      </p:transition>
    </mc:Choice>
    <mc:Fallback>
      <p:transition spd="slow">
        <p:zo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6" name="Veri Yer Tutucusu 5"/>
          <p:cNvSpPr>
            <a:spLocks noGrp="1"/>
          </p:cNvSpPr>
          <p:nvPr>
            <p:ph type="dt" sz="half" idx="10"/>
          </p:nvPr>
        </p:nvSpPr>
        <p:spPr/>
        <p:txBody>
          <a:bodyPr rtlCol="0"/>
          <a:lstStyle/>
          <a:p>
            <a:fld id="{F24B2CDA-9ED2-4446-8AAB-A9EE044AF4DF}" type="datetimeFigureOut">
              <a:rPr lang="tr-TR" smtClean="0"/>
              <a:pPr/>
              <a:t>25.09.2013</a:t>
            </a:fld>
            <a:endParaRPr lang="tr-TR"/>
          </a:p>
        </p:txBody>
      </p:sp>
      <p:sp>
        <p:nvSpPr>
          <p:cNvPr id="7" name="Slayt Numarası Yer Tutucusu 6"/>
          <p:cNvSpPr>
            <a:spLocks noGrp="1"/>
          </p:cNvSpPr>
          <p:nvPr>
            <p:ph type="sldNum" sz="quarter" idx="11"/>
          </p:nvPr>
        </p:nvSpPr>
        <p:spPr/>
        <p:txBody>
          <a:bodyPr rtlCol="0"/>
          <a:lstStyle/>
          <a:p>
            <a:fld id="{16EDF02F-9E6E-45F1-B2EA-7D6F4FF7FF2C}" type="slidenum">
              <a:rPr lang="tr-TR" smtClean="0"/>
              <a:pPr/>
              <a:t>‹#›</a:t>
            </a:fld>
            <a:endParaRPr lang="tr-TR"/>
          </a:p>
        </p:txBody>
      </p:sp>
      <p:sp>
        <p:nvSpPr>
          <p:cNvPr id="8" name="Altbilgi Yer Tutucusu 7"/>
          <p:cNvSpPr>
            <a:spLocks noGrp="1"/>
          </p:cNvSpPr>
          <p:nvPr>
            <p:ph type="ftr" sz="quarter" idx="12"/>
          </p:nvPr>
        </p:nvSpPr>
        <p:spPr/>
        <p:txBody>
          <a:bodyPr rtlCol="0"/>
          <a:lstStyle/>
          <a:p>
            <a:endParaRPr lang="tr-TR"/>
          </a:p>
        </p:txBody>
      </p:sp>
    </p:spTree>
  </p:cSld>
  <p:clrMapOvr>
    <a:masterClrMapping/>
  </p:clrMapOvr>
  <mc:AlternateContent xmlns:mc="http://schemas.openxmlformats.org/markup-compatibility/2006">
    <mc:Choice xmlns:p14="http://schemas.microsoft.com/office/powerpoint/2010/main" xmlns="" Requires="p14">
      <p:transition spd="slow" p14:dur="1200">
        <p:zoom/>
      </p:transition>
    </mc:Choice>
    <mc:Fallback>
      <p:transition spd="slow">
        <p:zo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F24B2CDA-9ED2-4446-8AAB-A9EE044AF4DF}" type="datetimeFigureOut">
              <a:rPr lang="tr-TR" smtClean="0"/>
              <a:pPr/>
              <a:t>25.09.2013</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16EDF02F-9E6E-45F1-B2EA-7D6F4FF7FF2C}" type="slidenum">
              <a:rPr lang="tr-TR" smtClean="0"/>
              <a:pPr/>
              <a:t>‹#›</a:t>
            </a:fld>
            <a:endParaRPr lang="tr-TR"/>
          </a:p>
        </p:txBody>
      </p:sp>
    </p:spTree>
  </p:cSld>
  <p:clrMapOvr>
    <a:masterClrMapping/>
  </p:clrMapOvr>
  <mc:AlternateContent xmlns:mc="http://schemas.openxmlformats.org/markup-compatibility/2006">
    <mc:Choice xmlns:p14="http://schemas.microsoft.com/office/powerpoint/2010/main" xmlns="" Requires="p14">
      <p:transition spd="slow" p14:dur="1200">
        <p:zoom/>
      </p:transition>
    </mc:Choice>
    <mc:Fallback>
      <p:transition spd="slow">
        <p:zo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1">
        <a:schemeClr val="bg1"/>
      </p:bgRef>
    </p:bg>
    <p:spTree>
      <p:nvGrpSpPr>
        <p:cNvPr id="1" name=""/>
        <p:cNvGrpSpPr/>
        <p:nvPr/>
      </p:nvGrpSpPr>
      <p:grpSpPr>
        <a:xfrm>
          <a:off x="0" y="0"/>
          <a:ext cx="0" cy="0"/>
          <a:chOff x="0" y="0"/>
          <a:chExt cx="0" cy="0"/>
        </a:xfrm>
      </p:grpSpPr>
      <p:sp>
        <p:nvSpPr>
          <p:cNvPr id="10" name="Düz Bağlayıcı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Başlık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tr-TR" smtClean="0"/>
              <a:t>Asıl başlık stili için tıklatın</a:t>
            </a:r>
            <a:endParaRPr kumimoji="0" lang="en-US"/>
          </a:p>
        </p:txBody>
      </p:sp>
      <p:sp>
        <p:nvSpPr>
          <p:cNvPr id="3" name="Metin Yer Tutucusu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8" name="Düz Bağlayıcı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Düz Bağlayıcı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Düz Bağlayıcı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Dikdörtgen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Düz Bağlayıcı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İçerik Yer Tutucusu 17"/>
          <p:cNvSpPr>
            <a:spLocks noGrp="1"/>
          </p:cNvSpPr>
          <p:nvPr>
            <p:ph sz="quarter" idx="1"/>
          </p:nvPr>
        </p:nvSpPr>
        <p:spPr>
          <a:xfrm>
            <a:off x="304800" y="274320"/>
            <a:ext cx="5638800" cy="6327648"/>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Veri Yer Tutucusu 20"/>
          <p:cNvSpPr>
            <a:spLocks noGrp="1"/>
          </p:cNvSpPr>
          <p:nvPr>
            <p:ph type="dt" sz="half" idx="14"/>
          </p:nvPr>
        </p:nvSpPr>
        <p:spPr/>
        <p:txBody>
          <a:bodyPr rtlCol="0"/>
          <a:lstStyle/>
          <a:p>
            <a:fld id="{F24B2CDA-9ED2-4446-8AAB-A9EE044AF4DF}" type="datetimeFigureOut">
              <a:rPr lang="tr-TR" smtClean="0"/>
              <a:pPr/>
              <a:t>25.09.2013</a:t>
            </a:fld>
            <a:endParaRPr lang="tr-TR"/>
          </a:p>
        </p:txBody>
      </p:sp>
      <p:sp>
        <p:nvSpPr>
          <p:cNvPr id="22" name="Slayt Numarası Yer Tutucusu 21"/>
          <p:cNvSpPr>
            <a:spLocks noGrp="1"/>
          </p:cNvSpPr>
          <p:nvPr>
            <p:ph type="sldNum" sz="quarter" idx="15"/>
          </p:nvPr>
        </p:nvSpPr>
        <p:spPr/>
        <p:txBody>
          <a:bodyPr rtlCol="0"/>
          <a:lstStyle/>
          <a:p>
            <a:fld id="{16EDF02F-9E6E-45F1-B2EA-7D6F4FF7FF2C}" type="slidenum">
              <a:rPr lang="tr-TR" smtClean="0"/>
              <a:pPr/>
              <a:t>‹#›</a:t>
            </a:fld>
            <a:endParaRPr lang="tr-TR"/>
          </a:p>
        </p:txBody>
      </p:sp>
      <p:sp>
        <p:nvSpPr>
          <p:cNvPr id="23" name="Altbilgi Yer Tutucusu 22"/>
          <p:cNvSpPr>
            <a:spLocks noGrp="1"/>
          </p:cNvSpPr>
          <p:nvPr>
            <p:ph type="ftr" sz="quarter" idx="16"/>
          </p:nvPr>
        </p:nvSpPr>
        <p:spPr/>
        <p:txBody>
          <a:bodyPr rtlCol="0"/>
          <a:lstStyle/>
          <a:p>
            <a:endParaRPr lang="tr-TR"/>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1200">
        <p:zoom/>
      </p:transition>
    </mc:Choice>
    <mc:Fallback>
      <p:transition spd="slow">
        <p:zo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Düz Bağlayıcı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Başlık 1"/>
          <p:cNvSpPr>
            <a:spLocks noGrp="1"/>
          </p:cNvSpPr>
          <p:nvPr>
            <p:ph type="title"/>
          </p:nvPr>
        </p:nvSpPr>
        <p:spPr>
          <a:xfrm rot="5400000">
            <a:off x="3350133" y="3200400"/>
            <a:ext cx="6309360" cy="457200"/>
          </a:xfrm>
        </p:spPr>
        <p:txBody>
          <a:bodyPr anchor="b"/>
          <a:lstStyle>
            <a:lvl1pPr algn="l">
              <a:buNone/>
              <a:defRPr sz="2000" b="1"/>
            </a:lvl1pPr>
          </a:lstStyle>
          <a:p>
            <a:r>
              <a:rPr kumimoji="0" lang="tr-TR" smtClean="0"/>
              <a:t>Asıl başlık stili için tıklatın</a:t>
            </a:r>
            <a:endParaRPr kumimoji="0" lang="en-US"/>
          </a:p>
        </p:txBody>
      </p:sp>
      <p:sp>
        <p:nvSpPr>
          <p:cNvPr id="3" name="Resim Yer Tutucusu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tr-TR" smtClean="0"/>
              <a:t>Resim eklemek için simgeyi tıklatın</a:t>
            </a:r>
            <a:endParaRPr kumimoji="0" lang="en-US" dirty="0"/>
          </a:p>
        </p:txBody>
      </p:sp>
      <p:sp>
        <p:nvSpPr>
          <p:cNvPr id="4" name="Metin Yer Tutucusu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10" name="Düz Bağlayıcı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Dikdörtgen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üz Bağlayıcı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Düz Bağlayıcı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Düz Bağlayıcı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Veri Yer Tutucusu 16"/>
          <p:cNvSpPr>
            <a:spLocks noGrp="1"/>
          </p:cNvSpPr>
          <p:nvPr>
            <p:ph type="dt" sz="half" idx="10"/>
          </p:nvPr>
        </p:nvSpPr>
        <p:spPr/>
        <p:txBody>
          <a:bodyPr rtlCol="0"/>
          <a:lstStyle/>
          <a:p>
            <a:fld id="{F24B2CDA-9ED2-4446-8AAB-A9EE044AF4DF}" type="datetimeFigureOut">
              <a:rPr lang="tr-TR" smtClean="0"/>
              <a:pPr/>
              <a:t>25.09.2013</a:t>
            </a:fld>
            <a:endParaRPr lang="tr-TR"/>
          </a:p>
        </p:txBody>
      </p:sp>
      <p:sp>
        <p:nvSpPr>
          <p:cNvPr id="18" name="Slayt Numarası Yer Tutucusu 17"/>
          <p:cNvSpPr>
            <a:spLocks noGrp="1"/>
          </p:cNvSpPr>
          <p:nvPr>
            <p:ph type="sldNum" sz="quarter" idx="11"/>
          </p:nvPr>
        </p:nvSpPr>
        <p:spPr/>
        <p:txBody>
          <a:bodyPr rtlCol="0"/>
          <a:lstStyle/>
          <a:p>
            <a:fld id="{16EDF02F-9E6E-45F1-B2EA-7D6F4FF7FF2C}" type="slidenum">
              <a:rPr lang="tr-TR" smtClean="0"/>
              <a:pPr/>
              <a:t>‹#›</a:t>
            </a:fld>
            <a:endParaRPr lang="tr-TR"/>
          </a:p>
        </p:txBody>
      </p:sp>
      <p:sp>
        <p:nvSpPr>
          <p:cNvPr id="21" name="Altbilgi Yer Tutucusu 20"/>
          <p:cNvSpPr>
            <a:spLocks noGrp="1"/>
          </p:cNvSpPr>
          <p:nvPr>
            <p:ph type="ftr" sz="quarter" idx="12"/>
          </p:nvPr>
        </p:nvSpPr>
        <p:spPr/>
        <p:txBody>
          <a:bodyPr rtlCol="0"/>
          <a:lstStyle/>
          <a:p>
            <a:endParaRPr lang="tr-TR"/>
          </a:p>
        </p:txBody>
      </p:sp>
    </p:spTree>
  </p:cSld>
  <p:clrMapOvr>
    <a:masterClrMapping/>
  </p:clrMapOvr>
  <mc:AlternateContent xmlns:mc="http://schemas.openxmlformats.org/markup-compatibility/2006">
    <mc:Choice xmlns:p14="http://schemas.microsoft.com/office/powerpoint/2010/main" xmlns="" Requires="p14">
      <p:transition spd="slow" p14:dur="1200">
        <p:zoom/>
      </p:transition>
    </mc:Choice>
    <mc:Fallback>
      <p:transition spd="slow">
        <p:zo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Düz Bağlayıcı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Başlık Yer Tutucusu 21"/>
          <p:cNvSpPr>
            <a:spLocks noGrp="1"/>
          </p:cNvSpPr>
          <p:nvPr>
            <p:ph type="title"/>
          </p:nvPr>
        </p:nvSpPr>
        <p:spPr>
          <a:xfrm>
            <a:off x="457200" y="274638"/>
            <a:ext cx="7467600" cy="1143000"/>
          </a:xfrm>
          <a:prstGeom prst="rect">
            <a:avLst/>
          </a:prstGeom>
        </p:spPr>
        <p:txBody>
          <a:bodyPr vert="horz" anchor="b">
            <a:normAutofit/>
          </a:bodyPr>
          <a:lstStyle/>
          <a:p>
            <a:r>
              <a:rPr kumimoji="0" lang="tr-TR" smtClean="0"/>
              <a:t>Asıl başlık stili için tıklatın</a:t>
            </a:r>
            <a:endParaRPr kumimoji="0" lang="en-US"/>
          </a:p>
        </p:txBody>
      </p:sp>
      <p:sp>
        <p:nvSpPr>
          <p:cNvPr id="13" name="Metin Yer Tutucusu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Veri Yer Tutucusu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F24B2CDA-9ED2-4446-8AAB-A9EE044AF4DF}" type="datetimeFigureOut">
              <a:rPr lang="tr-TR" smtClean="0"/>
              <a:pPr/>
              <a:t>25.09.2013</a:t>
            </a:fld>
            <a:endParaRPr lang="tr-TR"/>
          </a:p>
        </p:txBody>
      </p:sp>
      <p:sp>
        <p:nvSpPr>
          <p:cNvPr id="3" name="Altbilgi Yer Tutucusu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tr-TR"/>
          </a:p>
        </p:txBody>
      </p:sp>
      <p:sp>
        <p:nvSpPr>
          <p:cNvPr id="7" name="Düz Bağlayıcı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Düz Bağlayıcı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Dikdörtgen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Düz Bağlayıcı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ayt Numarası Yer Tutucusu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16EDF02F-9E6E-45F1-B2EA-7D6F4FF7FF2C}"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xmlns="" Requires="p14">
      <p:transition spd="slow" p14:dur="1200">
        <p:zoom/>
      </p:transition>
    </mc:Choice>
    <mc:Fallback>
      <p:transition spd="slow">
        <p:zoom/>
      </p:transition>
    </mc:Fallback>
  </mc:AlternateConten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r>
              <a:rPr lang="tr-TR" dirty="0" smtClean="0"/>
              <a:t>ATATÜRK’ÜN İLETİŞİME VERDİĞİ ÖNEM</a:t>
            </a:r>
            <a:endParaRPr lang="tr-TR" dirty="0"/>
          </a:p>
        </p:txBody>
      </p:sp>
      <p:sp>
        <p:nvSpPr>
          <p:cNvPr id="3" name="Alt Başlık 2"/>
          <p:cNvSpPr>
            <a:spLocks noGrp="1"/>
          </p:cNvSpPr>
          <p:nvPr>
            <p:ph type="subTitle" idx="1"/>
          </p:nvPr>
        </p:nvSpPr>
        <p:spPr/>
        <p:txBody>
          <a:bodyPr/>
          <a:lstStyle/>
          <a:p>
            <a:r>
              <a:rPr lang="tr-TR" dirty="0" smtClean="0"/>
              <a:t>KAZANIM DEĞERLENTİRME  TESTİ-1</a:t>
            </a:r>
            <a:endParaRPr lang="tr-TR" dirty="0"/>
          </a:p>
        </p:txBody>
      </p:sp>
      <p:pic>
        <p:nvPicPr>
          <p:cNvPr id="5" name="Resim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038475" y="116632"/>
            <a:ext cx="3067050" cy="3067050"/>
          </a:xfrm>
          <a:prstGeom prst="rect">
            <a:avLst/>
          </a:prstGeom>
        </p:spPr>
      </p:pic>
    </p:spTree>
    <p:extLst>
      <p:ext uri="{BB962C8B-B14F-4D97-AF65-F5344CB8AC3E}">
        <p14:creationId xmlns:p14="http://schemas.microsoft.com/office/powerpoint/2010/main" xmlns="" val="3031336539"/>
      </p:ext>
    </p:extLst>
  </p:cSld>
  <p:clrMapOvr>
    <a:masterClrMapping/>
  </p:clrMapOvr>
  <mc:AlternateContent xmlns:mc="http://schemas.openxmlformats.org/markup-compatibility/2006">
    <mc:Choice xmlns:p14="http://schemas.microsoft.com/office/powerpoint/2010/main" xmlns="" Requires="p14">
      <p:transition spd="slow" p14:dur="1200">
        <p:zoom/>
      </p:transition>
    </mc:Choice>
    <mc:Fallback>
      <p:transition spd="slow">
        <p:zo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5652120" y="274638"/>
            <a:ext cx="2272680" cy="490066"/>
          </a:xfrm>
        </p:spPr>
        <p:txBody>
          <a:bodyPr>
            <a:normAutofit fontScale="90000"/>
          </a:bodyPr>
          <a:lstStyle/>
          <a:p>
            <a:pPr algn="r"/>
            <a:r>
              <a:rPr lang="tr-TR" dirty="0" smtClean="0"/>
              <a:t>SORU-9</a:t>
            </a:r>
            <a:endParaRPr lang="tr-TR" dirty="0"/>
          </a:p>
        </p:txBody>
      </p:sp>
      <p:sp>
        <p:nvSpPr>
          <p:cNvPr id="3" name="İçerik Yer Tutucusu 2"/>
          <p:cNvSpPr>
            <a:spLocks noGrp="1"/>
          </p:cNvSpPr>
          <p:nvPr>
            <p:ph sz="quarter" idx="1"/>
          </p:nvPr>
        </p:nvSpPr>
        <p:spPr>
          <a:xfrm>
            <a:off x="467544" y="692696"/>
            <a:ext cx="8208912" cy="5781256"/>
          </a:xfrm>
        </p:spPr>
        <p:style>
          <a:lnRef idx="1">
            <a:schemeClr val="accent4"/>
          </a:lnRef>
          <a:fillRef idx="2">
            <a:schemeClr val="accent4"/>
          </a:fillRef>
          <a:effectRef idx="1">
            <a:schemeClr val="accent4"/>
          </a:effectRef>
          <a:fontRef idx="minor">
            <a:schemeClr val="dk1"/>
          </a:fontRef>
        </p:style>
        <p:txBody>
          <a:bodyPr/>
          <a:lstStyle/>
          <a:p>
            <a:r>
              <a:rPr lang="tr-TR" dirty="0" smtClean="0"/>
              <a:t>Atatürk’ün Milli Mücadele yıllardan başlayarak basın yayınla ilgili yaptığı çalışmaların bazıları :</a:t>
            </a:r>
          </a:p>
          <a:p>
            <a:r>
              <a:rPr lang="tr-TR" dirty="0" smtClean="0"/>
              <a:t>I- 14 Eylül 1919-İrade-i Milliye Gazetesini çıkarması</a:t>
            </a:r>
          </a:p>
          <a:p>
            <a:r>
              <a:rPr lang="tr-TR" dirty="0" smtClean="0"/>
              <a:t>II-6 Nisan 1920 Anadolu Ajansı’nın kurulması</a:t>
            </a:r>
          </a:p>
          <a:p>
            <a:r>
              <a:rPr lang="tr-TR" dirty="0" smtClean="0"/>
              <a:t>III- 1927 –Telsiz Telgraf vericilerinin   hizmete girmesi</a:t>
            </a:r>
          </a:p>
          <a:p>
            <a:r>
              <a:rPr lang="tr-TR" dirty="0" smtClean="0"/>
              <a:t>IV- 6 Mayıs 1927- İstanbul Radyosu’nun yayına başlaması</a:t>
            </a:r>
          </a:p>
          <a:p>
            <a:pPr marL="0" indent="0">
              <a:buNone/>
            </a:pPr>
            <a:r>
              <a:rPr lang="tr-TR" dirty="0" smtClean="0"/>
              <a:t>Bunlardan hangileri sesli iletişimle ilgili gelişmelerdir?</a:t>
            </a:r>
          </a:p>
          <a:p>
            <a:pPr marL="0" indent="0">
              <a:buNone/>
            </a:pPr>
            <a:endParaRPr lang="tr-TR" dirty="0"/>
          </a:p>
          <a:p>
            <a:pPr marL="0" indent="0">
              <a:buNone/>
            </a:pPr>
            <a:r>
              <a:rPr lang="tr-TR" dirty="0" smtClean="0"/>
              <a:t>A- I – II          B- I – III        C- Yalnız III    D- III - IV</a:t>
            </a:r>
            <a:endParaRPr lang="tr-TR" dirty="0"/>
          </a:p>
        </p:txBody>
      </p:sp>
      <p:sp>
        <p:nvSpPr>
          <p:cNvPr id="4" name="Oval 3"/>
          <p:cNvSpPr/>
          <p:nvPr/>
        </p:nvSpPr>
        <p:spPr>
          <a:xfrm>
            <a:off x="4139952" y="5733256"/>
            <a:ext cx="648072"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2278196764"/>
      </p:ext>
    </p:extLst>
  </p:cSld>
  <p:clrMapOvr>
    <a:masterClrMapping/>
  </p:clrMapOvr>
  <mc:AlternateContent xmlns:mc="http://schemas.openxmlformats.org/markup-compatibility/2006">
    <mc:Choice xmlns:p14="http://schemas.microsoft.com/office/powerpoint/2010/main" xmlns="" Requires="p14">
      <p:transition spd="slow" p14:dur="12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6.38889E-6 4.44444E-6 C -0.00659 -0.01783 -0.00086 -0.00833 -0.02499 -0.01574 C -0.03506 -0.01852 -0.06023 -0.03472 -0.06666 -0.03588 C -0.07221 -0.03634 -0.07777 -0.03704 -0.08333 -0.03796 C -0.08836 -0.04815 -0.09148 -0.04421 -0.09843 -0.05139 C -0.10555 -0.05833 -0.1151 -0.06945 -0.12343 -0.07338 C -0.13489 -0.09676 -0.11701 -0.06389 -0.13333 -0.08218 C -0.14027 -0.09005 -0.14079 -0.10579 -0.14843 -0.11574 C -0.15155 -0.13033 -0.15017 -0.14769 -0.15676 -0.15996 C -0.15728 -0.16551 -0.15763 -0.1706 -0.15833 -0.1757 C -0.15937 -0.18403 -0.16162 -0.20023 -0.16162 -0.20023 C -0.15763 -0.22824 -0.15989 -0.2507 -0.14166 -0.26667 C -0.13124 -0.28542 -0.11909 -0.29931 -0.10503 -0.31343 C -0.09687 -0.32153 -0.09044 -0.33009 -0.08003 -0.33333 C -0.05971 -0.34977 -0.03662 -0.35371 -0.01336 -0.35556 C 0.00452 -0.35903 -0.00537 -0.35556 0.01494 -0.36898 C 0.0172 -0.37037 0.02171 -0.37338 0.02171 -0.37338 C 0.26806 -0.3706 0.16338 -0.41389 0.25504 -0.34236 C 0.26042 -0.31343 0.26563 -0.31042 0.28334 -0.28681 C 0.28768 -0.28125 0.28855 -0.27176 0.29167 -0.26458 C 0.29567 -0.25556 0.30088 -0.24722 0.30504 -0.23773 C 0.31372 -0.21829 0.32049 -0.19908 0.33004 -0.18009 C 0.33456 -0.1588 0.3448 -0.14283 0.35157 -0.12246 C 0.36112 -0.09352 0.36928 -0.06783 0.37501 -0.03796 C 0.379 0.00717 0.37987 0.00393 0.37657 0.05972 C 0.28525 0.05532 0.19567 0.05417 0.10504 0.0419 C 0.08907 0.03518 0.07483 0.03194 0.05834 0.02893 C 0.05053 0.025 0.04602 0.02176 0.03838 0.01967 C 0.02727 0.01667 0.00504 0.01111 0.00504 0.01111 C -0.00728 0.0044 -0.03558 -0.0125 -0.05173 -0.01783 C -0.07482 -0.0257 -0.09218 -0.02685 -0.11336 -0.03796 C -0.13333 -0.04815 -0.1519 -0.0632 -0.17169 -0.07338 C -0.17673 -0.08218 -0.18037 -0.09005 -0.18836 -0.09329 C -0.19183 -0.11528 -0.20694 -0.13264 -0.21336 -0.15371 C -0.22048 -0.17732 -0.21839 -0.20417 -0.22673 -0.22662 C -0.23194 -0.26551 -0.23124 -0.24954 -0.22829 -0.3044 C -0.22794 -0.31134 -0.2276 -0.31852 -0.22499 -0.32454 C -0.22395 -0.32685 -0.22152 -0.32708 -0.21996 -0.32894 C -0.21701 -0.33241 -0.21475 -0.33704 -0.21162 -0.34005 C -0.20642 -0.34514 -0.20051 -0.34908 -0.19496 -0.35347 C -0.16423 -0.37824 -0.21527 -0.33912 -0.18176 -0.36898 C -0.1776 -0.37269 -0.17291 -0.37477 -0.16839 -0.37778 C -0.15312 -0.39815 -0.1427 -0.40949 -0.12169 -0.41366 C -0.11666 -0.41644 -0.11145 -0.41898 -0.10676 -0.42222 C -0.10155 -0.42616 -0.09704 -0.43241 -0.09166 -0.43565 C -0.08055 -0.44329 -0.06718 -0.44051 -0.05503 -0.44236 C -0.04062 -0.45023 -0.02673 -0.45463 -0.01162 -0.45996 C 0.00591 -0.47292 0.02275 -0.4838 0.03994 -0.49792 C 0.05522 -0.51065 0.07258 -0.51458 0.08664 -0.52894 C 0.0882 -0.54074 0.08942 -0.54722 0.09324 -0.55787 C 0.0922 -0.59445 0.09931 -0.61019 0.07831 -0.62662 C 0.07449 -0.64144 0.06216 -0.64908 0.05331 -0.65787 C 0.0507 -0.66042 0.04931 -0.66458 0.04671 -0.66667 C 0.04029 -0.67199 0.03299 -0.67477 0.02657 -0.68009 C 0.01164 -0.69236 0.00018 -0.70232 -0.0151 -0.71111 C -0.01961 -0.71366 -0.02343 -0.71852 -0.02829 -0.72014 C -0.03419 -0.72222 -0.04062 -0.72153 -0.04669 -0.72222 C -0.0585 -0.72847 -0.06718 -0.73148 -0.08003 -0.73333 C -0.09166 -0.74097 -0.10676 -0.73472 -0.11839 -0.74236 C -0.12239 -0.74491 -0.11944 -0.75417 -0.11996 -0.75996 C -0.13263 -0.7544 -0.14548 -0.74769 -0.15833 -0.74236 C -0.16058 -0.73935 -0.16232 -0.73519 -0.1651 -0.73333 C -0.18124 -0.72246 -0.17881 -0.73218 -0.1901 -0.72014 C -0.19322 -0.7169 -0.19548 -0.7125 -0.19843 -0.70903 C -0.20589 -0.70023 -0.20138 -0.7081 -0.21162 -0.7 C -0.23298 -0.6831 -0.20763 -0.69769 -0.22829 -0.68681 C -0.23714 -0.67292 -0.24565 -0.66389 -0.25676 -0.65347 C -0.2644 -0.6463 -0.26301 -0.65162 -0.26996 -0.64236 C -0.28055 -0.62824 -0.2828 -0.62107 -0.29496 -0.60671 C -0.29843 -0.58935 -0.30225 -0.60093 -0.30676 -0.58218 C -0.30815 -0.57639 -0.31006 -0.56458 -0.31006 -0.56458 C -0.30833 -0.55718 -0.30815 -0.54884 -0.30503 -0.54236 C -0.30381 -0.53982 -0.30017 -0.5419 -0.29843 -0.54005 C -0.29704 -0.53866 -0.29826 -0.53449 -0.29669 -0.53333 C -0.29322 -0.53102 -0.28888 -0.53195 -0.28506 -0.53125 C -0.24305 -0.50255 -0.20607 -0.50926 -0.15503 -0.50671 C -0.10954 -0.5081 -0.06388 -0.50926 -0.01839 -0.51111 C -0.00833 -0.51181 -0.00937 -0.51551 6.38889E-6 -0.52222 C 0.01008 -0.5294 0.02206 -0.53426 0.03161 -0.54236 C 0.08195 -0.58472 0.02692 -0.54699 0.06667 -0.56898 C 0.07779 -0.57523 0.09046 -0.57778 0.10157 -0.58449 C 0.11251 -0.59121 0.1231 -0.59746 0.1349 -0.60232 C 0.14393 -0.60602 0.15036 -0.61088 0.15834 -0.61783 C 0.16129 -0.62037 0.16806 -0.62222 0.16806 -0.62222 C 0.17154 -0.62153 0.17518 -0.62246 0.17831 -0.62014 C 0.18265 -0.61644 0.18056 -0.60903 0.18334 -0.6044 C 0.18438 -0.60232 0.18664 -0.60139 0.18838 -0.6 C 0.19185 -0.58472 0.19792 -0.57083 0.20157 -0.55556 C 0.20001 -0.54005 0.19983 -0.52408 0.19671 -0.50926 C 0.19289 -0.4919 0.18039 -0.48079 0.17171 -0.46667 C 0.16876 -0.45278 0.16772 -0.44352 0.1599 -0.43333 C 0.15591 -0.42292 0.15157 -0.4125 0.14671 -0.40232 C 0.14167 -0.37639 0.12136 -0.35625 0.10331 -0.34676 C 0.09949 -0.34468 0.09549 -0.34398 0.09167 -0.34236 C 0.08664 -0.34028 0.07657 -0.33565 0.07657 -0.33565 C 0.06997 -0.32963 0.06251 -0.32847 0.05504 -0.32454 C 0.04567 -0.31204 0.05522 -0.32222 0.04167 -0.31551 C 0.03977 -0.31458 0.03855 -0.31204 0.03664 -0.31111 C 0.03542 -0.31042 0.02206 -0.30671 0.02171 -0.30671 C 0.00904 -0.29074 0.01529 -0.24491 0.01667 -0.23148 C 0.0172 -0.22593 0.02727 -0.20185 0.02831 -0.19792 C 0.03681 -0.16945 0.04411 -0.13935 0.06494 -0.12246 C 0.07327 -0.10579 0.07206 -0.09676 0.0849 -0.08681 C 0.0915 -0.06158 0.09914 -0.05486 0.11824 -0.05139 C 0.13994 -0.0419 0.13178 -0.04583 0.14324 -0.04028 C 0.14358 -0.04028 0.15487 -0.04306 0.15661 -0.04468 C 0.1731 -0.0588 0.14879 -0.04352 0.16806 -0.0581 C 0.17084 -0.05996 0.17397 -0.06042 0.17657 -0.06227 C 0.18265 -0.06621 0.18508 -0.07269 0.1915 -0.0757 C 0.19358 -0.07963 0.19636 -0.08287 0.19827 -0.08681 C 0.20036 -0.09167 0.19931 -0.09792 0.20157 -0.10232 C 0.20331 -0.10579 0.20608 -0.1081 0.20834 -0.11134 C 0.21025 -0.12431 0.2132 -0.12593 0.21667 -0.13773 C 0.22136 -0.15394 0.21615 -0.14931 0.22501 -0.15371 C 0.22605 -0.15648 0.22657 -0.15996 0.22831 -0.16227 C 0.22952 -0.16389 0.23178 -0.16343 0.23334 -0.16458 C 0.23473 -0.16574 0.2356 -0.16783 0.23664 -0.16898 " pathEditMode="relative" ptsTypes="ffffffffffffffffffffffffffffffffffffffffffffffffffffffffffffffffffffffffffffffffffffffffffffffffffffffffffffffffffffA">
                                      <p:cBhvr>
                                        <p:cTn id="6" dur="475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084168" y="260648"/>
            <a:ext cx="2580606" cy="2376264"/>
          </a:xfrm>
          <a:prstGeom prst="rect">
            <a:avLst/>
          </a:prstGeom>
        </p:spPr>
      </p:pic>
      <p:sp>
        <p:nvSpPr>
          <p:cNvPr id="3" name="Metin kutusu 2"/>
          <p:cNvSpPr txBox="1"/>
          <p:nvPr/>
        </p:nvSpPr>
        <p:spPr>
          <a:xfrm>
            <a:off x="395536" y="260648"/>
            <a:ext cx="5328592" cy="6524863"/>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tr-TR" sz="2000" b="1" dirty="0" smtClean="0"/>
              <a:t>«Türk Milleti sağlam bir fikre sahip olması gerekir. Bütün çabaların, Türk kamuoyunun  gerçeği anlamasına ve duymasına yönelik olduğu millete anlatılmalıdır. Ancak o şekilde millet, günlük fikirlere, sahta ve yanıltıcı sözlere asla önem vermeyecek bir olgunluğa erişilebilir.»</a:t>
            </a:r>
          </a:p>
          <a:p>
            <a:endParaRPr lang="tr-TR" sz="2000" b="1" dirty="0"/>
          </a:p>
          <a:p>
            <a:r>
              <a:rPr lang="tr-TR" sz="2000" b="1" dirty="0" smtClean="0"/>
              <a:t>Atatürk’ün bu sözü toplumda aşağıda verilenlerin hangisinin önemi olduğunu göstermektedir?</a:t>
            </a:r>
          </a:p>
          <a:p>
            <a:endParaRPr lang="tr-TR" sz="2000" b="1" dirty="0"/>
          </a:p>
          <a:p>
            <a:r>
              <a:rPr lang="tr-TR" sz="2000" b="1" dirty="0" smtClean="0"/>
              <a:t>A-  İletişim ve eğitim</a:t>
            </a:r>
          </a:p>
          <a:p>
            <a:endParaRPr lang="tr-TR" sz="2000" b="1" dirty="0"/>
          </a:p>
          <a:p>
            <a:r>
              <a:rPr lang="tr-TR" sz="2000" b="1" dirty="0" smtClean="0"/>
              <a:t>B- Üretim ve kalkınma</a:t>
            </a:r>
          </a:p>
          <a:p>
            <a:endParaRPr lang="tr-TR" sz="2000" b="1" dirty="0"/>
          </a:p>
          <a:p>
            <a:r>
              <a:rPr lang="tr-TR" sz="2000" b="1" dirty="0" smtClean="0"/>
              <a:t>C-Değişim ve ilerleme</a:t>
            </a:r>
          </a:p>
          <a:p>
            <a:endParaRPr lang="tr-TR" sz="2000" b="1" dirty="0"/>
          </a:p>
          <a:p>
            <a:r>
              <a:rPr lang="tr-TR" sz="2000" b="1" dirty="0" smtClean="0"/>
              <a:t>D-İşbölümü ve dayanışma</a:t>
            </a:r>
          </a:p>
          <a:p>
            <a:endParaRPr lang="tr-TR" dirty="0"/>
          </a:p>
        </p:txBody>
      </p:sp>
      <p:sp>
        <p:nvSpPr>
          <p:cNvPr id="4" name="Oval 3"/>
          <p:cNvSpPr/>
          <p:nvPr/>
        </p:nvSpPr>
        <p:spPr>
          <a:xfrm>
            <a:off x="7164288" y="4005064"/>
            <a:ext cx="720080"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570660647"/>
      </p:ext>
    </p:extLst>
  </p:cSld>
  <p:clrMapOvr>
    <a:masterClrMapping/>
  </p:clrMapOvr>
  <mc:AlternateContent xmlns:mc="http://schemas.openxmlformats.org/markup-compatibility/2006">
    <mc:Choice xmlns:p14="http://schemas.microsoft.com/office/powerpoint/2010/main" xmlns="" Requires="p14">
      <p:transition spd="slow" p14:dur="12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33333E-6 -1.11111E-6 L -0.75608 0.02963 " pathEditMode="relative" rAng="0" ptsTypes="AA">
                                      <p:cBhvr>
                                        <p:cTn id="6" dur="2000" fill="hold"/>
                                        <p:tgtEl>
                                          <p:spTgt spid="4"/>
                                        </p:tgtEl>
                                        <p:attrNameLst>
                                          <p:attrName>ppt_x</p:attrName>
                                          <p:attrName>ppt_y</p:attrName>
                                        </p:attrNameLst>
                                      </p:cBhvr>
                                      <p:rCtr x="-37813" y="14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pPr algn="ctr"/>
            <a:r>
              <a:rPr lang="tr-TR" dirty="0" smtClean="0">
                <a:solidFill>
                  <a:srgbClr val="FF0000"/>
                </a:solidFill>
              </a:rPr>
              <a:t>HAZIRLAYAN</a:t>
            </a:r>
            <a:endParaRPr lang="tr-TR" dirty="0">
              <a:solidFill>
                <a:srgbClr val="FF0000"/>
              </a:solidFill>
            </a:endParaRPr>
          </a:p>
        </p:txBody>
      </p:sp>
      <p:sp>
        <p:nvSpPr>
          <p:cNvPr id="3" name="Alt Başlık 2"/>
          <p:cNvSpPr>
            <a:spLocks noGrp="1"/>
          </p:cNvSpPr>
          <p:nvPr>
            <p:ph type="subTitle" idx="1"/>
          </p:nvPr>
        </p:nvSpPr>
        <p:spPr/>
        <p:txBody>
          <a:bodyPr/>
          <a:lstStyle/>
          <a:p>
            <a:r>
              <a:rPr lang="tr-TR" dirty="0" smtClean="0">
                <a:solidFill>
                  <a:srgbClr val="002060"/>
                </a:solidFill>
              </a:rPr>
              <a:t>AHMET ALİ KARAALP</a:t>
            </a:r>
          </a:p>
          <a:p>
            <a:r>
              <a:rPr lang="tr-TR" dirty="0" smtClean="0">
                <a:solidFill>
                  <a:srgbClr val="002060"/>
                </a:solidFill>
              </a:rPr>
              <a:t>GÜLBAHÇE-AVNİ KAYA KOKUCU ORTAOKULU</a:t>
            </a:r>
          </a:p>
          <a:p>
            <a:r>
              <a:rPr lang="tr-TR" dirty="0" smtClean="0">
                <a:solidFill>
                  <a:srgbClr val="002060"/>
                </a:solidFill>
              </a:rPr>
              <a:t>SOSYAL BİLGİLER ÖĞRETMENİ-URLA-İZMİR</a:t>
            </a:r>
            <a:endParaRPr lang="tr-TR" dirty="0">
              <a:solidFill>
                <a:srgbClr val="002060"/>
              </a:solidFill>
            </a:endParaRPr>
          </a:p>
        </p:txBody>
      </p:sp>
      <p:pic>
        <p:nvPicPr>
          <p:cNvPr id="5" name="Resim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915816" y="476672"/>
            <a:ext cx="3832845" cy="3779795"/>
          </a:xfrm>
          <a:prstGeom prst="rect">
            <a:avLst/>
          </a:prstGeom>
        </p:spPr>
      </p:pic>
    </p:spTree>
    <p:extLst>
      <p:ext uri="{BB962C8B-B14F-4D97-AF65-F5344CB8AC3E}">
        <p14:creationId xmlns:p14="http://schemas.microsoft.com/office/powerpoint/2010/main" xmlns="" val="2367089590"/>
      </p:ext>
    </p:extLst>
  </p:cSld>
  <p:clrMapOvr>
    <a:masterClrMapping/>
  </p:clrMapOvr>
  <mc:AlternateContent xmlns:mc="http://schemas.openxmlformats.org/markup-compatibility/2006">
    <mc:Choice xmlns:p14="http://schemas.microsoft.com/office/powerpoint/2010/main" xmlns="" Requires="p14">
      <p:transition spd="slow" p14:dur="1200">
        <p:zoom/>
      </p:transition>
    </mc:Choice>
    <mc:Fallback>
      <p:transition spd="slow">
        <p:zo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7467600" cy="634082"/>
          </a:xfrm>
        </p:spPr>
        <p:txBody>
          <a:bodyPr/>
          <a:lstStyle/>
          <a:p>
            <a:pPr algn="r"/>
            <a:r>
              <a:rPr lang="tr-TR" dirty="0" smtClean="0"/>
              <a:t>SORU-1</a:t>
            </a:r>
            <a:endParaRPr lang="tr-TR" dirty="0"/>
          </a:p>
        </p:txBody>
      </p:sp>
      <p:pic>
        <p:nvPicPr>
          <p:cNvPr id="5" name="İçerik Yer Tutucusu 4"/>
          <p:cNvPicPr>
            <a:picLocks noGrp="1" noChangeAspect="1"/>
          </p:cNvPicPr>
          <p:nvPr>
            <p:ph sz="quarter" idx="1"/>
          </p:nvPr>
        </p:nvPicPr>
        <p:blipFill>
          <a:blip r:embed="rId2" cstate="print">
            <a:extLst>
              <a:ext uri="{28A0092B-C50C-407E-A947-70E740481C1C}">
                <a14:useLocalDpi xmlns:a14="http://schemas.microsoft.com/office/drawing/2010/main" xmlns="" val="0"/>
              </a:ext>
            </a:extLst>
          </a:blip>
          <a:stretch>
            <a:fillRect/>
          </a:stretch>
        </p:blipFill>
        <p:spPr>
          <a:xfrm>
            <a:off x="395536" y="260648"/>
            <a:ext cx="2704356" cy="1972816"/>
          </a:xfrm>
        </p:spPr>
      </p:pic>
      <p:sp>
        <p:nvSpPr>
          <p:cNvPr id="4" name="İçerik Yer Tutucusu 3"/>
          <p:cNvSpPr>
            <a:spLocks noGrp="1"/>
          </p:cNvSpPr>
          <p:nvPr>
            <p:ph sz="quarter" idx="2"/>
          </p:nvPr>
        </p:nvSpPr>
        <p:spPr>
          <a:xfrm>
            <a:off x="395536" y="2708920"/>
            <a:ext cx="7532312" cy="3463280"/>
          </a:xfrm>
        </p:spPr>
        <p:style>
          <a:lnRef idx="1">
            <a:schemeClr val="accent6"/>
          </a:lnRef>
          <a:fillRef idx="2">
            <a:schemeClr val="accent6"/>
          </a:fillRef>
          <a:effectRef idx="1">
            <a:schemeClr val="accent6"/>
          </a:effectRef>
          <a:fontRef idx="minor">
            <a:schemeClr val="dk1"/>
          </a:fontRef>
        </p:style>
        <p:txBody>
          <a:bodyPr/>
          <a:lstStyle/>
          <a:p>
            <a:r>
              <a:rPr lang="tr-TR" dirty="0" smtClean="0"/>
              <a:t>A- Anadolu Ajansı</a:t>
            </a:r>
          </a:p>
          <a:p>
            <a:endParaRPr lang="tr-TR" dirty="0"/>
          </a:p>
          <a:p>
            <a:r>
              <a:rPr lang="tr-TR" dirty="0" smtClean="0"/>
              <a:t>B-İstanbul Radyosu</a:t>
            </a:r>
          </a:p>
          <a:p>
            <a:endParaRPr lang="tr-TR" dirty="0"/>
          </a:p>
          <a:p>
            <a:r>
              <a:rPr lang="tr-TR" dirty="0" smtClean="0"/>
              <a:t>C-İrade-i Milliye Gazetesi</a:t>
            </a:r>
          </a:p>
          <a:p>
            <a:endParaRPr lang="tr-TR" dirty="0"/>
          </a:p>
          <a:p>
            <a:r>
              <a:rPr lang="tr-TR" dirty="0" smtClean="0"/>
              <a:t>D-Türkiye Radyo Televizyon Kurumu</a:t>
            </a:r>
            <a:endParaRPr lang="tr-TR" dirty="0"/>
          </a:p>
        </p:txBody>
      </p:sp>
      <p:sp>
        <p:nvSpPr>
          <p:cNvPr id="6" name="Köşeleri Yuvarlanmış Dikdörtgen Belirtme Çizgisi 5"/>
          <p:cNvSpPr/>
          <p:nvPr/>
        </p:nvSpPr>
        <p:spPr>
          <a:xfrm>
            <a:off x="3491880" y="980728"/>
            <a:ext cx="4141400" cy="1656184"/>
          </a:xfrm>
          <a:prstGeom prst="wedgeRoundRectCallout">
            <a:avLst>
              <a:gd name="adj1" fmla="val -69201"/>
              <a:gd name="adj2" fmla="val -6241"/>
              <a:gd name="adj3" fmla="val 16667"/>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tr-TR" sz="2400" dirty="0" smtClean="0"/>
              <a:t>Aşağıdakilerden hangisi, Atatürk’ün zamanında kurulmuş iletişim araçlarından biri değildir</a:t>
            </a:r>
            <a:r>
              <a:rPr lang="tr-TR" dirty="0" smtClean="0"/>
              <a:t>?</a:t>
            </a:r>
            <a:endParaRPr lang="tr-TR" dirty="0"/>
          </a:p>
        </p:txBody>
      </p:sp>
      <p:sp>
        <p:nvSpPr>
          <p:cNvPr id="7" name="Oval 6"/>
          <p:cNvSpPr/>
          <p:nvPr/>
        </p:nvSpPr>
        <p:spPr>
          <a:xfrm>
            <a:off x="6948264" y="3356992"/>
            <a:ext cx="685016"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4208698617"/>
      </p:ext>
    </p:extLst>
  </p:cSld>
  <p:clrMapOvr>
    <a:masterClrMapping/>
  </p:clrMapOvr>
  <mc:AlternateContent xmlns:mc="http://schemas.openxmlformats.org/markup-compatibility/2006">
    <mc:Choice xmlns:p14="http://schemas.microsoft.com/office/powerpoint/2010/main" xmlns="" Requires="p14">
      <p:transition spd="slow" p14:dur="12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2.22222E-6 3.33333E-6 L -0.69878 0.30254 " pathEditMode="relative" rAng="0" ptsTypes="AA">
                                      <p:cBhvr>
                                        <p:cTn id="6" dur="4750" fill="hold"/>
                                        <p:tgtEl>
                                          <p:spTgt spid="7"/>
                                        </p:tgtEl>
                                        <p:attrNameLst>
                                          <p:attrName>ppt_x</p:attrName>
                                          <p:attrName>ppt_y</p:attrName>
                                        </p:attrNameLst>
                                      </p:cBhvr>
                                      <p:rCtr x="-34948" y="1511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95536" y="260648"/>
            <a:ext cx="7467600" cy="792088"/>
          </a:xfrm>
        </p:spPr>
        <p:txBody>
          <a:bodyPr/>
          <a:lstStyle/>
          <a:p>
            <a:pPr algn="ctr"/>
            <a:r>
              <a:rPr lang="tr-TR" dirty="0" smtClean="0"/>
              <a:t>Soru-2</a:t>
            </a:r>
            <a:endParaRPr lang="tr-TR" dirty="0"/>
          </a:p>
        </p:txBody>
      </p:sp>
      <p:pic>
        <p:nvPicPr>
          <p:cNvPr id="5" name="İçerik Yer Tutucusu 4"/>
          <p:cNvPicPr>
            <a:picLocks noGrp="1" noChangeAspect="1"/>
          </p:cNvPicPr>
          <p:nvPr>
            <p:ph sz="quarter" idx="1"/>
          </p:nvPr>
        </p:nvPicPr>
        <p:blipFill>
          <a:blip r:embed="rId2" cstate="print">
            <a:extLst>
              <a:ext uri="{28A0092B-C50C-407E-A947-70E740481C1C}">
                <a14:useLocalDpi xmlns:a14="http://schemas.microsoft.com/office/drawing/2010/main" xmlns="" val="0"/>
              </a:ext>
            </a:extLst>
          </a:blip>
          <a:stretch>
            <a:fillRect/>
          </a:stretch>
        </p:blipFill>
        <p:spPr>
          <a:xfrm>
            <a:off x="683568" y="1052736"/>
            <a:ext cx="2520280" cy="2225859"/>
          </a:xfrm>
        </p:spPr>
      </p:pic>
      <p:sp>
        <p:nvSpPr>
          <p:cNvPr id="4" name="İçerik Yer Tutucusu 3"/>
          <p:cNvSpPr>
            <a:spLocks noGrp="1"/>
          </p:cNvSpPr>
          <p:nvPr>
            <p:ph sz="quarter" idx="2"/>
          </p:nvPr>
        </p:nvSpPr>
        <p:spPr>
          <a:xfrm>
            <a:off x="683568" y="3501008"/>
            <a:ext cx="7244280" cy="2671192"/>
          </a:xfrm>
          <a:ln w="57150"/>
        </p:spPr>
        <p:style>
          <a:lnRef idx="1">
            <a:schemeClr val="accent3"/>
          </a:lnRef>
          <a:fillRef idx="2">
            <a:schemeClr val="accent3"/>
          </a:fillRef>
          <a:effectRef idx="1">
            <a:schemeClr val="accent3"/>
          </a:effectRef>
          <a:fontRef idx="minor">
            <a:schemeClr val="dk1"/>
          </a:fontRef>
        </p:style>
        <p:txBody>
          <a:bodyPr>
            <a:normAutofit fontScale="85000" lnSpcReduction="20000"/>
          </a:bodyPr>
          <a:lstStyle/>
          <a:p>
            <a:r>
              <a:rPr lang="tr-TR" dirty="0" smtClean="0"/>
              <a:t>A-Ülkeler arası ekonomik ilişkileri geliştirmek</a:t>
            </a:r>
          </a:p>
          <a:p>
            <a:endParaRPr lang="tr-TR" dirty="0"/>
          </a:p>
          <a:p>
            <a:r>
              <a:rPr lang="tr-TR" dirty="0" smtClean="0"/>
              <a:t>B-Düşman kuvvetleri hakkında bilgi toplamak</a:t>
            </a:r>
          </a:p>
          <a:p>
            <a:endParaRPr lang="tr-TR" dirty="0"/>
          </a:p>
          <a:p>
            <a:r>
              <a:rPr lang="tr-TR" dirty="0" smtClean="0"/>
              <a:t>C-Savaş cepheleri arasında iletişimi sağlamak</a:t>
            </a:r>
          </a:p>
          <a:p>
            <a:endParaRPr lang="tr-TR" dirty="0"/>
          </a:p>
          <a:p>
            <a:r>
              <a:rPr lang="tr-TR" dirty="0" smtClean="0"/>
              <a:t>D-Milli Mücadele hakkında çıkan uydurma haberlerin halk arasında yayılmasını engelleme.</a:t>
            </a:r>
            <a:endParaRPr lang="tr-TR" dirty="0"/>
          </a:p>
        </p:txBody>
      </p:sp>
      <p:sp>
        <p:nvSpPr>
          <p:cNvPr id="6" name="Dikdörtgen Belirtme Çizgisi 5"/>
          <p:cNvSpPr/>
          <p:nvPr/>
        </p:nvSpPr>
        <p:spPr>
          <a:xfrm>
            <a:off x="3779912" y="1412776"/>
            <a:ext cx="3744416" cy="1440160"/>
          </a:xfrm>
          <a:prstGeom prst="wedgeRectCallout">
            <a:avLst>
              <a:gd name="adj1" fmla="val -65604"/>
              <a:gd name="adj2" fmla="val -21099"/>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2000" b="1" dirty="0" smtClean="0"/>
              <a:t>Aşağıdakilerden hangisi Anadolu Ajansı’nın ilk kuruluş amacıdır</a:t>
            </a:r>
            <a:r>
              <a:rPr lang="tr-TR" dirty="0" smtClean="0"/>
              <a:t>?</a:t>
            </a:r>
            <a:endParaRPr lang="tr-TR" dirty="0"/>
          </a:p>
        </p:txBody>
      </p:sp>
      <p:sp>
        <p:nvSpPr>
          <p:cNvPr id="7" name="Oval 6"/>
          <p:cNvSpPr/>
          <p:nvPr/>
        </p:nvSpPr>
        <p:spPr>
          <a:xfrm>
            <a:off x="7524328" y="404664"/>
            <a:ext cx="576064"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1436928326"/>
      </p:ext>
    </p:extLst>
  </p:cSld>
  <p:clrMapOvr>
    <a:masterClrMapping/>
  </p:clrMapOvr>
  <mc:AlternateContent xmlns:mc="http://schemas.openxmlformats.org/markup-compatibility/2006">
    <mc:Choice xmlns:p14="http://schemas.microsoft.com/office/powerpoint/2010/main" xmlns="" Requires="p14">
      <p:transition spd="slow" p14:dur="12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05556E-6 -3.7037E-6 C -0.00277 0.00371 -0.00503 0.00811 -0.00833 0.01112 C -0.01024 0.01274 -0.01284 0.01204 -0.01493 0.0132 C -0.02066 0.01644 -0.02552 0.02269 -0.03159 0.02431 C -0.04757 0.02871 -0.06267 0.03658 -0.0783 0.04213 C -0.10382 0.03334 -0.11944 0.04051 -0.15 0.04445 C -0.16302 0.05209 -0.17725 0.05602 -0.18993 0.06436 C -0.19774 0.06945 -0.2052 0.07825 -0.21336 0.08218 C -0.2177 0.08426 -0.22239 0.08473 -0.22673 0.08658 C -0.22951 0.08774 -0.23229 0.08959 -0.23507 0.09098 C -0.24288 0.10139 -0.25017 0.10903 -0.26007 0.11551 C -0.26736 0.12547 -0.275 0.13797 -0.28333 0.14653 C -0.2967 0.17732 -0.2901 0.16528 -0.30173 0.18426 C -0.30538 0.22385 -0.31302 0.275 -0.2967 0.31112 C -0.29409 0.33125 -0.29375 0.35348 -0.28507 0.37107 C -0.28333 0.38889 -0.28194 0.40325 -0.27673 0.41991 C -0.27152 0.4875 -0.27135 0.46413 -0.2783 0.55556 C -0.27968 0.57385 -0.28541 0.60047 -0.29496 0.6132 C -0.30052 0.63056 -0.3052 0.64167 -0.31336 0.65764 C -0.31441 0.66204 -0.31458 0.66713 -0.31666 0.67107 C -0.31996 0.67755 -0.32656 0.68033 -0.33003 0.68658 C -0.33194 0.69005 -0.33281 0.69468 -0.33507 0.69769 C -0.34809 0.71505 -0.33923 0.69468 -0.34826 0.71112 C -0.35711 0.72709 -0.35972 0.72894 -0.3717 0.74213 C -0.38177 0.75301 -0.38836 0.76551 -0.40173 0.76875 C -0.42569 0.78334 -0.42465 0.78588 -0.4533 0.79098 C -0.471 0.79028 -0.48923 0.79352 -0.50659 0.78889 C -0.51441 0.78681 -0.51996 0.77709 -0.52673 0.77107 C -0.54149 0.75788 -0.53211 0.76389 -0.55173 0.75556 C -0.56389 0.73913 -0.57951 0.72732 -0.58993 0.7088 C -0.5934 0.70278 -0.59479 0.69491 -0.59826 0.68889 C -0.61007 0.66783 -0.60746 0.67825 -0.61996 0.66436 C -0.62725 0.65625 -0.63524 0.64306 -0.64166 0.63334 C -0.65277 0.61644 -0.65295 0.58982 -0.6684 0.57987 C -0.68246 0.54167 -0.68819 0.5 -0.69826 0.45996 C -0.69357 0.40649 -0.70295 0.40116 -0.67326 0.38889 C -0.65486 0.36343 -0.65156 0.37917 -0.61163 0.38426 C -0.58472 0.4007 -0.55711 0.4095 -0.53003 0.42663 C -0.50434 0.44283 -0.48125 0.46575 -0.4533 0.47315 C -0.40798 0.5007 -0.47048 0.46644 -0.4 0.48658 C -0.39114 0.48913 -0.38732 0.50649 -0.3783 0.5088 C -0.36458 0.51227 -0.35052 0.51042 -0.33663 0.51112 C -0.26736 0.55741 -0.32014 0.52385 -0.1184 0.50649 C -0.1026 0.5051 -0.0717 0.49329 -0.0717 0.49329 C -0.06614 0.48843 -0.06076 0.48727 -0.05659 0.47987 C -0.05156 0.47084 -0.05156 0.46158 -0.0434 0.45764 C -0.04097 0.43866 -0.03628 0.42246 -0.03159 0.4044 C -0.02882 0.29977 -0.01475 0.18889 -0.03993 0.08658 C -0.04045 0.07987 -0.04027 0.07315 -0.04166 0.06667 C -0.04201 0.06459 -0.04427 0.06389 -0.04496 0.06204 C -0.046 0.05857 -0.04566 0.0544 -0.0467 0.05093 C -0.05781 0.0125 -0.04913 0.0463 -0.05659 0.02663 C -0.06093 0.01528 -0.05868 0.00394 -0.0684 -3.7037E-6 C -0.07066 -0.0037 -0.07309 -0.00717 -0.075 -0.01111 C -0.07586 -0.01319 -0.07552 -0.0162 -0.07673 -0.01782 C -0.07795 -0.01944 -0.08003 -0.01944 -0.08159 -0.02013 C -0.09027 -0.03125 -0.08402 -0.03032 -0.09826 -0.03333 C -0.1026 -0.03101 -0.10798 -0.03078 -0.11163 -0.02685 C -0.1177 -0.02013 -0.12257 -0.00949 -0.1283 -0.00231 C -0.13472 0.00556 -0.14166 0.01227 -0.14826 0.01991 C -0.15069 0.02269 -0.15225 0.02686 -0.15503 0.02871 C -0.16076 0.03218 -0.17326 0.03542 -0.17326 0.03542 C -0.19739 0.0676 -0.2217 0.097 -0.23507 0.13982 C -0.23767 0.15811 -0.23993 0.14885 -0.24496 0.16436 C -0.25434 0.19329 -0.26267 0.22292 -0.27326 0.25093 C -0.27517 0.26783 -0.27951 0.28565 -0.28663 0.3 C -0.28836 0.31274 -0.29027 0.32315 -0.2934 0.33542 C -0.29409 0.33843 -0.29392 0.34167 -0.29496 0.34445 C -0.2967 0.34862 -0.29948 0.35186 -0.30173 0.35556 C -0.30225 0.36065 -0.30173 0.36621 -0.3033 0.37107 C -0.30416 0.37362 -0.30711 0.37338 -0.30833 0.37547 C -0.31215 0.38172 -0.3151 0.38866 -0.3184 0.39538 C -0.32014 0.39885 -0.32135 0.40301 -0.32326 0.40649 C -0.32673 0.41227 -0.33107 0.4169 -0.33507 0.42223 C -0.3408 0.42987 -0.3434 0.44491 -0.35 0.45093 C -0.3618 0.46181 -0.37517 0.46806 -0.38663 0.47987 C -0.40434 0.49792 -0.41267 0.51019 -0.43507 0.5176 C -0.44913 0.53033 -0.46527 0.53264 -0.48003 0.54445 C -0.49149 0.56436 -0.47621 0.5419 -0.5 0.55764 C -0.50902 0.56366 -0.51632 0.57338 -0.525 0.57987 C -0.52916 0.58311 -0.53402 0.5838 -0.53836 0.58658 C -0.54583 0.59121 -0.55052 0.59885 -0.55833 0.60209 C -0.57152 0.61644 -0.58698 0.61829 -0.6033 0.62223 C -0.6125 0.63102 -0.62291 0.63426 -0.63333 0.63982 C -0.64218 0.65163 -0.63611 0.64538 -0.6533 0.65325 C -0.65659 0.65487 -0.66336 0.65764 -0.66336 0.65764 C -0.67847 0.67315 -0.65937 0.65487 -0.68159 0.67107 C -0.68298 0.672 -0.6835 0.67477 -0.68507 0.67547 C -0.69635 0.6801 -0.70989 0.68125 -0.7217 0.68426 C -0.73125 0.697 -0.72639 0.69375 -0.73507 0.69769 C -0.74305 0.70857 -0.75382 0.71088 -0.76493 0.7132 C -0.75434 0.71829 -0.7618 0.71551 -0.74166 0.71551 " pathEditMode="relative" ptsTypes="fffffffffffffffffffffffffffffffffffffffffffffffffffffffffffffffffffffffffffffffffffffffffffA">
                                      <p:cBhvr>
                                        <p:cTn id="6" dur="2000" fill="hold"/>
                                        <p:tgtEl>
                                          <p:spTgt spid="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dirty="0" smtClean="0"/>
              <a:t>SORU-3</a:t>
            </a:r>
            <a:endParaRPr lang="tr-TR" dirty="0"/>
          </a:p>
        </p:txBody>
      </p:sp>
      <p:sp>
        <p:nvSpPr>
          <p:cNvPr id="3" name="İçerik Yer Tutucusu 2"/>
          <p:cNvSpPr>
            <a:spLocks noGrp="1"/>
          </p:cNvSpPr>
          <p:nvPr>
            <p:ph sz="quarter" idx="1"/>
          </p:nvPr>
        </p:nvSpPr>
        <p:spPr>
          <a:ln w="76200"/>
        </p:spPr>
        <p:style>
          <a:lnRef idx="1">
            <a:schemeClr val="accent5"/>
          </a:lnRef>
          <a:fillRef idx="2">
            <a:schemeClr val="accent5"/>
          </a:fillRef>
          <a:effectRef idx="1">
            <a:schemeClr val="accent5"/>
          </a:effectRef>
          <a:fontRef idx="minor">
            <a:schemeClr val="dk1"/>
          </a:fontRef>
        </p:style>
        <p:txBody>
          <a:bodyPr/>
          <a:lstStyle/>
          <a:p>
            <a:r>
              <a:rPr lang="tr-TR" dirty="0" smtClean="0"/>
              <a:t>I- İrade-i Milliye Gazetesi</a:t>
            </a:r>
          </a:p>
          <a:p>
            <a:r>
              <a:rPr lang="tr-TR" dirty="0" smtClean="0"/>
              <a:t>II-Türk Tarih Kurumu</a:t>
            </a:r>
          </a:p>
          <a:p>
            <a:r>
              <a:rPr lang="tr-TR" dirty="0" smtClean="0"/>
              <a:t>III-Anadolu Ajansı</a:t>
            </a:r>
          </a:p>
          <a:p>
            <a:endParaRPr lang="tr-TR" dirty="0"/>
          </a:p>
          <a:p>
            <a:pPr marL="0" indent="0">
              <a:buNone/>
            </a:pPr>
            <a:r>
              <a:rPr lang="tr-TR" dirty="0" smtClean="0"/>
              <a:t>Atatürk’ün kuruluşuna öncülük ettiği yukarıdaki kurum ve kuruluşlardan hangisi, onun iletişime önem verdiğini gösterir.(2008-SBS)</a:t>
            </a:r>
          </a:p>
          <a:p>
            <a:pPr marL="0" indent="0">
              <a:buNone/>
            </a:pPr>
            <a:r>
              <a:rPr lang="tr-TR" dirty="0" smtClean="0"/>
              <a:t>A- Yalnız- I              B- I – II</a:t>
            </a:r>
          </a:p>
          <a:p>
            <a:pPr marL="0" indent="0">
              <a:buNone/>
            </a:pPr>
            <a:endParaRPr lang="tr-TR" dirty="0"/>
          </a:p>
          <a:p>
            <a:pPr marL="0" indent="0">
              <a:buNone/>
            </a:pPr>
            <a:r>
              <a:rPr lang="tr-TR" dirty="0" smtClean="0"/>
              <a:t>C- II – III                 D- I - III</a:t>
            </a:r>
            <a:endParaRPr lang="tr-TR" dirty="0"/>
          </a:p>
        </p:txBody>
      </p:sp>
      <p:sp>
        <p:nvSpPr>
          <p:cNvPr id="4" name="Oval 3"/>
          <p:cNvSpPr/>
          <p:nvPr/>
        </p:nvSpPr>
        <p:spPr>
          <a:xfrm>
            <a:off x="6444208" y="404664"/>
            <a:ext cx="457200"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2158006258"/>
      </p:ext>
    </p:extLst>
  </p:cSld>
  <p:clrMapOvr>
    <a:masterClrMapping/>
  </p:clrMapOvr>
  <mc:AlternateContent xmlns:mc="http://schemas.openxmlformats.org/markup-compatibility/2006">
    <mc:Choice xmlns:p14="http://schemas.microsoft.com/office/powerpoint/2010/main" xmlns="" Requires="p14">
      <p:transition spd="slow" p14:dur="12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5.27778E-6 3.7037E-7 C -0.07171 -0.01111 -0.03091 -0.00555 -0.19167 3.7037E-7 C -0.21338 0.0007 -0.23647 0.00926 -0.25834 0.01111 C -0.27449 0.02176 -0.28959 0.03195 -0.30504 0.04445 C -0.31199 0.05 -0.31338 0.06065 -0.32015 0.06667 C -0.329 0.09676 -0.33213 0.13449 -0.31841 0.16227 C -0.31546 0.17732 -0.3066 0.19375 -0.30001 0.20671 C -0.29653 0.23681 -0.30192 0.20695 -0.29341 0.22662 C -0.29219 0.22917 -0.29324 0.2331 -0.29167 0.23542 C -0.28907 0.23935 -0.2849 0.24097 -0.28178 0.24445 C -0.26719 0.26065 -0.26685 0.26505 -0.24671 0.26875 C -0.23022 0.28403 -0.21598 0.28611 -0.19515 0.28889 C -0.16841 0.29259 -0.14185 0.29722 -0.11511 0.3 C -0.10105 0.3037 -0.09758 0.30324 -0.08508 0.31111 C -0.08213 0.31296 -0.07969 0.3162 -0.07674 0.31782 C -0.06754 0.32269 -0.05504 0.32384 -0.04515 0.32662 C -0.03421 0.3338 -0.02171 0.33727 -0.01008 0.3419 C 0.00086 0.35185 -0.00487 0.35023 0.01162 0.35556 C 0.0269 0.38218 0.00555 0.34282 0.01996 0.37755 C 0.02117 0.38056 0.0236 0.38195 0.02499 0.38449 C 0.02638 0.38704 0.02725 0.39028 0.02829 0.39329 C 0.02916 0.39861 0.03159 0.40347 0.03159 0.4088 C 0.03159 0.46759 0.03888 0.49236 0.01822 0.53102 C 0.01301 0.54074 0.00867 0.54954 -5.27778E-6 0.55324 C -0.00226 0.55625 -0.004 0.55995 -0.00678 0.56227 C -0.00886 0.56366 -0.03334 0.575 -0.03508 0.57546 C -0.04341 0.57708 -0.05174 0.57708 -0.06008 0.57778 C -0.08525 0.58889 -0.10018 0.58634 -0.13178 0.58889 C -0.15452 0.5875 -0.17744 0.58843 -0.20001 0.58449 C -0.20348 0.5838 -0.20522 0.57778 -0.20834 0.57546 C -0.21025 0.57384 -0.21858 0.56991 -0.22171 0.56875 C -0.22622 0.55972 -0.23056 0.5581 -0.23838 0.55556 C -0.25591 0.54028 -0.22796 0.56574 -0.24844 0.54213 C -0.25035 0.54005 -0.25313 0.53982 -0.25504 0.53773 C -0.25869 0.5338 -0.26164 0.52847 -0.26511 0.52431 C -0.26772 0.52107 -0.27067 0.51829 -0.27344 0.51551 C -0.27761 0.49583 -0.27831 0.48287 -0.28838 0.46875 C -0.29063 0.46204 -0.29202 0.45486 -0.29515 0.44884 C -0.29619 0.44699 -0.29862 0.44792 -0.30001 0.44653 C -0.30157 0.44491 -0.30209 0.4419 -0.30348 0.44005 C -0.30539 0.4375 -0.30782 0.43565 -0.31008 0.43333 C -0.32466 0.40139 -0.33976 0.36968 -0.35678 0.34005 C -0.35973 0.32708 -0.35643 0.3375 -0.36667 0.32222 C -0.37206 0.31412 -0.3691 0.31435 -0.37501 0.3044 C -0.37744 0.30023 -0.38074 0.29722 -0.38334 0.29329 C -0.38525 0.29028 -0.38594 0.28611 -0.38838 0.28449 C -0.39185 0.28218 -0.39619 0.28287 -0.40001 0.28218 C -0.4066 0.26528 -0.4014 0.27523 -0.42015 0.25741 C -0.42726 0.25093 -0.43074 0.23912 -0.43681 0.23079 C -0.43872 0.22847 -0.4415 0.22685 -0.44341 0.22431 C -0.45296 0.21157 -0.44358 0.21759 -0.45678 0.2044 C -0.47622 0.18495 -0.44653 0.22153 -0.46667 0.19769 C -0.48403 0.17708 -0.47032 0.19051 -0.48178 0.17986 C -0.48699 0.16968 -0.49046 0.17245 -0.49844 0.16875 C -0.50869 0.15509 -0.50921 0.15579 -0.52501 0.15324 C -0.55174 0.15556 -0.57848 0.15602 -0.60504 0.15995 C -0.61042 0.16088 -0.61476 0.16713 -0.62015 0.16875 C -0.62449 0.17755 -0.629 0.17732 -0.63508 0.18449 C -0.64775 0.19977 -0.6382 0.19213 -0.65001 0.2 C -0.65417 0.2132 -0.65869 0.225 -0.66338 0.23773 C -0.66667 0.24653 -0.66772 0.25417 -0.67171 0.26227 C -0.67344 0.3007 -0.68282 0.36458 -0.64671 0.37986 C -0.63664 0.39329 -0.62588 0.39607 -0.61338 0.4044 C -0.58768 0.42153 -0.61251 0.41134 -0.58681 0.41991 C -0.57726 0.42824 -0.56112 0.43565 -0.55001 0.43773 C -0.54254 0.44445 -0.53768 0.45046 -0.52848 0.45324 C -0.5224 0.45857 -0.51615 0.46111 -0.51008 0.46667 C -0.49515 0.48009 -0.50383 0.47616 -0.49167 0.47986 C -0.48473 0.48611 -0.47935 0.49213 -0.47171 0.4956 C -0.46129 0.50579 -0.46025 0.51759 -0.45348 0.52894 C -0.44706 0.53958 -0.44515 0.54051 -0.43838 0.54653 C -0.4349 0.5581 -0.43403 0.56019 -0.42674 0.56667 C -0.42153 0.58403 -0.41042 0.60023 -0.40174 0.61551 C -0.3974 0.63264 -0.40365 0.61204 -0.39515 0.62662 C -0.3941 0.62847 -0.39463 0.63148 -0.39341 0.63333 C -0.39046 0.63773 -0.38664 0.64074 -0.38334 0.64445 C -0.38143 0.6544 -0.38299 0.65278 -0.37674 0.65995 C -0.37136 0.6662 -0.36008 0.67778 -0.36008 0.67778 C -0.35278 0.69745 -0.35713 0.69097 -0.35001 0.7 C -0.34515 0.72732 -0.35296 0.69051 -0.34341 0.71551 C -0.34115 0.72153 -0.34133 0.7287 -0.34011 0.73542 C -0.34653 0.7412 -0.34515 0.73727 -0.34515 0.74653 " pathEditMode="relative" ptsTypes="fffffffffffffffffffffffffffffffffffffffffffffffffffffffffffffffffffffffffffffffffA">
                                      <p:cBhvr>
                                        <p:cTn id="6" dur="325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7467600" cy="634082"/>
          </a:xfrm>
        </p:spPr>
        <p:txBody>
          <a:bodyPr/>
          <a:lstStyle/>
          <a:p>
            <a:pPr algn="r"/>
            <a:r>
              <a:rPr lang="tr-TR" dirty="0" smtClean="0"/>
              <a:t>SORU-4</a:t>
            </a:r>
            <a:endParaRPr lang="tr-TR" dirty="0"/>
          </a:p>
        </p:txBody>
      </p:sp>
      <p:sp>
        <p:nvSpPr>
          <p:cNvPr id="3" name="İçerik Yer Tutucusu 2"/>
          <p:cNvSpPr>
            <a:spLocks noGrp="1"/>
          </p:cNvSpPr>
          <p:nvPr>
            <p:ph sz="quarter" idx="1"/>
          </p:nvPr>
        </p:nvSpPr>
        <p:spPr>
          <a:xfrm>
            <a:off x="611560" y="980728"/>
            <a:ext cx="7313240" cy="5493224"/>
          </a:xfrm>
          <a:solidFill>
            <a:srgbClr val="FFFF00"/>
          </a:solidFill>
          <a:ln w="57150">
            <a:solidFill>
              <a:schemeClr val="tx1"/>
            </a:solidFill>
          </a:ln>
        </p:spPr>
        <p:txBody>
          <a:bodyPr>
            <a:normAutofit lnSpcReduction="10000"/>
          </a:bodyPr>
          <a:lstStyle/>
          <a:p>
            <a:r>
              <a:rPr lang="tr-TR" dirty="0" smtClean="0"/>
              <a:t>Sivas Kongresi toplanmadan önceki günlerde gelen delegeler, milli ülkü ve hareketlerin geniş ve sürekli bir biçimde yayımlanması için bir gazetenin çıkarılması gereği üzerinde durmuşlardı. İsmail Fazıl Paşa’nın önerisi ile çıkarılacak gazetenin adı İrade-i Milliye oldu.</a:t>
            </a:r>
          </a:p>
          <a:p>
            <a:r>
              <a:rPr lang="tr-TR" dirty="0" smtClean="0"/>
              <a:t>Buna göre, İrade-i Milliye gazetesinin  aşağıdakilerin hangisinde rolü olduğu söylenebilir?</a:t>
            </a:r>
          </a:p>
          <a:p>
            <a:r>
              <a:rPr lang="tr-TR" dirty="0" smtClean="0"/>
              <a:t>A- Vatandaşlara yeni yazının öğretilmesi</a:t>
            </a:r>
          </a:p>
          <a:p>
            <a:r>
              <a:rPr lang="tr-TR" dirty="0" smtClean="0"/>
              <a:t>B-Milli Mücadelenin anlatılması ve desteklenmesi</a:t>
            </a:r>
          </a:p>
          <a:p>
            <a:r>
              <a:rPr lang="tr-TR" dirty="0" smtClean="0"/>
              <a:t>C-Üretimin  teşvik edilmesi</a:t>
            </a:r>
          </a:p>
          <a:p>
            <a:r>
              <a:rPr lang="tr-TR" dirty="0" smtClean="0"/>
              <a:t>D-Eğitim seferberliğinin başlatılması</a:t>
            </a:r>
            <a:endParaRPr lang="tr-TR" dirty="0"/>
          </a:p>
        </p:txBody>
      </p:sp>
      <p:sp>
        <p:nvSpPr>
          <p:cNvPr id="4" name="Oval 3"/>
          <p:cNvSpPr/>
          <p:nvPr/>
        </p:nvSpPr>
        <p:spPr>
          <a:xfrm>
            <a:off x="1115616" y="332656"/>
            <a:ext cx="648072"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3313375776"/>
      </p:ext>
    </p:extLst>
  </p:cSld>
  <p:clrMapOvr>
    <a:masterClrMapping/>
  </p:clrMapOvr>
  <mc:AlternateContent xmlns:mc="http://schemas.openxmlformats.org/markup-compatibility/2006">
    <mc:Choice xmlns:p14="http://schemas.microsoft.com/office/powerpoint/2010/main" xmlns="" Requires="p14">
      <p:transition spd="slow" p14:dur="12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4.72222E-6 -4.44444E-6 L -0.05122 0.6176 " pathEditMode="relative" rAng="0" ptsTypes="AA">
                                      <p:cBhvr>
                                        <p:cTn id="6" dur="2000" fill="hold"/>
                                        <p:tgtEl>
                                          <p:spTgt spid="4"/>
                                        </p:tgtEl>
                                        <p:attrNameLst>
                                          <p:attrName>ppt_x</p:attrName>
                                          <p:attrName>ppt_y</p:attrName>
                                        </p:attrNameLst>
                                      </p:cBhvr>
                                      <p:rCtr x="-2569" y="3088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7467600" cy="706090"/>
          </a:xfrm>
        </p:spPr>
        <p:txBody>
          <a:bodyPr/>
          <a:lstStyle/>
          <a:p>
            <a:pPr algn="r"/>
            <a:r>
              <a:rPr lang="tr-TR" dirty="0" smtClean="0"/>
              <a:t>Soru-5</a:t>
            </a:r>
            <a:endParaRPr lang="tr-TR" dirty="0"/>
          </a:p>
        </p:txBody>
      </p:sp>
      <p:pic>
        <p:nvPicPr>
          <p:cNvPr id="5" name="İçerik Yer Tutucusu 4"/>
          <p:cNvPicPr>
            <a:picLocks noGrp="1" noChangeAspect="1"/>
          </p:cNvPicPr>
          <p:nvPr>
            <p:ph sz="quarter" idx="1"/>
          </p:nvPr>
        </p:nvPicPr>
        <p:blipFill>
          <a:blip r:embed="rId2" cstate="print">
            <a:extLst>
              <a:ext uri="{28A0092B-C50C-407E-A947-70E740481C1C}">
                <a14:useLocalDpi xmlns:a14="http://schemas.microsoft.com/office/drawing/2010/main" xmlns="" val="0"/>
              </a:ext>
            </a:extLst>
          </a:blip>
          <a:stretch>
            <a:fillRect/>
          </a:stretch>
        </p:blipFill>
        <p:spPr>
          <a:xfrm>
            <a:off x="539552" y="116632"/>
            <a:ext cx="3292802" cy="2260848"/>
          </a:xfrm>
        </p:spPr>
      </p:pic>
      <p:sp>
        <p:nvSpPr>
          <p:cNvPr id="4" name="İçerik Yer Tutucusu 3"/>
          <p:cNvSpPr>
            <a:spLocks noGrp="1"/>
          </p:cNvSpPr>
          <p:nvPr>
            <p:ph sz="quarter" idx="2"/>
          </p:nvPr>
        </p:nvSpPr>
        <p:spPr>
          <a:xfrm>
            <a:off x="611560" y="2564904"/>
            <a:ext cx="7316288" cy="3607296"/>
          </a:xfrm>
        </p:spPr>
        <p:style>
          <a:lnRef idx="1">
            <a:schemeClr val="accent3"/>
          </a:lnRef>
          <a:fillRef idx="3">
            <a:schemeClr val="accent3"/>
          </a:fillRef>
          <a:effectRef idx="2">
            <a:schemeClr val="accent3"/>
          </a:effectRef>
          <a:fontRef idx="minor">
            <a:schemeClr val="lt1"/>
          </a:fontRef>
        </p:style>
        <p:txBody>
          <a:bodyPr>
            <a:normAutofit/>
          </a:bodyPr>
          <a:lstStyle/>
          <a:p>
            <a:r>
              <a:rPr lang="tr-TR" sz="2800" b="1" dirty="0" smtClean="0"/>
              <a:t>A- İrade-i Milliye Gazetesi</a:t>
            </a:r>
            <a:endParaRPr lang="tr-TR" sz="2800" b="1" dirty="0"/>
          </a:p>
          <a:p>
            <a:endParaRPr lang="tr-TR" sz="2800" b="1" dirty="0" smtClean="0"/>
          </a:p>
          <a:p>
            <a:r>
              <a:rPr lang="tr-TR" sz="2800" b="1" dirty="0" smtClean="0"/>
              <a:t>B-Teşkilatı Esasiye</a:t>
            </a:r>
          </a:p>
          <a:p>
            <a:endParaRPr lang="tr-TR" sz="2800" b="1" dirty="0"/>
          </a:p>
          <a:p>
            <a:r>
              <a:rPr lang="tr-TR" sz="2800" b="1" dirty="0" smtClean="0"/>
              <a:t>C- Hakimiyet-i Milliye Gazetesi</a:t>
            </a:r>
          </a:p>
          <a:p>
            <a:endParaRPr lang="tr-TR" sz="2800" b="1" dirty="0"/>
          </a:p>
          <a:p>
            <a:r>
              <a:rPr lang="tr-TR" sz="2800" b="1" dirty="0" smtClean="0"/>
              <a:t>D- Anadolu Ajansı</a:t>
            </a:r>
            <a:endParaRPr lang="tr-TR" sz="2800" b="1" dirty="0"/>
          </a:p>
        </p:txBody>
      </p:sp>
      <p:sp>
        <p:nvSpPr>
          <p:cNvPr id="6" name="Dikdörtgen Belirtme Çizgisi 5"/>
          <p:cNvSpPr/>
          <p:nvPr/>
        </p:nvSpPr>
        <p:spPr>
          <a:xfrm>
            <a:off x="3995936" y="980728"/>
            <a:ext cx="4608512" cy="1584176"/>
          </a:xfrm>
          <a:prstGeom prst="wedgeRectCallout">
            <a:avLst>
              <a:gd name="adj1" fmla="val -59855"/>
              <a:gd name="adj2" fmla="val -69296"/>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tr-TR" sz="2000" b="1" dirty="0" smtClean="0">
                <a:solidFill>
                  <a:schemeClr val="tx1"/>
                </a:solidFill>
              </a:rPr>
              <a:t>Atatürk’ün kurduğu aşağıdaki kurumlardan hangisi diğer ülkelerle iletişim bağlantısı kurmada daha  etkili olmuştur.</a:t>
            </a:r>
            <a:endParaRPr lang="tr-TR" sz="2000" b="1" dirty="0">
              <a:solidFill>
                <a:schemeClr val="tx1"/>
              </a:solidFill>
            </a:endParaRPr>
          </a:p>
        </p:txBody>
      </p:sp>
      <p:sp>
        <p:nvSpPr>
          <p:cNvPr id="7" name="Oval 6"/>
          <p:cNvSpPr/>
          <p:nvPr/>
        </p:nvSpPr>
        <p:spPr>
          <a:xfrm>
            <a:off x="7524328" y="3356992"/>
            <a:ext cx="648072" cy="457200"/>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832298021"/>
      </p:ext>
    </p:extLst>
  </p:cSld>
  <p:clrMapOvr>
    <a:masterClrMapping/>
  </p:clrMapOvr>
  <mc:AlternateContent xmlns:mc="http://schemas.openxmlformats.org/markup-compatibility/2006">
    <mc:Choice xmlns:p14="http://schemas.microsoft.com/office/powerpoint/2010/main" xmlns="" Requires="p14">
      <p:transition spd="slow" p14:dur="12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3.33333E-6 3.33333E-6 L -0.73628 0.32361 " pathEditMode="relative" rAng="0" ptsTypes="AA">
                                      <p:cBhvr>
                                        <p:cTn id="6" dur="2000" fill="hold"/>
                                        <p:tgtEl>
                                          <p:spTgt spid="7"/>
                                        </p:tgtEl>
                                        <p:attrNameLst>
                                          <p:attrName>ppt_x</p:attrName>
                                          <p:attrName>ppt_y</p:attrName>
                                        </p:attrNameLst>
                                      </p:cBhvr>
                                      <p:rCtr x="-36823" y="161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7467600" cy="418058"/>
          </a:xfrm>
        </p:spPr>
        <p:txBody>
          <a:bodyPr>
            <a:normAutofit fontScale="90000"/>
          </a:bodyPr>
          <a:lstStyle/>
          <a:p>
            <a:pPr algn="r"/>
            <a:r>
              <a:rPr lang="tr-TR" dirty="0" smtClean="0"/>
              <a:t>Soru-6</a:t>
            </a:r>
            <a:endParaRPr lang="tr-TR" dirty="0"/>
          </a:p>
        </p:txBody>
      </p:sp>
      <p:sp>
        <p:nvSpPr>
          <p:cNvPr id="3" name="İçerik Yer Tutucusu 2"/>
          <p:cNvSpPr>
            <a:spLocks noGrp="1"/>
          </p:cNvSpPr>
          <p:nvPr>
            <p:ph sz="quarter" idx="1"/>
          </p:nvPr>
        </p:nvSpPr>
        <p:spPr>
          <a:xfrm>
            <a:off x="611560" y="764704"/>
            <a:ext cx="7776864" cy="5709248"/>
          </a:xfrm>
        </p:spPr>
        <p:style>
          <a:lnRef idx="1">
            <a:schemeClr val="accent1"/>
          </a:lnRef>
          <a:fillRef idx="2">
            <a:schemeClr val="accent1"/>
          </a:fillRef>
          <a:effectRef idx="1">
            <a:schemeClr val="accent1"/>
          </a:effectRef>
          <a:fontRef idx="minor">
            <a:schemeClr val="dk1"/>
          </a:fontRef>
        </p:style>
        <p:txBody>
          <a:bodyPr>
            <a:normAutofit lnSpcReduction="10000"/>
          </a:bodyPr>
          <a:lstStyle/>
          <a:p>
            <a:r>
              <a:rPr lang="tr-TR" dirty="0" smtClean="0"/>
              <a:t>İlk sayısı 14 Eylül günü çıkan İrade-i Milliye gazetesinin çıkış sebebi, yine bu savaşta «Milli hareketin halka ve dünyaya duyurulması» olarak ta belirtiliyordu.</a:t>
            </a:r>
          </a:p>
          <a:p>
            <a:endParaRPr lang="tr-TR" dirty="0"/>
          </a:p>
          <a:p>
            <a:r>
              <a:rPr lang="tr-TR" dirty="0" smtClean="0"/>
              <a:t>Buna göre, İrade-i Milliye gazetesi hakkında aşağıdakilerden hangisi söylenebilir?</a:t>
            </a:r>
          </a:p>
          <a:p>
            <a:endParaRPr lang="tr-TR" dirty="0"/>
          </a:p>
          <a:p>
            <a:r>
              <a:rPr lang="tr-TR" dirty="0" smtClean="0"/>
              <a:t>A- Halkın ihtiyaçlarının belirlenmesinde görev almıştır.</a:t>
            </a:r>
          </a:p>
          <a:p>
            <a:r>
              <a:rPr lang="tr-TR" dirty="0" smtClean="0"/>
              <a:t>B-Milli Mücadeleyi başlatanlara yol göstermiştir.</a:t>
            </a:r>
          </a:p>
          <a:p>
            <a:r>
              <a:rPr lang="tr-TR" dirty="0" smtClean="0"/>
              <a:t>C- Ekonomik kalkınma hamlesi başlatmıştır.</a:t>
            </a:r>
          </a:p>
          <a:p>
            <a:r>
              <a:rPr lang="tr-TR" dirty="0" smtClean="0"/>
              <a:t>D-Milli Mücadeleye kitle iletişim desteği sağlanmıştır.</a:t>
            </a:r>
            <a:endParaRPr lang="tr-TR" dirty="0"/>
          </a:p>
        </p:txBody>
      </p:sp>
      <p:sp>
        <p:nvSpPr>
          <p:cNvPr id="4" name="Oval 3"/>
          <p:cNvSpPr/>
          <p:nvPr/>
        </p:nvSpPr>
        <p:spPr>
          <a:xfrm>
            <a:off x="755576" y="176064"/>
            <a:ext cx="457200" cy="457200"/>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4244252409"/>
      </p:ext>
    </p:extLst>
  </p:cSld>
  <p:clrMapOvr>
    <a:masterClrMapping/>
  </p:clrMapOvr>
  <mc:AlternateContent xmlns:mc="http://schemas.openxmlformats.org/markup-compatibility/2006">
    <mc:Choice xmlns:p14="http://schemas.microsoft.com/office/powerpoint/2010/main" xmlns="" Requires="p14">
      <p:transition spd="slow" p14:dur="12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05556E-6 -2.59259E-6 C 0.00261 0.0044 0.00486 0.00926 0.00834 0.01319 C 0.01059 0.01597 0.01459 0.01644 0.0165 0.01991 C 0.03507 0.05394 0.01059 0.02639 0.0283 0.04444 C 0.03698 0.06482 0.04132 0.07917 0.05156 0.1 C 0.05469 0.10602 0.05521 0.11412 0.05834 0.11991 C 0.06129 0.12546 0.0665 0.12824 0.06997 0.13333 C 0.07431 0.13958 0.08212 0.15671 0.08507 0.16435 C 0.08802 0.17222 0.08854 0.18125 0.09167 0.18889 C 0.09792 0.20417 0.10781 0.21852 0.11511 0.23333 C 0.12205 0.24745 0.12518 0.25903 0.13507 0.26875 C 0.14427 0.28889 0.14028 0.28079 0.14653 0.29329 C 0.14965 0.29931 0.15834 0.3088 0.15834 0.3088 C 0.16233 0.32454 0.15643 0.30764 0.17483 0.31991 C 0.17726 0.32153 0.17813 0.32616 0.18004 0.3287 C 0.18264 0.33218 0.18559 0.33472 0.18837 0.33773 C 0.19531 0.36088 0.18681 0.33611 0.19983 0.36204 C 0.20972 0.38148 0.19063 0.35394 0.20677 0.37546 C 0.20834 0.38403 0.20955 0.39306 0.21146 0.40185 C 0.21406 0.41296 0.22049 0.41852 0.22656 0.42662 C 0.23577 0.43889 0.2382 0.46319 0.25174 0.46875 C 0.25486 0.48218 0.25087 0.46898 0.26007 0.48426 C 0.27118 0.50278 0.2625 0.49653 0.2783 0.51759 C 0.28108 0.5213 0.28525 0.52315 0.28837 0.52662 C 0.3066 0.54769 0.29462 0.54144 0.3066 0.54653 C 0.31163 0.56829 0.32396 0.57616 0.33507 0.58889 C 0.34636 0.60185 0.35799 0.61482 0.3665 0.63102 C 0.37847 0.65347 0.38854 0.67361 0.4033 0.69329 C 0.40955 0.70185 0.41302 0.7125 0.42153 0.71551 C 0.42205 0.71319 0.42379 0.71111 0.42344 0.70857 C 0.42292 0.70671 0.41945 0.70648 0.41997 0.7044 C 0.42153 0.69468 0.42795 0.68796 0.43177 0.67986 C 0.43733 0.66736 0.44097 0.65324 0.44844 0.64213 C 0.46077 0.62338 0.47205 0.60972 0.48837 0.59769 C 0.49254 0.58125 0.48594 0.60093 0.50486 0.58218 C 0.50747 0.57963 0.50781 0.57454 0.5099 0.57107 C 0.52552 0.54514 0.54636 0.5125 0.56979 0.5 C 0.57379 0.49398 0.57743 0.48773 0.58177 0.48218 C 0.5849 0.47801 0.58872 0.47546 0.59167 0.47107 C 0.59375 0.46782 0.59427 0.46296 0.5967 0.45995 C 0.60886 0.44375 0.62344 0.4338 0.63507 0.41759 C 0.63559 0.41551 0.63542 0.41273 0.63646 0.41111 C 0.63941 0.40718 0.6467 0.40185 0.6467 0.40185 C 0.6434 0.4 0.63403 0.39375 0.63177 0.39097 C 0.62743 0.38542 0.6257 0.37685 0.6217 0.37107 C 0.60851 0.35185 0.59497 0.33125 0.5783 0.31759 C 0.54983 0.26921 0.5842 0.32338 0.55174 0.28426 C 0.51893 0.24491 0.54584 0.26389 0.5165 0.24653 C 0.51042 0.23819 0.5 0.22407 0.4934 0.21759 C 0.48698 0.21157 0.47986 0.20787 0.47344 0.20208 C 0.46893 0.19329 0.4625 0.18681 0.45834 0.17778 C 0.4559 0.17245 0.45643 0.16435 0.4533 0.15995 C 0.44948 0.15486 0.4434 0.15394 0.43837 0.15093 C 0.43542 0.13565 0.43906 0.14722 0.4283 0.13542 C 0.425 0.13218 0.41997 0.12431 0.41997 0.12431 C 0.41945 0.12199 0.41893 0.11968 0.4184 0.11759 C 0.41702 0.11366 0.41441 0.11042 0.41337 0.10648 C 0.40851 0.09028 0.41597 0.09931 0.40677 0.09097 C 0.39792 0.09167 0.38854 0.09051 0.38004 0.09329 C 0.36459 0.09815 0.36702 0.10509 0.3566 0.11551 C 0.34236 0.13032 0.32587 0.14236 0.31163 0.15764 C 0.30851 0.16088 0.30643 0.16574 0.30313 0.16875 C 0.25052 0.22083 0.30313 0.16736 0.26511 0.19769 C 0.26129 0.20069 0.25868 0.20579 0.25504 0.2088 C 0.23906 0.22222 0.21875 0.23333 0.2033 0.24653 C 0.19462 0.25394 0.18663 0.26296 0.1783 0.27107 C 0.15955 0.28935 0.13281 0.29884 0.11007 0.3044 C 0.10486 0.30741 0.09913 0.3088 0.09497 0.31319 C 0.09115 0.31713 0.09045 0.325 0.08663 0.3287 C 0.08299 0.33218 0.07778 0.33125 0.07344 0.33333 C 0.04879 0.34583 0.02709 0.36088 0.00174 0.37107 C -0.00503 0.3831 -0.01094 0.38634 -0.0217 0.39097 C -0.03281 0.40116 -0.0434 0.41157 -0.0566 0.41551 C -0.06649 0.43403 -0.07257 0.43866 -0.08837 0.44653 C -0.10469 0.46852 -0.1092 0.46157 -0.09826 0.47107 C -0.07291 0.47037 -0.04705 0.47292 -0.0217 0.46875 C -0.00555 0.4662 0.00938 0.45671 0.02483 0.45093 C 0.07066 0.43403 0.05104 0.43912 0.0967 0.43333 C 0.11111 0.42593 0.12535 0.41713 0.14011 0.41111 C 0.14879 0.40741 0.15816 0.4081 0.16667 0.4044 C 0.25382 0.36551 0.20156 0.37384 0.2533 0.36875 C 0.26702 0.36227 0.28177 0.35903 0.29497 0.35093 C 0.3 0.34792 0.30295 0.33982 0.30834 0.33773 C 0.32136 0.33287 0.33507 0.33333 0.34844 0.33102 C 0.39792 0.29931 0.38594 0.32199 0.4 0.28426 C 0.40278 0.28657 0.40504 0.29028 0.40834 0.29097 C 0.42552 0.29444 0.43177 0.27755 0.44497 0.26875 C 0.44792 0.26667 0.45156 0.2662 0.45486 0.26435 C 0.47604 0.25139 0.45834 0.25833 0.47344 0.25324 C 0.47743 0.24259 0.47847 0.24074 0.48646 0.23542 C 0.49427 0.22199 0.49983 0.21806 0.51146 0.21551 C 0.5349 0.19444 0.55886 0.1912 0.58646 0.18657 C 0.6 0.18194 0.6066 0.18264 0.6217 0.18426 C 0.63525 0.1963 0.64896 0.20532 0.66337 0.21551 C 0.68264 0.22917 0.66632 0.22083 0.6783 0.22662 C 0.68577 0.2412 0.67986 0.22755 0.6849 0.25764 C 0.68594 0.26227 0.6875 0.26644 0.68837 0.27107 C 0.68889 0.27477 0.68941 0.27847 0.68993 0.28218 C 0.68889 0.35324 0.6882 0.42431 0.68663 0.49537 C 0.68646 0.50139 0.68472 0.50671 0.68177 0.51111 C 0.67691 0.51806 0.67101 0.52361 0.66667 0.53102 C 0.66493 0.53403 0.66389 0.53773 0.66163 0.53982 C 0.65764 0.54375 0.65191 0.54421 0.64844 0.54884 C 0.64219 0.55718 0.64566 0.55463 0.63837 0.55764 C 0.63177 0.57083 0.6375 0.56204 0.61997 0.57315 C 0.60174 0.58449 0.58525 0.59838 0.56493 0.60208 C 0.53525 0.61713 0.50382 0.62407 0.47344 0.63542 C 0.39549 0.70857 0.35 0.65463 0.21337 0.65324 C 0.19306 0.64398 0.21528 0.65324 0.16163 0.65324 C 0.15209 0.65324 0.14254 0.65162 0.13334 0.65093 C 0.11163 0.6537 0.09288 0.65949 0.0717 0.66204 C 0.05556 0.66644 0.04132 0.67107 0.02483 0.67315 C 0.02396 0.67546 0.02309 0.67801 0.0217 0.67986 C 0.0191 0.68333 0.01545 0.68519 0.01337 0.68889 C 0.01198 0.6912 0.01268 0.69514 0.01146 0.69769 C 0.00938 0.70324 0.00313 0.71319 0.00313 0.71319 C 0.00087 0.72384 -0.00191 0.73866 0.0066 0.74444 " pathEditMode="relative" ptsTypes="ffffffffffffffffffffffffffffffffffffffffffffffffffffffffffffffffffffffffffffffffffffffffffffffffffffffffffffffffffffA">
                                      <p:cBhvr>
                                        <p:cTn id="6" dur="3250" fill="hold"/>
                                        <p:tgtEl>
                                          <p:spTgt spid="4"/>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7467600" cy="490066"/>
          </a:xfrm>
        </p:spPr>
        <p:txBody>
          <a:bodyPr>
            <a:normAutofit fontScale="90000"/>
          </a:bodyPr>
          <a:lstStyle/>
          <a:p>
            <a:pPr algn="ctr"/>
            <a:r>
              <a:rPr lang="tr-TR" dirty="0" smtClean="0"/>
              <a:t>Soru-7</a:t>
            </a:r>
            <a:endParaRPr lang="tr-TR" dirty="0"/>
          </a:p>
        </p:txBody>
      </p:sp>
      <p:sp>
        <p:nvSpPr>
          <p:cNvPr id="3" name="İçerik Yer Tutucusu 2"/>
          <p:cNvSpPr>
            <a:spLocks noGrp="1"/>
          </p:cNvSpPr>
          <p:nvPr>
            <p:ph sz="quarter" idx="1"/>
          </p:nvPr>
        </p:nvSpPr>
        <p:spPr>
          <a:xfrm>
            <a:off x="323528" y="836712"/>
            <a:ext cx="7601272" cy="5637240"/>
          </a:xfrm>
        </p:spPr>
        <p:style>
          <a:lnRef idx="1">
            <a:schemeClr val="accent2"/>
          </a:lnRef>
          <a:fillRef idx="2">
            <a:schemeClr val="accent2"/>
          </a:fillRef>
          <a:effectRef idx="1">
            <a:schemeClr val="accent2"/>
          </a:effectRef>
          <a:fontRef idx="minor">
            <a:schemeClr val="dk1"/>
          </a:fontRef>
        </p:style>
        <p:txBody>
          <a:bodyPr/>
          <a:lstStyle/>
          <a:p>
            <a:r>
              <a:rPr lang="tr-TR" dirty="0" smtClean="0"/>
              <a:t>I- Türk Tarih Kurumu’nu kurması</a:t>
            </a:r>
          </a:p>
          <a:p>
            <a:r>
              <a:rPr lang="tr-TR" dirty="0" smtClean="0"/>
              <a:t>II- Ulusumuzun bağımsızlığı için Kurtuluş Savaşı’nı başlatmıştır.</a:t>
            </a:r>
          </a:p>
          <a:p>
            <a:r>
              <a:rPr lang="tr-TR" dirty="0" smtClean="0"/>
              <a:t>III- Sivas’ta İrade-i Milli gazetesinin çıkarılmasını istemiştir.</a:t>
            </a:r>
          </a:p>
          <a:p>
            <a:r>
              <a:rPr lang="tr-TR" dirty="0" smtClean="0"/>
              <a:t>IV- Anadolu Ajansı’nın kurulmasına öncülük etmesi</a:t>
            </a:r>
          </a:p>
          <a:p>
            <a:pPr marL="0" indent="0">
              <a:buNone/>
            </a:pPr>
            <a:r>
              <a:rPr lang="tr-TR" b="1" dirty="0" smtClean="0">
                <a:solidFill>
                  <a:srgbClr val="FF0000"/>
                </a:solidFill>
              </a:rPr>
              <a:t>Yukarıda verilenlerden hangileri, Atatürk’ün iletişime verdiği önemi gösteren gelişmelerdendir?</a:t>
            </a:r>
          </a:p>
          <a:p>
            <a:pPr marL="0" indent="0">
              <a:buNone/>
            </a:pPr>
            <a:endParaRPr lang="tr-TR" b="1" dirty="0" smtClean="0">
              <a:solidFill>
                <a:srgbClr val="FF0000"/>
              </a:solidFill>
            </a:endParaRPr>
          </a:p>
          <a:p>
            <a:pPr marL="0" indent="0">
              <a:buNone/>
            </a:pPr>
            <a:r>
              <a:rPr lang="tr-TR" dirty="0" smtClean="0"/>
              <a:t>A- I –II            B- I – IV       C-II – III       D-III - IV</a:t>
            </a:r>
            <a:endParaRPr lang="tr-TR" dirty="0"/>
          </a:p>
        </p:txBody>
      </p:sp>
      <p:sp>
        <p:nvSpPr>
          <p:cNvPr id="4" name="Oval 3"/>
          <p:cNvSpPr/>
          <p:nvPr/>
        </p:nvSpPr>
        <p:spPr>
          <a:xfrm>
            <a:off x="8100392" y="332656"/>
            <a:ext cx="648072" cy="4572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537996743"/>
      </p:ext>
    </p:extLst>
  </p:cSld>
  <p:clrMapOvr>
    <a:masterClrMapping/>
  </p:clrMapOvr>
  <mc:AlternateContent xmlns:mc="http://schemas.openxmlformats.org/markup-compatibility/2006">
    <mc:Choice xmlns:p14="http://schemas.microsoft.com/office/powerpoint/2010/main" xmlns="" Requires="p14">
      <p:transition spd="slow" p14:dur="12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4.16667E-6 -4.44444E-6 L -0.2559 0.73311 " pathEditMode="relative" rAng="0" ptsTypes="AA">
                                      <p:cBhvr>
                                        <p:cTn id="6" dur="2000" fill="hold"/>
                                        <p:tgtEl>
                                          <p:spTgt spid="4"/>
                                        </p:tgtEl>
                                        <p:attrNameLst>
                                          <p:attrName>ppt_x</p:attrName>
                                          <p:attrName>ppt_y</p:attrName>
                                        </p:attrNameLst>
                                      </p:cBhvr>
                                      <p:rCtr x="-12795" y="3664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2098576" cy="490066"/>
          </a:xfrm>
        </p:spPr>
        <p:txBody>
          <a:bodyPr>
            <a:normAutofit fontScale="90000"/>
          </a:bodyPr>
          <a:lstStyle/>
          <a:p>
            <a:r>
              <a:rPr lang="tr-TR" dirty="0" smtClean="0"/>
              <a:t>SORU-8</a:t>
            </a:r>
            <a:endParaRPr lang="tr-TR" dirty="0"/>
          </a:p>
        </p:txBody>
      </p:sp>
      <p:pic>
        <p:nvPicPr>
          <p:cNvPr id="5" name="İçerik Yer Tutucusu 4"/>
          <p:cNvPicPr>
            <a:picLocks noGrp="1" noChangeAspect="1"/>
          </p:cNvPicPr>
          <p:nvPr>
            <p:ph sz="quarter" idx="1"/>
          </p:nvPr>
        </p:nvPicPr>
        <p:blipFill>
          <a:blip r:embed="rId2" cstate="print">
            <a:extLst>
              <a:ext uri="{28A0092B-C50C-407E-A947-70E740481C1C}">
                <a14:useLocalDpi xmlns:a14="http://schemas.microsoft.com/office/drawing/2010/main" xmlns="" val="0"/>
              </a:ext>
            </a:extLst>
          </a:blip>
          <a:stretch>
            <a:fillRect/>
          </a:stretch>
        </p:blipFill>
        <p:spPr>
          <a:xfrm>
            <a:off x="5796136" y="116632"/>
            <a:ext cx="2704356" cy="2592288"/>
          </a:xfrm>
        </p:spPr>
      </p:pic>
      <p:sp>
        <p:nvSpPr>
          <p:cNvPr id="4" name="İçerik Yer Tutucusu 3"/>
          <p:cNvSpPr>
            <a:spLocks noGrp="1"/>
          </p:cNvSpPr>
          <p:nvPr>
            <p:ph sz="quarter" idx="2"/>
          </p:nvPr>
        </p:nvSpPr>
        <p:spPr>
          <a:xfrm>
            <a:off x="539552" y="2780928"/>
            <a:ext cx="7920880" cy="3319264"/>
          </a:xfrm>
        </p:spPr>
        <p:style>
          <a:lnRef idx="1">
            <a:schemeClr val="accent2"/>
          </a:lnRef>
          <a:fillRef idx="2">
            <a:schemeClr val="accent2"/>
          </a:fillRef>
          <a:effectRef idx="1">
            <a:schemeClr val="accent2"/>
          </a:effectRef>
          <a:fontRef idx="minor">
            <a:schemeClr val="dk1"/>
          </a:fontRef>
        </p:style>
        <p:txBody>
          <a:bodyPr/>
          <a:lstStyle/>
          <a:p>
            <a:r>
              <a:rPr lang="tr-TR" dirty="0" smtClean="0"/>
              <a:t>A- GAZETELER</a:t>
            </a:r>
          </a:p>
          <a:p>
            <a:endParaRPr lang="tr-TR" dirty="0"/>
          </a:p>
          <a:p>
            <a:r>
              <a:rPr lang="tr-TR" dirty="0" smtClean="0"/>
              <a:t>B- RADYO</a:t>
            </a:r>
          </a:p>
          <a:p>
            <a:endParaRPr lang="tr-TR" dirty="0"/>
          </a:p>
          <a:p>
            <a:r>
              <a:rPr lang="tr-TR" dirty="0" smtClean="0"/>
              <a:t>C-TELEVİZYON</a:t>
            </a:r>
          </a:p>
          <a:p>
            <a:endParaRPr lang="tr-TR" dirty="0"/>
          </a:p>
          <a:p>
            <a:r>
              <a:rPr lang="tr-TR" dirty="0" smtClean="0"/>
              <a:t>D- MEKTUP</a:t>
            </a:r>
            <a:endParaRPr lang="tr-TR" dirty="0"/>
          </a:p>
        </p:txBody>
      </p:sp>
      <p:sp>
        <p:nvSpPr>
          <p:cNvPr id="6" name="Dikdörtgen Belirtme Çizgisi 5"/>
          <p:cNvSpPr/>
          <p:nvPr/>
        </p:nvSpPr>
        <p:spPr>
          <a:xfrm>
            <a:off x="688544" y="764704"/>
            <a:ext cx="4752528" cy="1872208"/>
          </a:xfrm>
          <a:prstGeom prst="wedgeRectCallout">
            <a:avLst>
              <a:gd name="adj1" fmla="val 61580"/>
              <a:gd name="adj2" fmla="val -51119"/>
            </a:avLst>
          </a:prstGeom>
        </p:spPr>
        <p:style>
          <a:lnRef idx="1">
            <a:schemeClr val="dk1"/>
          </a:lnRef>
          <a:fillRef idx="2">
            <a:schemeClr val="dk1"/>
          </a:fillRef>
          <a:effectRef idx="1">
            <a:schemeClr val="dk1"/>
          </a:effectRef>
          <a:fontRef idx="minor">
            <a:schemeClr val="dk1"/>
          </a:fontRef>
        </p:style>
        <p:txBody>
          <a:bodyPr rtlCol="0" anchor="ctr"/>
          <a:lstStyle/>
          <a:p>
            <a:pPr algn="ctr"/>
            <a:r>
              <a:rPr lang="tr-TR" sz="2400" dirty="0" smtClean="0"/>
              <a:t>Aşağıdakilerden hangisi Atatürk döneminde ülkemizde kullanılan bir iletişim aracı değildir?</a:t>
            </a:r>
            <a:endParaRPr lang="tr-TR" sz="2400" dirty="0"/>
          </a:p>
        </p:txBody>
      </p:sp>
      <p:sp>
        <p:nvSpPr>
          <p:cNvPr id="7" name="Oval 6"/>
          <p:cNvSpPr/>
          <p:nvPr/>
        </p:nvSpPr>
        <p:spPr>
          <a:xfrm>
            <a:off x="6660232" y="3717032"/>
            <a:ext cx="792088" cy="57606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723668760"/>
      </p:ext>
    </p:extLst>
  </p:cSld>
  <p:clrMapOvr>
    <a:masterClrMapping/>
  </p:clrMapOvr>
  <mc:AlternateContent xmlns:mc="http://schemas.openxmlformats.org/markup-compatibility/2006">
    <mc:Choice xmlns:p14="http://schemas.microsoft.com/office/powerpoint/2010/main" xmlns="" Requires="p14">
      <p:transition spd="slow" p14:dur="1200">
        <p:zoom/>
      </p:transition>
    </mc:Choice>
    <mc:Fallback>
      <p:transition spd="slow">
        <p:zo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6.11111E-6 -4.44444E-6 C -0.03126 0.00833 -0.06129 0.01435 -0.09324 0.01991 C -0.11042 0.01852 -0.12796 0.01898 -0.14497 0.01551 C -0.16112 0.01227 -0.1783 -0.00903 -0.19167 -0.02014 C -0.22535 -0.04815 -0.21546 -0.04167 -0.24827 -0.05347 C -0.26337 -0.06921 -0.27813 -0.07778 -0.29497 -0.08889 C -0.30782 -0.11736 -0.3316 -0.13079 -0.34497 -0.15787 C -0.34671 -0.16597 -0.34758 -0.17454 -0.35001 -0.18218 C -0.35209 -0.18866 -0.35712 -0.19305 -0.35834 -0.2 C -0.36112 -0.21667 -0.3599 -0.23426 -0.36164 -0.25116 C -0.36216 -0.25579 -0.36389 -0.26018 -0.36494 -0.26458 C -0.36442 -0.28241 -0.36615 -0.30046 -0.3632 -0.31782 C -0.36216 -0.32384 -0.3566 -0.32685 -0.3533 -0.33125 C -0.34671 -0.34005 -0.3356 -0.35602 -0.3283 -0.36227 C -0.32622 -0.36412 -0.31511 -0.36782 -0.31164 -0.36898 C -0.30469 -0.36551 -0.29115 -0.36273 -0.28664 -0.35116 C -0.28403 -0.34421 -0.28438 -0.33565 -0.2816 -0.32893 C -0.27813 -0.3206 -0.27223 -0.31458 -0.26824 -0.30671 C -0.26216 -0.29444 -0.25678 -0.27847 -0.2533 -0.26458 C -0.25209 -0.25347 -0.25209 -0.24213 -0.25001 -0.23125 C -0.24896 -0.22569 -0.24636 -0.22083 -0.24497 -0.21551 C -0.24289 -0.20764 -0.24115 -0.19954 -0.23994 -0.1912 C -0.2349 -0.15718 -0.23629 -0.12361 -0.22657 -0.0912 C -0.22605 -0.0838 -0.22657 -0.07616 -0.22501 -0.06898 C -0.22449 -0.06528 -0.22049 -0.06366 -0.21997 -0.05995 C -0.21633 -0.03218 -0.21633 -0.00185 -0.2132 0.02662 C -0.21876 0.07269 -0.21355 0.05857 -0.2382 0.1 C -0.24462 0.11088 -0.24046 0.10741 -0.24827 0.11111 C -0.28074 0.1537 -0.28716 0.125 -0.3599 0.11991 C -0.36824 0.1206 -0.37657 0.12315 -0.3849 0.12222 C -0.38907 0.12176 -0.39254 0.11713 -0.39653 0.11551 C -0.41389 0.10833 -0.43212 0.10625 -0.45001 0.10208 C -0.48959 0.07801 -0.53195 0.07477 -0.57501 0.07107 C -0.57865 0.09167 -0.57344 0.06736 -0.5816 0.08889 C -0.58212 0.09028 -0.58473 0.10532 -0.5849 0.10671 C -0.58664 0.11782 -0.58994 0.14005 -0.58994 0.14005 C -0.58473 0.15741 -0.58716 0.18218 -0.57501 0.19329 C -0.5665 0.21019 -0.55521 0.2206 -0.54653 0.23773 C -0.54011 0.25046 -0.54358 0.25417 -0.53334 0.26435 C -0.52761 0.27014 -0.51476 0.27338 -0.50834 0.27546 C -0.50469 0.27662 -0.50192 0.28148 -0.49827 0.28218 C -0.48612 0.28472 -0.47379 0.28519 -0.46164 0.28657 C -0.45747 0.28634 -0.3948 0.28588 -0.37327 0.27778 C -0.3658 0.275 -0.35886 0.26991 -0.35157 0.26667 C -0.34011 0.26157 -0.31667 0.25324 -0.31667 0.25324 C -0.29306 0.23333 -0.29306 0.2382 -0.26824 0.22894 C -0.24237 0.21945 -0.21476 0.20718 -0.18994 0.19329 C -0.1632 0.17824 -0.1382 0.15278 -0.11164 0.14213 C -0.1033 0.13102 -0.09497 0.11991 -0.08664 0.1088 C -0.07501 0.09329 -0.05157 0.06227 -0.05157 0.06227 C -0.04931 0.05417 -0.0481 0.04537 -0.04497 0.03773 C -0.04202 0.03032 -0.03716 0.02454 -0.03334 0.01782 C -0.03091 0.01343 -0.02848 0.00926 -0.02657 0.0044 C -0.01667 -0.0206 -0.01164 -0.03542 0.00347 -0.05555 C 0.00572 -0.06296 0.00694 -0.07106 0.01006 -0.07778 C 0.01249 -0.0831 0.01788 -0.08565 0.02013 -0.0912 C 0.02204 -0.09583 0.02048 -0.10162 0.0217 -0.10671 C 0.02326 -0.11366 0.02621 -0.11991 0.02847 -0.12662 C 0.03281 -0.15486 0.02986 -0.16944 0.04513 -0.18449 C 0.0493 -0.2044 0.05242 -0.22292 0.05833 -0.24236 C 0.05763 -0.31343 0.07795 -0.38866 0.03333 -0.43333 C 0.03107 -0.43542 0.02395 -0.4419 0.0217 -0.44236 C 0.01336 -0.44421 0.00503 -0.44375 -0.0033 -0.44444 C -0.03039 -0.45347 -0.0165 -0.45046 -0.04497 -0.45347 C -0.05209 -0.45741 -0.06025 -0.4588 -0.06667 -0.46458 C -0.07049 -0.46805 -0.07205 -0.47616 -0.07657 -0.47778 C -0.09011 -0.48241 -0.10435 -0.48079 -0.11824 -0.48218 C -0.13577 -0.49028 -0.15504 -0.48981 -0.17327 -0.4912 C -0.18282 -0.49421 -0.19202 -0.5 -0.20157 -0.4956 C -0.23907 -0.50833 -0.27761 -0.48889 -0.31494 -0.48449 C -0.33369 -0.47801 -0.3033 -0.48958 -0.3382 -0.46667 C -0.34428 -0.46273 -0.35157 -0.46389 -0.35834 -0.46227 C -0.36962 -0.45324 -0.3757 -0.43657 -0.3882 -0.43125 C -0.38942 -0.42893 -0.39028 -0.42639 -0.39167 -0.42454 C -0.39358 -0.42199 -0.39688 -0.42106 -0.39827 -0.41782 C -0.40174 -0.40995 -0.4033 -0.39583 -0.4066 -0.3868 C -0.41025 -0.35532 -0.40591 -0.36597 -0.4132 -0.35116 C -0.41372 -0.34305 -0.41494 -0.33472 -0.41494 -0.32662 C -0.41494 -0.32292 -0.41563 -0.31759 -0.4132 -0.31551 C -0.40955 -0.31227 -0.40435 -0.31412 -0.40001 -0.31343 C -0.39289 -0.30856 -0.3783 -0.29329 -0.36997 -0.2912 C -0.35174 -0.2868 -0.33334 -0.28518 -0.31494 -0.28218 C -0.31216 -0.28449 -0.3099 -0.28866 -0.3066 -0.28889 C -0.29705 -0.28981 -0.28733 -0.2838 -0.2783 -0.28009 C -0.26702 -0.27546 -0.25487 -0.2713 -0.24324 -0.26898 C -0.23785 -0.26435 -0.23351 -0.25856 -0.2283 -0.25347 C -0.21685 -0.23009 -0.23594 -0.26736 -0.21824 -0.24005 C -0.21181 -0.23009 -0.21181 -0.21551 -0.20487 -0.20671 C -0.19931 -0.18148 -0.20139 -0.1919 -0.19827 -0.17569 C -0.19931 -0.15694 -0.20122 -0.14398 -0.2033 -0.12662 C -0.204 -0.12153 -0.20313 -0.11574 -0.20487 -0.11111 C -0.20608 -0.1081 -0.21893 -0.09514 -0.22153 -0.09329 C -0.25001 -0.04352 -0.28889 -0.02917 -0.3349 -0.02662 C -0.37883 -0.0243 -0.42275 -0.02361 -0.46667 -0.02222 C -0.49306 -0.01042 -0.52414 -0.01273 -0.55157 -0.01111 C -0.5533 -0.00972 -0.55521 -0.00856 -0.5566 -0.00671 C -0.55851 -0.00417 -0.55938 -0.00023 -0.56164 0.00208 C -0.56407 0.0044 -0.56737 0.00463 -0.56997 0.00671 C -0.57587 0.01134 -0.58091 0.01736 -0.58664 0.02222 C -0.58959 0.02477 -0.60226 0.03056 -0.60834 0.03333 C -0.62535 0.0507 -0.60365 0.02986 -0.62327 0.04445 C -0.63785 0.05532 -0.6231 0.04838 -0.6349 0.05324 C -0.63594 0.05556 -0.63646 0.05857 -0.6382 0.05995 C -0.64011 0.06157 -0.64289 0.06088 -0.64497 0.06227 C -0.64966 0.06551 -0.65383 0.06968 -0.65834 0.07338 C -0.66754 0.09005 -0.65799 0.07662 -0.66997 0.08449 C -0.67657 0.08889 -0.67796 0.09491 -0.6849 0.09769 C -0.68994 0.10208 -0.69167 0.10139 -0.69167 0.11111 C -0.69167 0.11644 -0.69167 0.12199 -0.68994 0.12662 C -0.68907 0.1287 -0.68646 0.12778 -0.6849 0.12894 C -0.67153 0.13773 -0.66546 0.13542 -0.64827 0.13542 L -0.66164 0.1088 " pathEditMode="relative" ptsTypes="ffffffffffffffffffffffffffffffffffffffffffffffffffffffffffffffffffffffffffffffffffffffffffffffffffffffffffffffAA">
                                      <p:cBhvr>
                                        <p:cTn id="6" dur="5000" fill="hold"/>
                                        <p:tgtEl>
                                          <p:spTgt spid="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umba">
  <a:themeElements>
    <a:clrScheme name="Cumba">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Cumba">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umba">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404</TotalTime>
  <Words>484</Words>
  <Application>Microsoft Office PowerPoint</Application>
  <PresentationFormat>Ekran Gösterisi (4:3)</PresentationFormat>
  <Paragraphs>95</Paragraphs>
  <Slides>12</Slides>
  <Notes>0</Notes>
  <HiddenSlides>0</HiddenSlides>
  <MMClips>0</MMClips>
  <ScaleCrop>false</ScaleCrop>
  <HeadingPairs>
    <vt:vector size="4" baseType="variant">
      <vt:variant>
        <vt:lpstr>Tema</vt:lpstr>
      </vt:variant>
      <vt:variant>
        <vt:i4>1</vt:i4>
      </vt:variant>
      <vt:variant>
        <vt:lpstr>Slayt Başlıkları</vt:lpstr>
      </vt:variant>
      <vt:variant>
        <vt:i4>12</vt:i4>
      </vt:variant>
    </vt:vector>
  </HeadingPairs>
  <TitlesOfParts>
    <vt:vector size="13" baseType="lpstr">
      <vt:lpstr>Cumba</vt:lpstr>
      <vt:lpstr>ATATÜRK’ÜN İLETİŞİME VERDİĞİ ÖNEM</vt:lpstr>
      <vt:lpstr>SORU-1</vt:lpstr>
      <vt:lpstr>Soru-2</vt:lpstr>
      <vt:lpstr>SORU-3</vt:lpstr>
      <vt:lpstr>SORU-4</vt:lpstr>
      <vt:lpstr>Soru-5</vt:lpstr>
      <vt:lpstr>Soru-6</vt:lpstr>
      <vt:lpstr>Soru-7</vt:lpstr>
      <vt:lpstr>SORU-8</vt:lpstr>
      <vt:lpstr>SORU-9</vt:lpstr>
      <vt:lpstr>Slayt 11</vt:lpstr>
      <vt:lpstr>HAZIRLAYAN</vt:lpstr>
    </vt:vector>
  </TitlesOfParts>
  <Company>By NeC ® 2010 | Katilimsiz.Com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 HP</dc:creator>
  <cp:keywords>www.sorubak.com</cp:keywords>
  <dc:description>www.sorubak.com</dc:description>
  <cp:lastModifiedBy>GTR5KT587TI4OUT57YT675IKT8967690IN B</cp:lastModifiedBy>
  <cp:revision>20</cp:revision>
  <dcterms:created xsi:type="dcterms:W3CDTF">2013-09-22T14:17:29Z</dcterms:created>
  <dcterms:modified xsi:type="dcterms:W3CDTF">2013-09-25T06:51:09Z</dcterms:modified>
</cp:coreProperties>
</file>