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039318-C472-423D-BCE4-4D0823427F85}" type="datetimeFigureOut">
              <a:rPr lang="tr-TR" smtClean="0"/>
              <a:t>08.11.2013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DD88DA-84DA-4458-8C2E-5F58B357A7F2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T%C3%BCrkiye%27nin_da%C4%9Flar%C4%B1" TargetMode="External"/><Relationship Id="rId7" Type="http://schemas.openxmlformats.org/officeDocument/2006/relationships/hyperlink" Target="http://tr.wikipedia.org/wiki/A%C4%9Fr%C4%B1_(il)" TargetMode="External"/><Relationship Id="rId2" Type="http://schemas.openxmlformats.org/officeDocument/2006/relationships/hyperlink" Target="http://tr.wikipedia.org/wiki/T%C3%BCrkiy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I%C4%9Fd%C4%B1r_(il)" TargetMode="External"/><Relationship Id="rId5" Type="http://schemas.openxmlformats.org/officeDocument/2006/relationships/hyperlink" Target="http://tr.wikipedia.org/wiki/Ermenistan" TargetMode="External"/><Relationship Id="rId4" Type="http://schemas.openxmlformats.org/officeDocument/2006/relationships/hyperlink" Target="http://tr.wikipedia.org/wiki/%C4%B0ra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/index.php?title=S%C4%B1cak_nokta_yanarda%C4%9Flar%C4%B1&amp;action=edit&amp;redlink=1" TargetMode="External"/><Relationship Id="rId3" Type="http://schemas.openxmlformats.org/officeDocument/2006/relationships/hyperlink" Target="http://tr.wikipedia.org/wiki/D%C3%BCnya" TargetMode="External"/><Relationship Id="rId7" Type="http://schemas.openxmlformats.org/officeDocument/2006/relationships/hyperlink" Target="http://tr.wikipedia.org/wiki/Tektonik_plaka" TargetMode="External"/><Relationship Id="rId2" Type="http://schemas.openxmlformats.org/officeDocument/2006/relationships/hyperlink" Target="http://tr.wikipedia.org/wiki/Magm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Co%C4%9Frafya" TargetMode="External"/><Relationship Id="rId5" Type="http://schemas.openxmlformats.org/officeDocument/2006/relationships/hyperlink" Target="http://tr.wikipedia.org/wiki/S%C4%B1cakl%C4%B1k" TargetMode="External"/><Relationship Id="rId4" Type="http://schemas.openxmlformats.org/officeDocument/2006/relationships/hyperlink" Target="http://tr.wikipedia.org/wiki/Bas%C4%B1n%C3%A7" TargetMode="External"/><Relationship Id="rId9" Type="http://schemas.openxmlformats.org/officeDocument/2006/relationships/hyperlink" Target="http://tr.wikipedia.org/wiki/Volkanoloj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Aksaray_(il)" TargetMode="External"/><Relationship Id="rId2" Type="http://schemas.openxmlformats.org/officeDocument/2006/relationships/hyperlink" Target="http://tr.wikipedia.org/wiki/Da%C4%9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Erciyes_Da%C4%9F%C4%B1" TargetMode="External"/><Relationship Id="rId5" Type="http://schemas.openxmlformats.org/officeDocument/2006/relationships/hyperlink" Target="http://tr.wikipedia.org/w/index.php?title=NORA&amp;action=edit&amp;redlink=1" TargetMode="External"/><Relationship Id="rId4" Type="http://schemas.openxmlformats.org/officeDocument/2006/relationships/hyperlink" Target="http://tr.wikipedia.org/wiki/Ni%C4%9Fde_(il)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Toros_Da%C4%9Flar%C4%B1" TargetMode="External"/><Relationship Id="rId3" Type="http://schemas.openxmlformats.org/officeDocument/2006/relationships/hyperlink" Target="http://tr.wikipedia.org/wiki/Stratovolkan" TargetMode="External"/><Relationship Id="rId7" Type="http://schemas.openxmlformats.org/officeDocument/2006/relationships/hyperlink" Target="http://tr.wikipedia.org/wiki/%C4%B0%C3%A7_Anadolu_B%C3%B6lgesi" TargetMode="External"/><Relationship Id="rId2" Type="http://schemas.openxmlformats.org/officeDocument/2006/relationships/hyperlink" Target="http://tr.wikipedia.org/wiki/Kayser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/index.php?title=M%C3%96_253&amp;action=edit&amp;redlink=1" TargetMode="External"/><Relationship Id="rId5" Type="http://schemas.openxmlformats.org/officeDocument/2006/relationships/hyperlink" Target="http://tr.wikipedia.org/w/index.php?title=Roma_d%C3%B6nemi&amp;action=edit&amp;redlink=1" TargetMode="External"/><Relationship Id="rId10" Type="http://schemas.openxmlformats.org/officeDocument/2006/relationships/hyperlink" Target="http://tr.wikipedia.org/wiki/Alpin_ku%C5%9Fa%C4%9F%C4%B1" TargetMode="External"/><Relationship Id="rId4" Type="http://schemas.openxmlformats.org/officeDocument/2006/relationships/hyperlink" Target="http://tr.wikipedia.org/wiki/Erciyes_Da%C4%9F%C4%B1" TargetMode="External"/><Relationship Id="rId9" Type="http://schemas.openxmlformats.org/officeDocument/2006/relationships/hyperlink" Target="http://tr.wikipedia.org/wiki/Alada%C4%9Flar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TÜRKİYE’NİN DAĞLARI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NEBAHAT TAŞKIN ORTA OKULU 5/C SINIFI MURAT BEK-HAMZA ÇORAK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25761"/>
            <a:ext cx="8229600" cy="45719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ARKADAŞLAR BİZİ DİNLEDİĞİNİZ İÇİN ÇOK TEŞEKKÜRLER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AĞRI DAĞI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Ağrı Dağı</a:t>
            </a:r>
            <a:r>
              <a:rPr lang="tr-TR" dirty="0"/>
              <a:t> (</a:t>
            </a:r>
            <a:r>
              <a:rPr lang="tr-TR" u="sng" dirty="0">
                <a:hlinkClick r:id="rId2" tooltip="Türkiye"/>
              </a:rPr>
              <a:t>Türkiye</a:t>
            </a:r>
            <a:r>
              <a:rPr lang="tr-TR" dirty="0"/>
              <a:t>'nin en yüksek </a:t>
            </a:r>
            <a:r>
              <a:rPr lang="tr-TR" u="sng" dirty="0">
                <a:hlinkClick r:id="rId3" tooltip="Türkiye'nin dağları"/>
              </a:rPr>
              <a:t>dağıdır</a:t>
            </a:r>
            <a:r>
              <a:rPr lang="tr-TR" dirty="0"/>
              <a:t>. Zirvesi 4 mevsim boyunca erimeyen kar ve takke buzulu ile kaplı volkanik bir dağ olan Ağrı Dağı, Türkiye'nin doğu ucunda, </a:t>
            </a:r>
            <a:r>
              <a:rPr lang="tr-TR" u="sng" dirty="0">
                <a:hlinkClick r:id="rId4" tooltip="İran"/>
              </a:rPr>
              <a:t>İran</a:t>
            </a:r>
            <a:r>
              <a:rPr lang="tr-TR" dirty="0"/>
              <a:t>'ın 16 km batısında ve </a:t>
            </a:r>
            <a:r>
              <a:rPr lang="tr-TR" u="sng" dirty="0">
                <a:hlinkClick r:id="rId5" tooltip="Ermenistan"/>
              </a:rPr>
              <a:t>Ermenistan</a:t>
            </a:r>
            <a:r>
              <a:rPr lang="tr-TR" dirty="0"/>
              <a:t>'ın 32 km güneyindedir. Dağın %65'lik bir kesimi </a:t>
            </a:r>
            <a:r>
              <a:rPr lang="tr-TR" u="sng" dirty="0">
                <a:hlinkClick r:id="rId6" tooltip="Iğdır (il)"/>
              </a:rPr>
              <a:t>Iğdır</a:t>
            </a:r>
            <a:r>
              <a:rPr lang="tr-TR" dirty="0"/>
              <a:t> ilinde, kalan %35'lik kesimi ise </a:t>
            </a:r>
            <a:r>
              <a:rPr lang="tr-TR" u="sng" dirty="0">
                <a:hlinkClick r:id="rId7" tooltip="Ağrı (il)"/>
              </a:rPr>
              <a:t>Ağrı</a:t>
            </a:r>
            <a:r>
              <a:rPr lang="tr-TR" dirty="0"/>
              <a:t> ili sınırları içerisindedir. 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RESİM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LAB-101\Desktop\murat hamza\ağrı dağları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072494" cy="514353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YANARDAĞI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/>
              <a:t>Yanardağ</a:t>
            </a:r>
            <a:r>
              <a:rPr lang="tr-TR" dirty="0"/>
              <a:t> ya da </a:t>
            </a:r>
            <a:r>
              <a:rPr lang="tr-TR" b="1" dirty="0"/>
              <a:t>volkan</a:t>
            </a:r>
            <a:r>
              <a:rPr lang="tr-TR" dirty="0"/>
              <a:t>, </a:t>
            </a:r>
            <a:r>
              <a:rPr lang="tr-TR" u="sng" dirty="0">
                <a:hlinkClick r:id="rId2" tooltip="Magma"/>
              </a:rPr>
              <a:t>magmanın</a:t>
            </a:r>
            <a:r>
              <a:rPr lang="tr-TR" dirty="0"/>
              <a:t> (</a:t>
            </a:r>
            <a:r>
              <a:rPr lang="tr-TR" u="sng" dirty="0">
                <a:hlinkClick r:id="rId3" tooltip="Dünya"/>
              </a:rPr>
              <a:t>dünyanın</a:t>
            </a:r>
            <a:r>
              <a:rPr lang="tr-TR" dirty="0"/>
              <a:t> iç tabakalarında bulunan, yüksek </a:t>
            </a:r>
            <a:r>
              <a:rPr lang="tr-TR" u="sng" dirty="0">
                <a:hlinkClick r:id="rId4" tooltip="Basınç"/>
              </a:rPr>
              <a:t>basınç</a:t>
            </a:r>
            <a:r>
              <a:rPr lang="tr-TR" dirty="0"/>
              <a:t> ve yüksek </a:t>
            </a:r>
            <a:r>
              <a:rPr lang="tr-TR" u="sng" dirty="0">
                <a:hlinkClick r:id="rId5" tooltip="Sıcaklık"/>
              </a:rPr>
              <a:t>sıcaklıkla</a:t>
            </a:r>
            <a:r>
              <a:rPr lang="tr-TR" dirty="0"/>
              <a:t> erimiş kayalar) yeryuvarlağının yüzeyinden dışarı püskürerek çıktığı </a:t>
            </a:r>
            <a:r>
              <a:rPr lang="tr-TR" u="sng" dirty="0">
                <a:hlinkClick r:id="rId6" tooltip="Coğrafya"/>
              </a:rPr>
              <a:t>coğrafi yer şekilleridir</a:t>
            </a:r>
            <a:r>
              <a:rPr lang="tr-TR" dirty="0"/>
              <a:t>. Güneş sisteminde bulunan kayalık gezegen ve uydularda (bazıları çok aktif olan) birçok yanardağ olmasına rağmen, bu olgu, en azından dünyada, genellikle </a:t>
            </a:r>
            <a:r>
              <a:rPr lang="tr-TR" u="sng" dirty="0">
                <a:hlinkClick r:id="rId7" tooltip="Tektonik plaka"/>
              </a:rPr>
              <a:t>tektonik plaka</a:t>
            </a:r>
            <a:r>
              <a:rPr lang="tr-TR" dirty="0"/>
              <a:t> sınırlarında görülür. Ne var ki, </a:t>
            </a:r>
            <a:r>
              <a:rPr lang="tr-TR" u="sng" dirty="0">
                <a:hlinkClick r:id="rId8" tooltip="Sıcak nokta yanardağları (sayfa mevcut değil)"/>
              </a:rPr>
              <a:t>sıcak nokta yanardağlarında</a:t>
            </a:r>
            <a:r>
              <a:rPr lang="tr-TR" dirty="0"/>
              <a:t> önemli istisnalar vardır.Yanardağların araştırıldığı bilim dalına </a:t>
            </a:r>
            <a:r>
              <a:rPr lang="tr-TR" i="1" u="sng" dirty="0" err="1">
                <a:hlinkClick r:id="rId9" tooltip="Volkanoloji"/>
              </a:rPr>
              <a:t>volkanoloji</a:t>
            </a:r>
            <a:r>
              <a:rPr lang="tr-TR" i="1" dirty="0"/>
              <a:t> (</a:t>
            </a:r>
            <a:r>
              <a:rPr lang="tr-TR" i="1" dirty="0" err="1"/>
              <a:t>yanardağbilimi</a:t>
            </a:r>
            <a:r>
              <a:rPr lang="tr-TR" i="1" dirty="0"/>
              <a:t>)</a:t>
            </a:r>
            <a:r>
              <a:rPr lang="tr-TR" dirty="0"/>
              <a:t> denir.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RESİM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Documents and Settings\LAB-101\Desktop\murat hamza\ağrı dağları\images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8429652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HASAN DAĞI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err="1"/>
              <a:t>Hasandağı</a:t>
            </a:r>
            <a:r>
              <a:rPr lang="tr-TR" dirty="0"/>
              <a:t> deniz seviyesinden 3268 m yüksek olan tepesiyle bir volkanik </a:t>
            </a:r>
            <a:r>
              <a:rPr lang="tr-TR" u="sng" dirty="0">
                <a:hlinkClick r:id="rId2" tooltip="Dağ"/>
              </a:rPr>
              <a:t>dağdır</a:t>
            </a:r>
            <a:r>
              <a:rPr lang="tr-TR" dirty="0"/>
              <a:t>. Büyük Hasan ve Küçük Hasan Dağı olmak üzere iki büyük krateri vardır. Bu dağ </a:t>
            </a:r>
            <a:r>
              <a:rPr lang="tr-TR" u="sng" dirty="0">
                <a:hlinkClick r:id="rId3" tooltip="Aksaray (il)"/>
              </a:rPr>
              <a:t>Aksaray</a:t>
            </a:r>
            <a:r>
              <a:rPr lang="tr-TR" dirty="0"/>
              <a:t> ve </a:t>
            </a:r>
            <a:r>
              <a:rPr lang="tr-TR" u="sng" dirty="0">
                <a:hlinkClick r:id="rId4" tooltip="Niğde (il)"/>
              </a:rPr>
              <a:t>Niğde</a:t>
            </a:r>
            <a:r>
              <a:rPr lang="tr-TR" dirty="0"/>
              <a:t> il sınırları içerisinde </a:t>
            </a:r>
            <a:r>
              <a:rPr lang="tr-TR" dirty="0" err="1"/>
              <a:t>yeralmaktadır</a:t>
            </a:r>
            <a:r>
              <a:rPr lang="tr-TR" dirty="0"/>
              <a:t>. 1750. metresine kadar meşe ormanlarıyla kaplıdır. Dağın eteklerinde ve çevresinde çeşitli Türk boyları ve özellikle de Yörükler yaşarlar.</a:t>
            </a:r>
          </a:p>
          <a:p>
            <a:r>
              <a:rPr lang="tr-TR" dirty="0"/>
              <a:t>Dağın eteklerinde Antik Roma şehri </a:t>
            </a:r>
            <a:r>
              <a:rPr lang="tr-TR" u="sng" dirty="0">
                <a:hlinkClick r:id="rId5" tooltip="NORA (sayfa mevcut değil)"/>
              </a:rPr>
              <a:t>NORA</a:t>
            </a:r>
            <a:r>
              <a:rPr lang="tr-TR" dirty="0"/>
              <a:t> (Viranşehir) bulunmaktadır. </a:t>
            </a:r>
            <a:r>
              <a:rPr lang="tr-TR" u="sng" dirty="0">
                <a:hlinkClick r:id="rId6" tooltip="Erciyes Dağı"/>
              </a:rPr>
              <a:t>Erciyes Dağı</a:t>
            </a:r>
            <a:r>
              <a:rPr lang="tr-TR" dirty="0"/>
              <a:t>'ndan sonra İç Anadolu Bölgesinin en yüksek dağıdır.</a:t>
            </a:r>
          </a:p>
          <a:p>
            <a:endParaRPr lang="tr-TR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RESİM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LAB-101\Desktop\murat hamza\ağrı dağları\images[8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00034" y="857232"/>
            <a:ext cx="7286676" cy="53578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ERCİYES DAĞI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Erciyes Dağı</a:t>
            </a:r>
            <a:r>
              <a:rPr lang="tr-TR" dirty="0"/>
              <a:t>, </a:t>
            </a:r>
            <a:r>
              <a:rPr lang="tr-TR" u="sng" dirty="0">
                <a:hlinkClick r:id="rId2" tooltip="Kayseri"/>
              </a:rPr>
              <a:t>Kayseri</a:t>
            </a:r>
            <a:r>
              <a:rPr lang="tr-TR" dirty="0"/>
              <a:t>'nin 25 km güneybatısındaki ovaların yanından birdenbire yükselen büyük kütleli bir </a:t>
            </a:r>
            <a:r>
              <a:rPr lang="tr-TR" u="sng" dirty="0" err="1">
                <a:hlinkClick r:id="rId3" tooltip="Stratovolkan"/>
              </a:rPr>
              <a:t>stratovolkandır</a:t>
            </a:r>
            <a:r>
              <a:rPr lang="tr-TR" dirty="0"/>
              <a:t>.</a:t>
            </a:r>
            <a:r>
              <a:rPr lang="tr-TR" u="sng" baseline="30000" dirty="0">
                <a:hlinkClick r:id="rId4"/>
              </a:rPr>
              <a:t>[1]</a:t>
            </a:r>
            <a:endParaRPr lang="tr-TR" dirty="0"/>
          </a:p>
          <a:p>
            <a:r>
              <a:rPr lang="tr-TR" dirty="0"/>
              <a:t>Yüksek derecede aşınmaya uğramış olan volkanın son olarak, </a:t>
            </a:r>
            <a:r>
              <a:rPr lang="tr-TR" u="sng" dirty="0">
                <a:hlinkClick r:id="rId5" tooltip="Roma dönemi (sayfa mevcut değil)"/>
              </a:rPr>
              <a:t>Roma dönemi</a:t>
            </a:r>
            <a:r>
              <a:rPr lang="tr-TR" dirty="0"/>
              <a:t> madeni paralarındaki betimlemelere dayanarak, </a:t>
            </a:r>
            <a:r>
              <a:rPr lang="tr-TR" u="sng" dirty="0">
                <a:hlinkClick r:id="rId6" tooltip="MÖ 253 (sayfa mevcut değil)"/>
              </a:rPr>
              <a:t>MÖ 253</a:t>
            </a:r>
            <a:r>
              <a:rPr lang="tr-TR" dirty="0"/>
              <a:t> yılında püskürdüğü söylenebilir.</a:t>
            </a:r>
            <a:r>
              <a:rPr lang="tr-TR" u="sng" baseline="30000" dirty="0">
                <a:hlinkClick r:id="rId4"/>
              </a:rPr>
              <a:t>[2]</a:t>
            </a:r>
            <a:endParaRPr lang="tr-TR" dirty="0"/>
          </a:p>
          <a:p>
            <a:r>
              <a:rPr lang="tr-TR" dirty="0"/>
              <a:t>Erciyes, 3.916 metreye ulaşan zirvesi ile </a:t>
            </a:r>
            <a:r>
              <a:rPr lang="tr-TR" u="sng" dirty="0">
                <a:hlinkClick r:id="rId7" tooltip="İç Anadolu Bölgesi"/>
              </a:rPr>
              <a:t>İç Anadolu</a:t>
            </a:r>
            <a:r>
              <a:rPr lang="tr-TR" dirty="0"/>
              <a:t>'nun en yüksek dağıdır. </a:t>
            </a:r>
            <a:r>
              <a:rPr lang="tr-TR" u="sng" dirty="0" err="1">
                <a:hlinkClick r:id="rId8" tooltip="Toros Dağları"/>
              </a:rPr>
              <a:t>Torosların</a:t>
            </a:r>
            <a:r>
              <a:rPr lang="tr-TR" dirty="0"/>
              <a:t> kuzeydoğu uzantısı olan </a:t>
            </a:r>
            <a:r>
              <a:rPr lang="tr-TR" u="sng" dirty="0" err="1">
                <a:hlinkClick r:id="rId9" tooltip="Aladağlar"/>
              </a:rPr>
              <a:t>Aladağlar</a:t>
            </a:r>
            <a:r>
              <a:rPr lang="tr-TR" dirty="0" err="1"/>
              <a:t>'ın</a:t>
            </a:r>
            <a:r>
              <a:rPr lang="tr-TR" dirty="0"/>
              <a:t> en yüksek noktası olduğu kabul edilmektedir ve </a:t>
            </a:r>
            <a:r>
              <a:rPr lang="tr-TR" u="sng" dirty="0" err="1">
                <a:hlinkClick r:id="rId10" tooltip="Alpin kuşağı"/>
              </a:rPr>
              <a:t>Alpin</a:t>
            </a:r>
            <a:r>
              <a:rPr lang="tr-TR" u="sng" dirty="0">
                <a:hlinkClick r:id="rId10" tooltip="Alpin kuşağı"/>
              </a:rPr>
              <a:t> kuşağına</a:t>
            </a:r>
            <a:r>
              <a:rPr lang="tr-TR" dirty="0"/>
              <a:t> dahildir.</a:t>
            </a:r>
            <a:r>
              <a:rPr lang="tr-TR" u="sng" baseline="30000" dirty="0">
                <a:hlinkClick r:id="rId4"/>
              </a:rPr>
              <a:t>[3]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RESİM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Documents and Settings\LAB-101\Desktop\murat hamza\ağrı dağları\images[1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7715304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</TotalTime>
  <Words>216</Words>
  <Application>Microsoft Office PowerPoint</Application>
  <PresentationFormat>Ekran Gösterisi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TÜRKİYE’NİN DAĞLARI</vt:lpstr>
      <vt:lpstr>AĞRI DAĞI</vt:lpstr>
      <vt:lpstr>RESİM</vt:lpstr>
      <vt:lpstr>YANARDAĞI</vt:lpstr>
      <vt:lpstr>RESİM</vt:lpstr>
      <vt:lpstr>HASAN DAĞI</vt:lpstr>
      <vt:lpstr>RESİM</vt:lpstr>
      <vt:lpstr>ERCİYES DAĞI</vt:lpstr>
      <vt:lpstr>RESİM</vt:lpstr>
      <vt:lpstr>Slayt 10</vt:lpstr>
    </vt:vector>
  </TitlesOfParts>
  <Company>NEBAHAT TAŞKIN İLKÖĞRETİM OKULU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LAB1-101</dc:creator>
  <cp:keywords>www.sorubak.com</cp:keywords>
  <dc:description>www.sorubak.com</dc:description>
  <cp:lastModifiedBy>LAB1-101</cp:lastModifiedBy>
  <cp:revision>5</cp:revision>
  <dcterms:created xsi:type="dcterms:W3CDTF">2013-11-08T12:58:12Z</dcterms:created>
  <dcterms:modified xsi:type="dcterms:W3CDTF">2013-11-08T13:38:35Z</dcterms:modified>
  <cp:category>www.sorubak.com</cp:category>
  <cp:contentType>www.sorubak.com</cp:contentType>
  <cp:contentStatus>www.sorubak.com</cp:contentStatus>
</cp:coreProperties>
</file>