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9.xml"/><Relationship Id="rId18" Type="http://schemas.openxmlformats.org/officeDocument/2006/relationships/slide" Target="slide14.xml"/><Relationship Id="rId26" Type="http://schemas.openxmlformats.org/officeDocument/2006/relationships/image" Target="../media/image6.png"/><Relationship Id="rId3" Type="http://schemas.openxmlformats.org/officeDocument/2006/relationships/slide" Target="slide5.xml"/><Relationship Id="rId21" Type="http://schemas.openxmlformats.org/officeDocument/2006/relationships/slide" Target="slide15.xml"/><Relationship Id="rId34" Type="http://schemas.openxmlformats.org/officeDocument/2006/relationships/slide" Target="slide27.xml"/><Relationship Id="rId7" Type="http://schemas.openxmlformats.org/officeDocument/2006/relationships/slide" Target="slide6.xml"/><Relationship Id="rId12" Type="http://schemas.openxmlformats.org/officeDocument/2006/relationships/image" Target="../media/image4.png"/><Relationship Id="rId17" Type="http://schemas.openxmlformats.org/officeDocument/2006/relationships/slide" Target="slide13.xml"/><Relationship Id="rId25" Type="http://schemas.openxmlformats.org/officeDocument/2006/relationships/slide" Target="slide20.xml"/><Relationship Id="rId33" Type="http://schemas.openxmlformats.org/officeDocument/2006/relationships/image" Target="../media/image7.png"/><Relationship Id="rId38" Type="http://schemas.openxmlformats.org/officeDocument/2006/relationships/slide" Target="slide31.xml"/><Relationship Id="rId2" Type="http://schemas.openxmlformats.org/officeDocument/2006/relationships/image" Target="../media/image1.jpeg"/><Relationship Id="rId16" Type="http://schemas.openxmlformats.org/officeDocument/2006/relationships/slide" Target="slide12.xml"/><Relationship Id="rId20" Type="http://schemas.openxmlformats.org/officeDocument/2006/relationships/slide" Target="slide16.xml"/><Relationship Id="rId29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slide" Target="slide8.xml"/><Relationship Id="rId24" Type="http://schemas.openxmlformats.org/officeDocument/2006/relationships/slide" Target="slide19.xml"/><Relationship Id="rId32" Type="http://schemas.openxmlformats.org/officeDocument/2006/relationships/slide" Target="slide26.xml"/><Relationship Id="rId37" Type="http://schemas.openxmlformats.org/officeDocument/2006/relationships/slide" Target="slide30.xml"/><Relationship Id="rId5" Type="http://schemas.openxmlformats.org/officeDocument/2006/relationships/slide" Target="slide2.xml"/><Relationship Id="rId15" Type="http://schemas.openxmlformats.org/officeDocument/2006/relationships/slide" Target="slide11.xml"/><Relationship Id="rId23" Type="http://schemas.openxmlformats.org/officeDocument/2006/relationships/slide" Target="slide18.xml"/><Relationship Id="rId28" Type="http://schemas.openxmlformats.org/officeDocument/2006/relationships/slide" Target="slide22.xml"/><Relationship Id="rId36" Type="http://schemas.openxmlformats.org/officeDocument/2006/relationships/slide" Target="slide29.xml"/><Relationship Id="rId10" Type="http://schemas.openxmlformats.org/officeDocument/2006/relationships/slide" Target="slide3.xml"/><Relationship Id="rId19" Type="http://schemas.openxmlformats.org/officeDocument/2006/relationships/image" Target="../media/image5.png"/><Relationship Id="rId31" Type="http://schemas.openxmlformats.org/officeDocument/2006/relationships/slide" Target="slide25.xml"/><Relationship Id="rId4" Type="http://schemas.openxmlformats.org/officeDocument/2006/relationships/image" Target="../media/image2.png"/><Relationship Id="rId9" Type="http://schemas.openxmlformats.org/officeDocument/2006/relationships/slide" Target="slide4.xml"/><Relationship Id="rId14" Type="http://schemas.openxmlformats.org/officeDocument/2006/relationships/slide" Target="slide10.xml"/><Relationship Id="rId22" Type="http://schemas.openxmlformats.org/officeDocument/2006/relationships/slide" Target="slide17.xml"/><Relationship Id="rId27" Type="http://schemas.openxmlformats.org/officeDocument/2006/relationships/slide" Target="slide21.xml"/><Relationship Id="rId30" Type="http://schemas.openxmlformats.org/officeDocument/2006/relationships/slide" Target="slide24.xml"/><Relationship Id="rId35" Type="http://schemas.openxmlformats.org/officeDocument/2006/relationships/slide" Target="slide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ürriyet\Desktop\perspective_button_stop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96752"/>
            <a:ext cx="504056" cy="504056"/>
          </a:xfrm>
          <a:prstGeom prst="rect">
            <a:avLst/>
          </a:prstGeom>
          <a:noFill/>
        </p:spPr>
      </p:pic>
      <p:pic>
        <p:nvPicPr>
          <p:cNvPr id="5" name="Picture 2" descr="C:\Users\Hürriyet\Desktop\perspective_button_stop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2348880"/>
            <a:ext cx="495672" cy="495672"/>
          </a:xfrm>
          <a:prstGeom prst="rect">
            <a:avLst/>
          </a:prstGeom>
          <a:noFill/>
        </p:spPr>
      </p:pic>
      <p:pic>
        <p:nvPicPr>
          <p:cNvPr id="6" name="Picture 2" descr="C:\Users\Hürriyet\Desktop\perspective_button_stop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556792"/>
            <a:ext cx="504056" cy="504056"/>
          </a:xfrm>
          <a:prstGeom prst="rect">
            <a:avLst/>
          </a:prstGeom>
          <a:noFill/>
        </p:spPr>
      </p:pic>
      <p:pic>
        <p:nvPicPr>
          <p:cNvPr id="7" name="Picture 2" descr="C:\Users\Hürriyet\Desktop\perspective_button_stop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764704"/>
            <a:ext cx="504056" cy="504056"/>
          </a:xfrm>
          <a:prstGeom prst="rect">
            <a:avLst/>
          </a:prstGeom>
          <a:noFill/>
        </p:spPr>
      </p:pic>
      <p:pic>
        <p:nvPicPr>
          <p:cNvPr id="8" name="Picture 2" descr="C:\Users\Hürriyet\Desktop\perspective_button_stop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04664"/>
            <a:ext cx="504056" cy="504056"/>
          </a:xfrm>
          <a:prstGeom prst="rect">
            <a:avLst/>
          </a:prstGeom>
          <a:noFill/>
        </p:spPr>
      </p:pic>
      <p:pic>
        <p:nvPicPr>
          <p:cNvPr id="9" name="Picture 2" descr="C:\Users\Hürriyet\Desktop\perspective_button_stop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260648"/>
            <a:ext cx="504056" cy="504056"/>
          </a:xfrm>
          <a:prstGeom prst="rect">
            <a:avLst/>
          </a:prstGeom>
          <a:noFill/>
        </p:spPr>
      </p:pic>
      <p:pic>
        <p:nvPicPr>
          <p:cNvPr id="1027" name="Picture 3" descr="C:\Users\Hürriyet\Desktop\perspective_button_favorites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00192" y="2852936"/>
            <a:ext cx="504056" cy="504056"/>
          </a:xfrm>
          <a:prstGeom prst="rect">
            <a:avLst/>
          </a:prstGeom>
          <a:noFill/>
        </p:spPr>
      </p:pic>
      <p:pic>
        <p:nvPicPr>
          <p:cNvPr id="11" name="Picture 3" descr="C:\Users\Hürriyet\Desktop\perspective_button_favorites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64088" y="2204864"/>
            <a:ext cx="504056" cy="504056"/>
          </a:xfrm>
          <a:prstGeom prst="rect">
            <a:avLst/>
          </a:prstGeom>
          <a:noFill/>
        </p:spPr>
      </p:pic>
      <p:pic>
        <p:nvPicPr>
          <p:cNvPr id="12" name="Picture 3" descr="C:\Users\Hürriyet\Desktop\perspective_button_favorites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27984" y="1844824"/>
            <a:ext cx="504056" cy="504056"/>
          </a:xfrm>
          <a:prstGeom prst="rect">
            <a:avLst/>
          </a:prstGeom>
          <a:noFill/>
        </p:spPr>
      </p:pic>
      <p:pic>
        <p:nvPicPr>
          <p:cNvPr id="13" name="Picture 3" descr="C:\Users\Hürriyet\Desktop\perspective_button_favorites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419872" y="1412776"/>
            <a:ext cx="504056" cy="504056"/>
          </a:xfrm>
          <a:prstGeom prst="rect">
            <a:avLst/>
          </a:prstGeom>
          <a:noFill/>
        </p:spPr>
      </p:pic>
      <p:pic>
        <p:nvPicPr>
          <p:cNvPr id="14" name="Picture 3" descr="C:\Users\Hürriyet\Desktop\perspective_button_favorites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83768" y="1196752"/>
            <a:ext cx="504056" cy="504056"/>
          </a:xfrm>
          <a:prstGeom prst="rect">
            <a:avLst/>
          </a:prstGeom>
          <a:noFill/>
        </p:spPr>
      </p:pic>
      <p:pic>
        <p:nvPicPr>
          <p:cNvPr id="15" name="Picture 3" descr="C:\Users\Hürriyet\Desktop\perspective_button_favorites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03648" y="980728"/>
            <a:ext cx="504056" cy="504056"/>
          </a:xfrm>
          <a:prstGeom prst="rect">
            <a:avLst/>
          </a:prstGeom>
          <a:noFill/>
        </p:spPr>
      </p:pic>
      <p:pic>
        <p:nvPicPr>
          <p:cNvPr id="1028" name="Picture 4" descr="C:\Users\Hürriyet\Desktop\perspective_button_games.pn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940152" y="3356992"/>
            <a:ext cx="504056" cy="504056"/>
          </a:xfrm>
          <a:prstGeom prst="rect">
            <a:avLst/>
          </a:prstGeom>
          <a:noFill/>
        </p:spPr>
      </p:pic>
      <p:pic>
        <p:nvPicPr>
          <p:cNvPr id="17" name="Picture 4" descr="C:\Users\Hürriyet\Desktop\perspective_button_games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67944" y="2348880"/>
            <a:ext cx="504056" cy="504056"/>
          </a:xfrm>
          <a:prstGeom prst="rect">
            <a:avLst/>
          </a:prstGeom>
          <a:noFill/>
        </p:spPr>
      </p:pic>
      <p:pic>
        <p:nvPicPr>
          <p:cNvPr id="18" name="Picture 4" descr="C:\Users\Hürriyet\Desktop\perspective_button_games.png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004048" y="2708920"/>
            <a:ext cx="504056" cy="504056"/>
          </a:xfrm>
          <a:prstGeom prst="rect">
            <a:avLst/>
          </a:prstGeom>
          <a:noFill/>
        </p:spPr>
      </p:pic>
      <p:pic>
        <p:nvPicPr>
          <p:cNvPr id="19" name="Picture 4" descr="C:\Users\Hürriyet\Desktop\perspective_button_games.png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131840" y="1988840"/>
            <a:ext cx="504056" cy="504056"/>
          </a:xfrm>
          <a:prstGeom prst="rect">
            <a:avLst/>
          </a:prstGeom>
          <a:noFill/>
        </p:spPr>
      </p:pic>
      <p:pic>
        <p:nvPicPr>
          <p:cNvPr id="20" name="Picture 4" descr="C:\Users\Hürriyet\Desktop\perspective_button_games.png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195736" y="1772816"/>
            <a:ext cx="504056" cy="504056"/>
          </a:xfrm>
          <a:prstGeom prst="rect">
            <a:avLst/>
          </a:prstGeom>
          <a:noFill/>
        </p:spPr>
      </p:pic>
      <p:pic>
        <p:nvPicPr>
          <p:cNvPr id="21" name="Picture 4" descr="C:\Users\Hürriyet\Desktop\perspective_button_games.png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87624" y="1628800"/>
            <a:ext cx="504056" cy="504056"/>
          </a:xfrm>
          <a:prstGeom prst="rect">
            <a:avLst/>
          </a:prstGeom>
          <a:noFill/>
        </p:spPr>
      </p:pic>
      <p:pic>
        <p:nvPicPr>
          <p:cNvPr id="1029" name="Picture 5" descr="C:\Users\Hürriyet\Desktop\perspective_button_reboot.png">
            <a:hlinkClick r:id="rId25" action="ppaction://hlinksldjump"/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5580112" y="3861048"/>
            <a:ext cx="504055" cy="504055"/>
          </a:xfrm>
          <a:prstGeom prst="rect">
            <a:avLst/>
          </a:prstGeom>
          <a:noFill/>
        </p:spPr>
      </p:pic>
      <p:pic>
        <p:nvPicPr>
          <p:cNvPr id="23" name="Picture 5" descr="C:\Users\Hürriyet\Desktop\perspective_button_reboot.png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4716016" y="3212976"/>
            <a:ext cx="504055" cy="504055"/>
          </a:xfrm>
          <a:prstGeom prst="rect">
            <a:avLst/>
          </a:prstGeom>
          <a:noFill/>
        </p:spPr>
      </p:pic>
      <p:pic>
        <p:nvPicPr>
          <p:cNvPr id="24" name="Picture 5" descr="C:\Users\Hürriyet\Desktop\perspective_button_reboot.png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779912" y="2852936"/>
            <a:ext cx="504055" cy="504055"/>
          </a:xfrm>
          <a:prstGeom prst="rect">
            <a:avLst/>
          </a:prstGeom>
          <a:noFill/>
        </p:spPr>
      </p:pic>
      <p:pic>
        <p:nvPicPr>
          <p:cNvPr id="25" name="Picture 5" descr="C:\Users\Hürriyet\Desktop\perspective_button_reboot.png">
            <a:hlinkClick r:id="rId29" action="ppaction://hlinksldjump"/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2915816" y="2636912"/>
            <a:ext cx="504055" cy="504055"/>
          </a:xfrm>
          <a:prstGeom prst="rect">
            <a:avLst/>
          </a:prstGeom>
          <a:noFill/>
        </p:spPr>
      </p:pic>
      <p:pic>
        <p:nvPicPr>
          <p:cNvPr id="26" name="Picture 5" descr="C:\Users\Hürriyet\Desktop\perspective_button_reboot.png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979712" y="2348880"/>
            <a:ext cx="504055" cy="504055"/>
          </a:xfrm>
          <a:prstGeom prst="rect">
            <a:avLst/>
          </a:prstGeom>
          <a:noFill/>
        </p:spPr>
      </p:pic>
      <p:pic>
        <p:nvPicPr>
          <p:cNvPr id="27" name="Picture 5" descr="C:\Users\Hürriyet\Desktop\perspective_button_reboot.png">
            <a:hlinkClick r:id="rId31" action="ppaction://hlinksldjump"/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043608" y="2276872"/>
            <a:ext cx="504055" cy="504055"/>
          </a:xfrm>
          <a:prstGeom prst="rect">
            <a:avLst/>
          </a:prstGeom>
          <a:noFill/>
        </p:spPr>
      </p:pic>
      <p:pic>
        <p:nvPicPr>
          <p:cNvPr id="1030" name="Picture 6" descr="C:\Users\Hürriyet\Desktop\perspective_button_time.png">
            <a:hlinkClick r:id="rId32" action="ppaction://hlinksldjump"/>
          </p:cNvPr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5220072" y="4293096"/>
            <a:ext cx="504055" cy="504055"/>
          </a:xfrm>
          <a:prstGeom prst="rect">
            <a:avLst/>
          </a:prstGeom>
          <a:noFill/>
        </p:spPr>
      </p:pic>
      <p:pic>
        <p:nvPicPr>
          <p:cNvPr id="29" name="Picture 6" descr="C:\Users\Hürriyet\Desktop\perspective_button_time.png">
            <a:hlinkClick r:id="rId34" action="ppaction://hlinksldjump"/>
          </p:cNvPr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4427984" y="3789040"/>
            <a:ext cx="504055" cy="504055"/>
          </a:xfrm>
          <a:prstGeom prst="rect">
            <a:avLst/>
          </a:prstGeom>
          <a:noFill/>
        </p:spPr>
      </p:pic>
      <p:pic>
        <p:nvPicPr>
          <p:cNvPr id="30" name="Picture 6" descr="C:\Users\Hürriyet\Desktop\perspective_button_time.png">
            <a:hlinkClick r:id="rId35" action="ppaction://hlinksldjump"/>
          </p:cNvPr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3491880" y="3501008"/>
            <a:ext cx="504055" cy="504055"/>
          </a:xfrm>
          <a:prstGeom prst="rect">
            <a:avLst/>
          </a:prstGeom>
          <a:noFill/>
        </p:spPr>
      </p:pic>
      <p:pic>
        <p:nvPicPr>
          <p:cNvPr id="31" name="Picture 6" descr="C:\Users\Hürriyet\Desktop\perspective_button_time.png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2699792" y="3212976"/>
            <a:ext cx="504055" cy="504055"/>
          </a:xfrm>
          <a:prstGeom prst="rect">
            <a:avLst/>
          </a:prstGeom>
          <a:noFill/>
        </p:spPr>
      </p:pic>
      <p:pic>
        <p:nvPicPr>
          <p:cNvPr id="32" name="Picture 6" descr="C:\Users\Hürriyet\Desktop\perspective_button_time.png">
            <a:hlinkClick r:id="rId37" action="ppaction://hlinksldjump"/>
          </p:cNvPr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1763688" y="2996952"/>
            <a:ext cx="504055" cy="504055"/>
          </a:xfrm>
          <a:prstGeom prst="rect">
            <a:avLst/>
          </a:prstGeom>
          <a:noFill/>
        </p:spPr>
      </p:pic>
      <p:pic>
        <p:nvPicPr>
          <p:cNvPr id="33" name="Picture 6" descr="C:\Users\Hürriyet\Desktop\perspective_button_time.png">
            <a:hlinkClick r:id="rId38" action="ppaction://hlinksldjump"/>
          </p:cNvPr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899592" y="2924944"/>
            <a:ext cx="504055" cy="504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“Yaşamak” sözcüğü aşağıdaki cümlelerin hangisinde, “oturmak” anlamında kullanılmıştır? </a:t>
            </a: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A) Köydeki Hasan dede yaşıyor mu? </a:t>
            </a:r>
            <a:br>
              <a:rPr lang="tr-TR" dirty="0" smtClean="0"/>
            </a:br>
            <a:r>
              <a:rPr lang="tr-TR" dirty="0" smtClean="0"/>
              <a:t>B) Çok yaşayan değil çok gezen bilir. </a:t>
            </a:r>
            <a:br>
              <a:rPr lang="tr-TR" dirty="0" smtClean="0"/>
            </a:br>
            <a:r>
              <a:rPr lang="tr-TR" dirty="0" smtClean="0"/>
              <a:t>C) Çanakkale’de yaşayan akrabalarımız var. </a:t>
            </a:r>
            <a:br>
              <a:rPr lang="tr-TR" dirty="0" smtClean="0"/>
            </a:br>
            <a:r>
              <a:rPr lang="tr-TR" dirty="0" smtClean="0"/>
              <a:t>D) Onun anısı hep kalbimizde yaşayacak.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 sözcüklerden hangileri anlam ilişkisi yönünden diğerlerinden farklıdır? </a:t>
            </a:r>
            <a:br>
              <a:rPr lang="tr-TR" dirty="0" smtClean="0"/>
            </a:br>
            <a:r>
              <a:rPr lang="tr-TR" dirty="0" smtClean="0"/>
              <a:t>A) Enli – geniş </a:t>
            </a:r>
            <a:br>
              <a:rPr lang="tr-TR" dirty="0" smtClean="0"/>
            </a:br>
            <a:r>
              <a:rPr lang="tr-TR" dirty="0" smtClean="0"/>
              <a:t>B) Arı - saf </a:t>
            </a:r>
            <a:br>
              <a:rPr lang="tr-TR" dirty="0" smtClean="0"/>
            </a:br>
            <a:r>
              <a:rPr lang="tr-TR" dirty="0" smtClean="0"/>
              <a:t>C) Aç – tok </a:t>
            </a:r>
            <a:br>
              <a:rPr lang="tr-TR" dirty="0" smtClean="0"/>
            </a:br>
            <a:r>
              <a:rPr lang="tr-TR" dirty="0" smtClean="0"/>
              <a:t>D) Kaygı – tasa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tr-TR" b="1" dirty="0" smtClean="0"/>
              <a:t>“Çevirmek” sözcüğü aşağıdakilerin hangisinde “yolundan alıkoymak” anlamında kullanılmıştır? </a:t>
            </a:r>
            <a:br>
              <a:rPr lang="tr-TR" b="1" dirty="0" smtClean="0"/>
            </a:br>
            <a:r>
              <a:rPr lang="tr-TR" b="1" dirty="0" smtClean="0">
                <a:solidFill>
                  <a:schemeClr val="accent4">
                    <a:lumMod val="50000"/>
                  </a:schemeClr>
                </a:solidFill>
              </a:rPr>
              <a:t>A) O kadar gururlu ki, kendisine yollanan parayı geri çevirmiş. </a:t>
            </a:r>
            <a:br>
              <a:rPr lang="tr-TR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tr-TR" b="1" dirty="0" smtClean="0">
                <a:solidFill>
                  <a:schemeClr val="accent4">
                    <a:lumMod val="50000"/>
                  </a:schemeClr>
                </a:solidFill>
              </a:rPr>
              <a:t>B) Bahçenin etrafını duvarla çevirerek evi korumaya almışlar. </a:t>
            </a:r>
            <a:br>
              <a:rPr lang="tr-TR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tr-TR" b="1" dirty="0" smtClean="0">
                <a:solidFill>
                  <a:schemeClr val="accent4">
                    <a:lumMod val="50000"/>
                  </a:schemeClr>
                </a:solidFill>
              </a:rPr>
              <a:t>C) Başını çevirmeden annesine cevap verdi. </a:t>
            </a:r>
            <a:br>
              <a:rPr lang="tr-TR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tr-TR" b="1" dirty="0" smtClean="0">
                <a:solidFill>
                  <a:schemeClr val="accent4">
                    <a:lumMod val="50000"/>
                  </a:schemeClr>
                </a:solidFill>
              </a:rPr>
              <a:t>D) Arkadaşım bizi çevirip evine götürdü.</a:t>
            </a:r>
            <a:endParaRPr lang="tr-TR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“Gün” sözcüğü aşağıdakilerin hangisinde “iyi yaşanmış zaman” anlamında kullanılmıştır? </a:t>
            </a:r>
            <a:br>
              <a:rPr lang="tr-TR" dirty="0" smtClean="0"/>
            </a:br>
            <a:r>
              <a:rPr lang="tr-TR" dirty="0" smtClean="0"/>
              <a:t>A) Gün biraz yükselince sıcak, kırları kapladı. </a:t>
            </a:r>
            <a:br>
              <a:rPr lang="tr-TR" dirty="0" smtClean="0"/>
            </a:br>
            <a:r>
              <a:rPr lang="tr-TR" dirty="0" smtClean="0"/>
              <a:t>B) Gün gördün, diyenlere gülümseyerek bakardı. </a:t>
            </a:r>
            <a:br>
              <a:rPr lang="tr-TR" dirty="0" smtClean="0"/>
            </a:br>
            <a:r>
              <a:rPr lang="tr-TR" dirty="0" smtClean="0"/>
              <a:t>C) Günün şartlarına uygun davranmaya çalışırdı. </a:t>
            </a:r>
            <a:br>
              <a:rPr lang="tr-TR" dirty="0" smtClean="0"/>
            </a:br>
            <a:r>
              <a:rPr lang="tr-TR" dirty="0" smtClean="0"/>
              <a:t>D) Gün boyunca sabırla telefonun çalmasını bekledi.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 Aşağıdaki cümlelerin hangisinde “güneş” sözcüğü terim anlamıyla kullanılmıştır? </a:t>
            </a:r>
            <a:br>
              <a:rPr lang="tr-TR" dirty="0" smtClean="0"/>
            </a:br>
            <a:r>
              <a:rPr lang="tr-TR" dirty="0" smtClean="0"/>
              <a:t>A) Güneş, gezegenlere ışık ve ısı verir. </a:t>
            </a:r>
            <a:br>
              <a:rPr lang="tr-TR" dirty="0" smtClean="0"/>
            </a:br>
            <a:r>
              <a:rPr lang="tr-TR" dirty="0" smtClean="0"/>
              <a:t>B) Çiftçiler güneş batarken tarladan dönüyorlardı. </a:t>
            </a:r>
            <a:br>
              <a:rPr lang="tr-TR" dirty="0" smtClean="0"/>
            </a:br>
            <a:r>
              <a:rPr lang="tr-TR" dirty="0" smtClean="0"/>
              <a:t>C) Her tarafı eskimiş, güneş görmeyen bir konaktı. </a:t>
            </a:r>
            <a:br>
              <a:rPr lang="tr-TR" dirty="0" smtClean="0"/>
            </a:br>
            <a:r>
              <a:rPr lang="tr-TR" dirty="0" smtClean="0"/>
              <a:t>D) Kedine yeni bir güneş gözlüğü aldı.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980728"/>
            <a:ext cx="8291264" cy="5145435"/>
          </a:xfrm>
        </p:spPr>
        <p:txBody>
          <a:bodyPr/>
          <a:lstStyle/>
          <a:p>
            <a:r>
              <a:rPr lang="tr-TR" dirty="0" smtClean="0"/>
              <a:t>“Ancak” sözcüğü aşağıdakilerden hangisinde “en erken” anlamında kullanılmıştır? </a:t>
            </a:r>
            <a:br>
              <a:rPr lang="tr-TR" dirty="0" smtClean="0"/>
            </a:br>
            <a:r>
              <a:rPr lang="tr-TR" dirty="0" smtClean="0"/>
              <a:t>A) Onun üzüntüsünü ancak sen hafifletebilirsin. </a:t>
            </a:r>
            <a:br>
              <a:rPr lang="tr-TR" dirty="0" smtClean="0"/>
            </a:br>
            <a:r>
              <a:rPr lang="tr-TR" dirty="0" smtClean="0"/>
              <a:t>B) Geziye ancak son sınıflar katılabilecekmiş. </a:t>
            </a:r>
            <a:br>
              <a:rPr lang="tr-TR" dirty="0" smtClean="0"/>
            </a:br>
            <a:r>
              <a:rPr lang="tr-TR" dirty="0" smtClean="0"/>
              <a:t>C) İçimizden ancak bir arkadaşımızla görüşebildi. </a:t>
            </a:r>
            <a:br>
              <a:rPr lang="tr-TR" dirty="0" smtClean="0"/>
            </a:br>
            <a:r>
              <a:rPr lang="tr-TR" dirty="0" smtClean="0"/>
              <a:t>D) Bu hızla ancak akşama varırız.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“Yol” sözcüğü aşağıdaki cümlelerin hangisinde “Bu problem ancak bu yolla çözülür.” Cümlesindeki anlamıyla kullanılmıştır? </a:t>
            </a:r>
            <a:br>
              <a:rPr lang="tr-TR" dirty="0" smtClean="0"/>
            </a:br>
            <a:r>
              <a:rPr lang="tr-TR" dirty="0" smtClean="0"/>
              <a:t>A) Hayatta epeyce yol almış bir insandı. </a:t>
            </a:r>
            <a:br>
              <a:rPr lang="tr-TR" dirty="0" smtClean="0"/>
            </a:br>
            <a:r>
              <a:rPr lang="tr-TR" dirty="0" smtClean="0"/>
              <a:t>B) Bu yolda varını yoğunu harcadı. </a:t>
            </a:r>
            <a:br>
              <a:rPr lang="tr-TR" dirty="0" smtClean="0"/>
            </a:br>
            <a:r>
              <a:rPr lang="tr-TR" dirty="0" smtClean="0"/>
              <a:t>C) Başarılı olmanın birçok yolu vardır. </a:t>
            </a:r>
            <a:br>
              <a:rPr lang="tr-TR" dirty="0" smtClean="0"/>
            </a:br>
            <a:r>
              <a:rPr lang="tr-TR" dirty="0" smtClean="0"/>
              <a:t>D) Çocuklara yolda top oynamayın, dedi.</a:t>
            </a: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 Aşağıdaki sözcüklerin hangisinde, yapım ve </a:t>
            </a:r>
            <a:br>
              <a:rPr lang="tr-TR" dirty="0" smtClean="0"/>
            </a:br>
            <a:r>
              <a:rPr lang="tr-TR" dirty="0" smtClean="0"/>
              <a:t>çekim ekleri bir arada yer almıştır? </a:t>
            </a:r>
            <a:br>
              <a:rPr lang="tr-TR" dirty="0" smtClean="0"/>
            </a:br>
            <a:r>
              <a:rPr lang="tr-TR" dirty="0" smtClean="0"/>
              <a:t>A) Geliyoruz </a:t>
            </a:r>
            <a:br>
              <a:rPr lang="tr-TR" dirty="0" smtClean="0"/>
            </a:br>
            <a:r>
              <a:rPr lang="tr-TR" dirty="0" smtClean="0"/>
              <a:t>B) Yürüyüş </a:t>
            </a:r>
            <a:br>
              <a:rPr lang="tr-TR" dirty="0" smtClean="0"/>
            </a:br>
            <a:r>
              <a:rPr lang="tr-TR" dirty="0" smtClean="0"/>
              <a:t>C) Sevgimiz </a:t>
            </a:r>
            <a:br>
              <a:rPr lang="tr-TR" dirty="0" smtClean="0"/>
            </a:br>
            <a:r>
              <a:rPr lang="tr-TR" dirty="0" smtClean="0"/>
              <a:t>D) Gelmişler </a:t>
            </a: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 cümlelerin hangisinde, iki yapım eki </a:t>
            </a:r>
            <a:br>
              <a:rPr lang="tr-TR" dirty="0" smtClean="0"/>
            </a:br>
            <a:r>
              <a:rPr lang="tr-TR" dirty="0" smtClean="0"/>
              <a:t>almış bir sözcük vardır? </a:t>
            </a:r>
            <a:br>
              <a:rPr lang="tr-TR" dirty="0" smtClean="0"/>
            </a:br>
            <a:r>
              <a:rPr lang="tr-TR" dirty="0" smtClean="0"/>
              <a:t>A) Yorgunluk yüzüne vurmuş, gözlerine oturmuştu. </a:t>
            </a:r>
            <a:br>
              <a:rPr lang="tr-TR" dirty="0" smtClean="0"/>
            </a:br>
            <a:r>
              <a:rPr lang="tr-TR" dirty="0" smtClean="0"/>
              <a:t>B) Serçecik kanatlarını cama vurdu. </a:t>
            </a:r>
            <a:br>
              <a:rPr lang="tr-TR" dirty="0" smtClean="0"/>
            </a:br>
            <a:r>
              <a:rPr lang="tr-TR" dirty="0" smtClean="0"/>
              <a:t>C) Bilincini canlı tutmaya çalışıyordu. </a:t>
            </a:r>
            <a:br>
              <a:rPr lang="tr-TR" dirty="0" smtClean="0"/>
            </a:br>
            <a:r>
              <a:rPr lang="tr-TR" dirty="0" smtClean="0"/>
              <a:t>D) Ağaçlıktan gelen kuş seslerini dinliyoruz. </a:t>
            </a: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"Kitapçılar" sözcüğünün yapısıyla ilgili aşağıdaki </a:t>
            </a:r>
            <a:br>
              <a:rPr lang="tr-TR" dirty="0" smtClean="0"/>
            </a:br>
            <a:r>
              <a:rPr lang="tr-TR" dirty="0" smtClean="0"/>
              <a:t>sıralamalardan hangisi doğrudur? </a:t>
            </a:r>
            <a:br>
              <a:rPr lang="tr-TR" dirty="0" smtClean="0"/>
            </a:br>
            <a:r>
              <a:rPr lang="tr-TR" dirty="0" smtClean="0"/>
              <a:t>A) Kök - yapım eki - çekim eki </a:t>
            </a:r>
            <a:br>
              <a:rPr lang="tr-TR" dirty="0" smtClean="0"/>
            </a:br>
            <a:r>
              <a:rPr lang="tr-TR" dirty="0" smtClean="0"/>
              <a:t>B) Kök - çekim eki </a:t>
            </a:r>
            <a:br>
              <a:rPr lang="tr-TR" dirty="0" smtClean="0"/>
            </a:br>
            <a:r>
              <a:rPr lang="tr-TR" dirty="0" smtClean="0"/>
              <a:t>C) Kök - yapım eki - durum eki </a:t>
            </a:r>
            <a:br>
              <a:rPr lang="tr-TR" dirty="0" smtClean="0"/>
            </a:br>
            <a:r>
              <a:rPr lang="tr-TR" dirty="0" smtClean="0"/>
              <a:t>D) Kök - yapım eki - yapım eki 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	Aşağıdaki kelimelerden hangisi türemiş bir kelimedir?</a:t>
            </a:r>
            <a:br>
              <a:rPr lang="tr-TR" dirty="0" smtClean="0"/>
            </a:br>
            <a:r>
              <a:rPr lang="tr-TR" dirty="0" smtClean="0"/>
              <a:t> 	</a:t>
            </a:r>
          </a:p>
          <a:p>
            <a:pPr>
              <a:buNone/>
            </a:pPr>
            <a:r>
              <a:rPr lang="tr-TR" dirty="0" smtClean="0"/>
              <a:t>			A) Boyacı          B) Çanta </a:t>
            </a:r>
            <a:br>
              <a:rPr lang="tr-TR" dirty="0" smtClean="0"/>
            </a:br>
            <a:r>
              <a:rPr lang="tr-TR" dirty="0" smtClean="0"/>
              <a:t>		C) Kelebek        D) Masa 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 sözcüklerin hangisi yapım ve çekim </a:t>
            </a:r>
            <a:br>
              <a:rPr lang="tr-TR" dirty="0" smtClean="0"/>
            </a:br>
            <a:r>
              <a:rPr lang="tr-TR" dirty="0" smtClean="0"/>
              <a:t>eki almıştır? </a:t>
            </a:r>
            <a:br>
              <a:rPr lang="tr-TR" dirty="0" smtClean="0"/>
            </a:br>
            <a:r>
              <a:rPr lang="tr-TR" dirty="0" smtClean="0"/>
              <a:t>A) Yazlıklarına </a:t>
            </a:r>
            <a:br>
              <a:rPr lang="tr-TR" dirty="0" smtClean="0"/>
            </a:br>
            <a:r>
              <a:rPr lang="tr-TR" dirty="0" smtClean="0"/>
              <a:t>B) Sevgisiz </a:t>
            </a:r>
            <a:br>
              <a:rPr lang="tr-TR" dirty="0" smtClean="0"/>
            </a:br>
            <a:r>
              <a:rPr lang="tr-TR" dirty="0" smtClean="0"/>
              <a:t>C) Gazetecilik </a:t>
            </a:r>
            <a:br>
              <a:rPr lang="tr-TR" dirty="0" smtClean="0"/>
            </a:br>
            <a:r>
              <a:rPr lang="tr-TR" dirty="0" smtClean="0"/>
              <a:t>D) Güneşlikli </a:t>
            </a:r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/>
              <a:t>Aşağıdaki kelimelerden hangisi, yapım eki almış </a:t>
            </a:r>
            <a:br>
              <a:rPr lang="tr-TR" sz="3600" b="1" dirty="0" smtClean="0"/>
            </a:br>
            <a:r>
              <a:rPr lang="tr-TR" sz="3600" b="1" dirty="0" smtClean="0"/>
              <a:t>(türemiş) bir kelime değildir ? </a:t>
            </a:r>
            <a:br>
              <a:rPr lang="tr-TR" sz="3600" b="1" dirty="0" smtClean="0"/>
            </a:br>
            <a:r>
              <a:rPr lang="tr-TR" sz="3600" b="1" dirty="0" smtClean="0"/>
              <a:t>A) Çamlık                 B) Karşı </a:t>
            </a:r>
            <a:br>
              <a:rPr lang="tr-TR" sz="3600" b="1" dirty="0" smtClean="0"/>
            </a:br>
            <a:r>
              <a:rPr lang="tr-TR" sz="3600" b="1" dirty="0" smtClean="0"/>
              <a:t>C) Sesli                     D) Örgü </a:t>
            </a:r>
            <a:endParaRPr lang="tr-TR" sz="36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 cümlelerden hangisinde zıt anlamlı kelimeler birlikte kullanılmıştır? </a:t>
            </a:r>
            <a:br>
              <a:rPr lang="tr-TR" dirty="0" smtClean="0"/>
            </a:br>
            <a:r>
              <a:rPr lang="tr-TR" dirty="0" smtClean="0"/>
              <a:t>A)Herkese eşit , sevecen davranır. </a:t>
            </a:r>
            <a:br>
              <a:rPr lang="tr-TR" dirty="0" smtClean="0"/>
            </a:br>
            <a:r>
              <a:rPr lang="tr-TR" dirty="0" smtClean="0"/>
              <a:t>B) Bana, bunları her gün söyler. </a:t>
            </a:r>
            <a:br>
              <a:rPr lang="tr-TR" dirty="0" smtClean="0"/>
            </a:br>
            <a:r>
              <a:rPr lang="tr-TR" dirty="0" smtClean="0"/>
              <a:t>C)Konuyu ona buna anlatma. </a:t>
            </a:r>
            <a:br>
              <a:rPr lang="tr-TR" dirty="0" smtClean="0"/>
            </a:br>
            <a:r>
              <a:rPr lang="tr-TR" dirty="0" smtClean="0"/>
              <a:t>D)Köyde iyi ve kötü günlerimiz oldu.</a:t>
            </a: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 cümlelerin hangisinde zıt anlamlı kelimeler bir arada kullanılmıştır? </a:t>
            </a:r>
            <a:br>
              <a:rPr lang="tr-TR" dirty="0" smtClean="0"/>
            </a:br>
            <a:r>
              <a:rPr lang="tr-TR" dirty="0" smtClean="0"/>
              <a:t>A) İyi kötü günler yaşandı. </a:t>
            </a:r>
            <a:br>
              <a:rPr lang="tr-TR" dirty="0" smtClean="0"/>
            </a:br>
            <a:r>
              <a:rPr lang="tr-TR" dirty="0" smtClean="0"/>
              <a:t>B) Eve gider gitmez uyudum. </a:t>
            </a:r>
            <a:br>
              <a:rPr lang="tr-TR" dirty="0" smtClean="0"/>
            </a:br>
            <a:r>
              <a:rPr lang="tr-TR" dirty="0" smtClean="0"/>
              <a:t>C) Eski püskü elbiseler giymemelisin. </a:t>
            </a:r>
            <a:br>
              <a:rPr lang="tr-TR" dirty="0" smtClean="0"/>
            </a:br>
            <a:r>
              <a:rPr lang="tr-TR" dirty="0" smtClean="0"/>
              <a:t>D) Doğru dürüst birisiydi.</a:t>
            </a:r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Aşağıdakilerden hangisi ‘ayağını kesmek’ deyimiyle zıt anlamlıdır? </a:t>
            </a:r>
            <a:br>
              <a:rPr lang="tr-TR" dirty="0" smtClean="0"/>
            </a:br>
            <a:r>
              <a:rPr lang="tr-TR" dirty="0" smtClean="0"/>
              <a:t>A)Ayağını kesmek </a:t>
            </a:r>
            <a:br>
              <a:rPr lang="tr-TR" dirty="0" smtClean="0"/>
            </a:br>
            <a:r>
              <a:rPr lang="tr-TR" dirty="0" smtClean="0"/>
              <a:t>B)Ayağına dolaşmak </a:t>
            </a:r>
            <a:br>
              <a:rPr lang="tr-TR" dirty="0" smtClean="0"/>
            </a:br>
            <a:r>
              <a:rPr lang="tr-TR" dirty="0" smtClean="0"/>
              <a:t>C)Ayağını alıştırmak </a:t>
            </a:r>
            <a:br>
              <a:rPr lang="tr-TR" dirty="0" smtClean="0"/>
            </a:br>
            <a:r>
              <a:rPr lang="tr-TR" dirty="0" smtClean="0"/>
              <a:t>D)Ayağına gelmek</a:t>
            </a:r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 Aşağıdaki cümlelerin hangisinde bir sözcük karşıt anlamlısı ile kullanılmamıştır? </a:t>
            </a:r>
            <a:br>
              <a:rPr lang="tr-TR" dirty="0" smtClean="0"/>
            </a:br>
            <a:r>
              <a:rPr lang="tr-TR" dirty="0" smtClean="0"/>
              <a:t>A) Her karanlığın ardında bir aydınlık vardır. </a:t>
            </a:r>
            <a:br>
              <a:rPr lang="tr-TR" dirty="0" smtClean="0"/>
            </a:br>
            <a:r>
              <a:rPr lang="tr-TR" dirty="0" smtClean="0"/>
              <a:t>B) İleri geri konuşma. </a:t>
            </a:r>
            <a:br>
              <a:rPr lang="tr-TR" dirty="0" smtClean="0"/>
            </a:br>
            <a:r>
              <a:rPr lang="tr-TR" dirty="0" smtClean="0"/>
              <a:t>C) Aşağı mahallede oturuyor. </a:t>
            </a:r>
            <a:br>
              <a:rPr lang="tr-TR" dirty="0" smtClean="0"/>
            </a:br>
            <a:r>
              <a:rPr lang="tr-TR" dirty="0" smtClean="0"/>
              <a:t>D) Gece gündüz ders çalışıyor.</a:t>
            </a:r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 cümlelerin hangisinde karşıt kavramlara yer verilmiştir? </a:t>
            </a:r>
            <a:br>
              <a:rPr lang="tr-TR" dirty="0" smtClean="0"/>
            </a:br>
            <a:r>
              <a:rPr lang="tr-TR" dirty="0" smtClean="0"/>
              <a:t>A) Yaşamayı bilen için hayat güzeldir. </a:t>
            </a:r>
            <a:br>
              <a:rPr lang="tr-TR" dirty="0" smtClean="0"/>
            </a:br>
            <a:r>
              <a:rPr lang="tr-TR" dirty="0" smtClean="0"/>
              <a:t>B) Yapılan iyilikler çabuk unutulmaz. </a:t>
            </a:r>
            <a:br>
              <a:rPr lang="tr-TR" dirty="0" smtClean="0"/>
            </a:br>
            <a:r>
              <a:rPr lang="tr-TR" dirty="0" smtClean="0"/>
              <a:t>C) İnsan, kendini umut ile beslemelidir. </a:t>
            </a:r>
            <a:br>
              <a:rPr lang="tr-TR" dirty="0" smtClean="0"/>
            </a:br>
            <a:r>
              <a:rPr lang="tr-TR" dirty="0" smtClean="0"/>
              <a:t>D) Aza kanaat etmeyen çoğu bulamaz.</a:t>
            </a:r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" Kara" sözcüğünden sonra aşağıdaki </a:t>
            </a:r>
            <a:r>
              <a:rPr lang="tr-TR" dirty="0" err="1" smtClean="0"/>
              <a:t>sözcüklerdenhangisi</a:t>
            </a:r>
            <a:r>
              <a:rPr lang="tr-TR" dirty="0" smtClean="0"/>
              <a:t> getirilirse bir deyim oluşur? </a:t>
            </a:r>
            <a:br>
              <a:rPr lang="tr-TR" dirty="0" smtClean="0"/>
            </a:br>
            <a:r>
              <a:rPr lang="tr-TR" dirty="0" smtClean="0"/>
              <a:t>A) Kol </a:t>
            </a:r>
            <a:br>
              <a:rPr lang="tr-TR" dirty="0" smtClean="0"/>
            </a:br>
            <a:r>
              <a:rPr lang="tr-TR" dirty="0" smtClean="0"/>
              <a:t>B) Tahta </a:t>
            </a:r>
            <a:br>
              <a:rPr lang="tr-TR" dirty="0" smtClean="0"/>
            </a:br>
            <a:r>
              <a:rPr lang="tr-TR" dirty="0" smtClean="0"/>
              <a:t>C) Cahil </a:t>
            </a:r>
            <a:br>
              <a:rPr lang="tr-TR" dirty="0" smtClean="0"/>
            </a:br>
            <a:r>
              <a:rPr lang="tr-TR" dirty="0" smtClean="0"/>
              <a:t>D) Baş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" Can atmak" deyimi hangi anlama gelmektedir? </a:t>
            </a:r>
            <a:br>
              <a:rPr lang="tr-TR" dirty="0" smtClean="0"/>
            </a:br>
            <a:r>
              <a:rPr lang="tr-TR" dirty="0" smtClean="0"/>
              <a:t>A) Çok yorulmak </a:t>
            </a:r>
            <a:br>
              <a:rPr lang="tr-TR" dirty="0" smtClean="0"/>
            </a:br>
            <a:r>
              <a:rPr lang="tr-TR" dirty="0" smtClean="0"/>
              <a:t>B) Önemli olmak </a:t>
            </a:r>
            <a:br>
              <a:rPr lang="tr-TR" dirty="0" smtClean="0"/>
            </a:br>
            <a:r>
              <a:rPr lang="tr-TR" dirty="0" smtClean="0"/>
              <a:t>C) Sevmek </a:t>
            </a:r>
            <a:br>
              <a:rPr lang="tr-TR" dirty="0" smtClean="0"/>
            </a:br>
            <a:r>
              <a:rPr lang="tr-TR" dirty="0" smtClean="0"/>
              <a:t>D) Çok istekli olmak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Aşağıdakilerden hangisi "Sakla samanı gelir zamanı." atasözü ile aynı anlama gelen atasözüdür? </a:t>
            </a:r>
            <a:br>
              <a:rPr lang="tr-TR" dirty="0" smtClean="0"/>
            </a:br>
            <a:r>
              <a:rPr lang="tr-TR" dirty="0" smtClean="0"/>
              <a:t>A) Ak akçe kara gün içindir. </a:t>
            </a:r>
            <a:br>
              <a:rPr lang="tr-TR" dirty="0" smtClean="0"/>
            </a:br>
            <a:r>
              <a:rPr lang="tr-TR" dirty="0" smtClean="0"/>
              <a:t>B) </a:t>
            </a:r>
            <a:r>
              <a:rPr lang="tr-TR" dirty="0" err="1" smtClean="0"/>
              <a:t>Ekmekden</a:t>
            </a:r>
            <a:r>
              <a:rPr lang="tr-TR" dirty="0" smtClean="0"/>
              <a:t> biçilmez. </a:t>
            </a:r>
            <a:br>
              <a:rPr lang="tr-TR" dirty="0" smtClean="0"/>
            </a:br>
            <a:r>
              <a:rPr lang="tr-TR" dirty="0" smtClean="0"/>
              <a:t>C) İşleyen demir pas tutmaz. </a:t>
            </a:r>
            <a:br>
              <a:rPr lang="tr-TR" dirty="0" smtClean="0"/>
            </a:br>
            <a:r>
              <a:rPr lang="tr-TR" dirty="0" smtClean="0"/>
              <a:t>D) Bin ölçüp bir biçmeli.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 cümlelerin hangisinde türemiş kelime vardır? </a:t>
            </a:r>
            <a:br>
              <a:rPr lang="tr-TR" dirty="0" smtClean="0"/>
            </a:br>
            <a:r>
              <a:rPr lang="tr-TR" dirty="0" smtClean="0"/>
              <a:t>A) Mehmet eve gitti. </a:t>
            </a:r>
            <a:br>
              <a:rPr lang="tr-TR" dirty="0" smtClean="0"/>
            </a:br>
            <a:r>
              <a:rPr lang="tr-TR" dirty="0" smtClean="0"/>
              <a:t>B) Kirli çamaşırları topla. </a:t>
            </a:r>
            <a:br>
              <a:rPr lang="tr-TR" dirty="0" smtClean="0"/>
            </a:br>
            <a:r>
              <a:rPr lang="tr-TR" dirty="0" smtClean="0"/>
              <a:t>C) Bu defter benim değil. </a:t>
            </a:r>
            <a:br>
              <a:rPr lang="tr-TR" dirty="0" smtClean="0"/>
            </a:br>
            <a:r>
              <a:rPr lang="tr-TR" dirty="0" smtClean="0"/>
              <a:t>D) Ağaçların arasında kayboldu.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Sen güle güle git.............;ben ona çok iyi bakarım. Cümlesini en uygun tamamlayan deyim </a:t>
            </a:r>
            <a:r>
              <a:rPr lang="tr-TR" dirty="0" err="1" smtClean="0"/>
              <a:t>aşağıdakilerdenhangisidir</a:t>
            </a:r>
            <a:r>
              <a:rPr lang="tr-TR" dirty="0" smtClean="0"/>
              <a:t>? </a:t>
            </a:r>
            <a:br>
              <a:rPr lang="tr-TR" dirty="0" smtClean="0"/>
            </a:br>
            <a:r>
              <a:rPr lang="tr-TR" dirty="0" smtClean="0"/>
              <a:t>A) bir dediğini iki etme </a:t>
            </a:r>
            <a:br>
              <a:rPr lang="tr-TR" dirty="0" smtClean="0"/>
            </a:br>
            <a:r>
              <a:rPr lang="tr-TR" dirty="0" smtClean="0"/>
              <a:t>B) başını boş bırakma </a:t>
            </a:r>
            <a:br>
              <a:rPr lang="tr-TR" dirty="0" smtClean="0"/>
            </a:br>
            <a:r>
              <a:rPr lang="tr-TR" dirty="0" smtClean="0"/>
              <a:t>C) ne hali varsa görsün </a:t>
            </a:r>
            <a:br>
              <a:rPr lang="tr-TR" dirty="0" smtClean="0"/>
            </a:br>
            <a:r>
              <a:rPr lang="tr-TR" dirty="0" smtClean="0"/>
              <a:t>D) gözün arkada kalmasın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525963"/>
          </a:xfrm>
        </p:spPr>
        <p:txBody>
          <a:bodyPr/>
          <a:lstStyle/>
          <a:p>
            <a:r>
              <a:rPr lang="tr-TR" b="1" dirty="0" smtClean="0"/>
              <a:t>Aşağıdaki cümlelerin hangisinde “nesnel” bir yargı vardır?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A) Eminim ki bu senin için çok önemlidir.</a:t>
            </a:r>
            <a:br>
              <a:rPr lang="tr-TR" dirty="0" smtClean="0"/>
            </a:br>
            <a:r>
              <a:rPr lang="tr-TR" dirty="0" smtClean="0"/>
              <a:t>B) Sanatçının halk gözünde çok büyük bir yeri vardır.</a:t>
            </a:r>
            <a:br>
              <a:rPr lang="tr-TR" dirty="0" smtClean="0"/>
            </a:br>
            <a:r>
              <a:rPr lang="tr-TR" dirty="0" smtClean="0"/>
              <a:t>C) Öğretmen etkinliği yaparken sınıfı üç gruba ayırdı.</a:t>
            </a:r>
            <a:br>
              <a:rPr lang="tr-TR" dirty="0" smtClean="0"/>
            </a:br>
            <a:r>
              <a:rPr lang="tr-TR" dirty="0" smtClean="0"/>
              <a:t>D) Okunan her hikâye, insanı kendine biraz daha yakınlaştırır</a:t>
            </a:r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 cümlelerin hangisinde öznel bir anlatım vardır?</a:t>
            </a:r>
            <a:br>
              <a:rPr lang="tr-TR" dirty="0" smtClean="0"/>
            </a:br>
            <a:r>
              <a:rPr lang="tr-TR" dirty="0" smtClean="0"/>
              <a:t>A) O, iki katlı, bahçeli bir evde yaşıyordu.</a:t>
            </a:r>
            <a:br>
              <a:rPr lang="tr-TR" dirty="0" smtClean="0"/>
            </a:br>
            <a:r>
              <a:rPr lang="tr-TR" dirty="0" smtClean="0"/>
              <a:t>B) Mahallemizde pazar, perşembe günü kurulur.</a:t>
            </a:r>
            <a:br>
              <a:rPr lang="tr-TR" dirty="0" smtClean="0"/>
            </a:br>
            <a:r>
              <a:rPr lang="tr-TR" dirty="0" smtClean="0"/>
              <a:t>C) Akşam izlediğim film çok heyecanlıydı.</a:t>
            </a:r>
            <a:br>
              <a:rPr lang="tr-TR" dirty="0" smtClean="0"/>
            </a:br>
            <a:r>
              <a:rPr lang="tr-TR" dirty="0" smtClean="0"/>
              <a:t>D) Yengemin yüzündeki yara izi çok belirgindi.</a:t>
            </a:r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Aşağıdakilerden hangisi nesnel bir yargıdır?</a:t>
            </a:r>
            <a:br>
              <a:rPr lang="tr-TR" dirty="0" smtClean="0"/>
            </a:br>
            <a:r>
              <a:rPr lang="tr-TR" dirty="0" smtClean="0"/>
              <a:t>A) Şairin, sesini daha geniş kitlelere duyurabilmesi için dergilerde daha sık görülmesinde yarar var.</a:t>
            </a:r>
            <a:br>
              <a:rPr lang="tr-TR" dirty="0" smtClean="0"/>
            </a:br>
            <a:r>
              <a:rPr lang="tr-TR" dirty="0" smtClean="0"/>
              <a:t>B) İyi bir romancı, şiir yazamaz; ama iyi bir şair, roman yazabilir.</a:t>
            </a:r>
            <a:br>
              <a:rPr lang="tr-TR" dirty="0" smtClean="0"/>
            </a:br>
            <a:r>
              <a:rPr lang="tr-TR" dirty="0" smtClean="0"/>
              <a:t>C) En iyi tatil, ormanda yapılan tatildir. </a:t>
            </a:r>
            <a:br>
              <a:rPr lang="tr-TR" dirty="0" smtClean="0"/>
            </a:br>
            <a:r>
              <a:rPr lang="tr-TR" dirty="0" smtClean="0"/>
              <a:t>D) Öykünün yanı sıra birçok şiir yazmış, bunlardan bazıları bestelenmiştir.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 cümlelerin hangisinde yapım eki alan </a:t>
            </a:r>
            <a:br>
              <a:rPr lang="tr-TR" dirty="0" smtClean="0"/>
            </a:br>
            <a:r>
              <a:rPr lang="tr-TR" dirty="0" smtClean="0"/>
              <a:t>sözcük vardır? </a:t>
            </a:r>
            <a:br>
              <a:rPr lang="tr-TR" dirty="0" smtClean="0"/>
            </a:br>
            <a:r>
              <a:rPr lang="tr-TR" dirty="0" smtClean="0"/>
              <a:t>A) Yolculuk sırasında hep ayaktaydı. </a:t>
            </a:r>
            <a:br>
              <a:rPr lang="tr-TR" dirty="0" smtClean="0"/>
            </a:br>
            <a:r>
              <a:rPr lang="tr-TR" dirty="0" smtClean="0"/>
              <a:t>B) İstanbul'a otomobille gideceğiz. </a:t>
            </a:r>
            <a:br>
              <a:rPr lang="tr-TR" dirty="0" smtClean="0"/>
            </a:br>
            <a:r>
              <a:rPr lang="tr-TR" dirty="0" smtClean="0"/>
              <a:t>C) Bahar geldi, çiçekler açtı. </a:t>
            </a:r>
            <a:br>
              <a:rPr lang="tr-TR" dirty="0" smtClean="0"/>
            </a:br>
            <a:r>
              <a:rPr lang="tr-TR" dirty="0" smtClean="0"/>
              <a:t>D) Boş zamanlarımda anneme yardım ederim.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Aşağıdakilerden hangisi türemiş sözcük değildir ? </a:t>
            </a:r>
            <a:br>
              <a:rPr lang="tr-TR" dirty="0" smtClean="0"/>
            </a:br>
            <a:r>
              <a:rPr lang="tr-TR" dirty="0" smtClean="0"/>
              <a:t>A) Kalem                    </a:t>
            </a:r>
          </a:p>
          <a:p>
            <a:pPr>
              <a:buNone/>
            </a:pPr>
            <a:r>
              <a:rPr lang="tr-TR" dirty="0" smtClean="0"/>
              <a:t>	B) Gözlük </a:t>
            </a:r>
            <a:br>
              <a:rPr lang="tr-TR" dirty="0" smtClean="0"/>
            </a:br>
            <a:r>
              <a:rPr lang="tr-TR" dirty="0" smtClean="0"/>
              <a:t>C) Yolcu             	   </a:t>
            </a:r>
          </a:p>
          <a:p>
            <a:pPr>
              <a:buNone/>
            </a:pPr>
            <a:r>
              <a:rPr lang="tr-TR" dirty="0" smtClean="0"/>
              <a:t>	D) Kitapçı 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 Aşağıdakilerden hangisi yapısı bakımından basit </a:t>
            </a:r>
            <a:br>
              <a:rPr lang="tr-TR" dirty="0" smtClean="0"/>
            </a:br>
            <a:r>
              <a:rPr lang="tr-TR" dirty="0" smtClean="0"/>
              <a:t>sözcüktür? </a:t>
            </a:r>
            <a:br>
              <a:rPr lang="tr-TR" dirty="0" smtClean="0"/>
            </a:br>
            <a:r>
              <a:rPr lang="tr-TR" dirty="0" smtClean="0"/>
              <a:t>A) Gölgeler           </a:t>
            </a:r>
          </a:p>
          <a:p>
            <a:pPr>
              <a:buNone/>
            </a:pPr>
            <a:r>
              <a:rPr lang="tr-TR" dirty="0" smtClean="0"/>
              <a:t>	B) Şakacı </a:t>
            </a:r>
            <a:br>
              <a:rPr lang="tr-TR" dirty="0" smtClean="0"/>
            </a:br>
            <a:r>
              <a:rPr lang="tr-TR" dirty="0" smtClean="0"/>
              <a:t>C) Örtü           </a:t>
            </a:r>
          </a:p>
          <a:p>
            <a:pPr>
              <a:buNone/>
            </a:pPr>
            <a:r>
              <a:rPr lang="tr-TR" dirty="0" smtClean="0"/>
              <a:t>	D) Kaygısız 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 sözcüklerden hangisi birleşik yapılıdır?</a:t>
            </a:r>
            <a:br>
              <a:rPr lang="tr-TR" dirty="0" smtClean="0"/>
            </a:br>
            <a:r>
              <a:rPr lang="tr-TR" dirty="0" smtClean="0"/>
              <a:t>A) Seçmen             B) Koşan </a:t>
            </a:r>
            <a:br>
              <a:rPr lang="tr-TR" dirty="0" smtClean="0"/>
            </a:br>
            <a:r>
              <a:rPr lang="tr-TR" dirty="0" smtClean="0"/>
              <a:t>C) Ayakkabı           D) Sinek 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Aşağıdakilerden hangisi yapım eki almıştır? </a:t>
            </a:r>
            <a:br>
              <a:rPr lang="tr-TR" dirty="0" smtClean="0"/>
            </a:br>
            <a:endParaRPr lang="tr-TR" dirty="0" smtClean="0"/>
          </a:p>
          <a:p>
            <a:pPr>
              <a:buNone/>
            </a:pPr>
            <a:r>
              <a:rPr lang="tr-TR" dirty="0" smtClean="0"/>
              <a:t>	A) Barış             B) Bilgi </a:t>
            </a:r>
            <a:br>
              <a:rPr lang="tr-TR" dirty="0" smtClean="0"/>
            </a:br>
            <a:r>
              <a:rPr lang="tr-TR" dirty="0" smtClean="0"/>
              <a:t>C) Isı                  D) Akıl 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“Koyu” sözcüğü aşağıdaki cümlelerin hangisinde “aşırı” anlamıyla kullanılmıştır? </a:t>
            </a:r>
            <a:br>
              <a:rPr lang="tr-TR" dirty="0" smtClean="0"/>
            </a:br>
            <a:r>
              <a:rPr lang="tr-TR" dirty="0" smtClean="0"/>
              <a:t>A) Doktor, çocuklara koyu süt önermiyor. </a:t>
            </a:r>
            <a:br>
              <a:rPr lang="tr-TR" dirty="0" smtClean="0"/>
            </a:br>
            <a:r>
              <a:rPr lang="tr-TR" dirty="0" smtClean="0"/>
              <a:t>B) Takımın koyu taraftarları erkenden geldiler. </a:t>
            </a:r>
            <a:br>
              <a:rPr lang="tr-TR" dirty="0" smtClean="0"/>
            </a:br>
            <a:r>
              <a:rPr lang="tr-TR" dirty="0" smtClean="0"/>
              <a:t>C) Balıkçılar koyu mavi denizlere açıldılar. </a:t>
            </a:r>
            <a:br>
              <a:rPr lang="tr-TR" dirty="0" smtClean="0"/>
            </a:br>
            <a:r>
              <a:rPr lang="tr-TR" dirty="0" smtClean="0"/>
              <a:t>D) Aralarında koyu bir sohbet başladı.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78</Words>
  <Application>Microsoft Office PowerPoint</Application>
  <PresentationFormat>Ekran Gösterisi (4:3)</PresentationFormat>
  <Paragraphs>39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HÜRRİYET</dc:creator>
  <cp:keywords>www.sorubak.com</cp:keywords>
  <dc:description>www.sorubak.com</dc:description>
  <cp:lastModifiedBy>GTR5KT587TI4OUT57YT675IKT8967690IN B</cp:lastModifiedBy>
  <cp:revision>12</cp:revision>
  <dcterms:created xsi:type="dcterms:W3CDTF">2012-11-23T06:49:02Z</dcterms:created>
  <dcterms:modified xsi:type="dcterms:W3CDTF">2013-09-25T06:55:25Z</dcterms:modified>
</cp:coreProperties>
</file>