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331" r:id="rId3"/>
    <p:sldId id="328" r:id="rId4"/>
    <p:sldId id="329" r:id="rId5"/>
    <p:sldId id="330" r:id="rId6"/>
    <p:sldId id="281" r:id="rId7"/>
    <p:sldId id="257" r:id="rId8"/>
    <p:sldId id="258" r:id="rId9"/>
    <p:sldId id="259" r:id="rId10"/>
    <p:sldId id="260" r:id="rId11"/>
    <p:sldId id="261" r:id="rId12"/>
    <p:sldId id="262" r:id="rId13"/>
    <p:sldId id="263" r:id="rId14"/>
    <p:sldId id="264" r:id="rId15"/>
    <p:sldId id="265" r:id="rId16"/>
    <p:sldId id="266" r:id="rId17"/>
    <p:sldId id="280"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626BFF0F-400D-448D-A69E-566DD0C3EBDA}" type="datetimeFigureOut">
              <a:rPr lang="tr-TR" smtClean="0"/>
              <a:pPr/>
              <a:t>05.05.2014</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46AEC7AB-2345-4870-98AB-0A7B095A63F0}"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26BFF0F-400D-448D-A69E-566DD0C3EBDA}" type="datetimeFigureOut">
              <a:rPr lang="tr-TR" smtClean="0"/>
              <a:pPr/>
              <a:t>05.05.2014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6AEC7AB-2345-4870-98AB-0A7B095A63F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626BFF0F-400D-448D-A69E-566DD0C3EBDA}" type="datetimeFigureOut">
              <a:rPr lang="tr-TR" smtClean="0"/>
              <a:pPr/>
              <a:t>05.05.2014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6AEC7AB-2345-4870-98AB-0A7B095A63F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626BFF0F-400D-448D-A69E-566DD0C3EBDA}" type="datetimeFigureOut">
              <a:rPr lang="tr-TR" smtClean="0"/>
              <a:pPr/>
              <a:t>05.05.2014</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46AEC7AB-2345-4870-98AB-0A7B095A63F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626BFF0F-400D-448D-A69E-566DD0C3EBDA}" type="datetimeFigureOut">
              <a:rPr lang="tr-TR" smtClean="0"/>
              <a:pPr/>
              <a:t>05.05.2014</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46AEC7AB-2345-4870-98AB-0A7B095A63F0}"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626BFF0F-400D-448D-A69E-566DD0C3EBDA}" type="datetimeFigureOut">
              <a:rPr lang="tr-TR" smtClean="0"/>
              <a:pPr/>
              <a:t>05.05.2014</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46AEC7AB-2345-4870-98AB-0A7B095A63F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626BFF0F-400D-448D-A69E-566DD0C3EBDA}" type="datetimeFigureOut">
              <a:rPr lang="tr-TR" smtClean="0"/>
              <a:pPr/>
              <a:t>05.05.2014</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46AEC7AB-2345-4870-98AB-0A7B095A63F0}"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626BFF0F-400D-448D-A69E-566DD0C3EBDA}" type="datetimeFigureOut">
              <a:rPr lang="tr-TR" smtClean="0"/>
              <a:pPr/>
              <a:t>05.05.2014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46AEC7AB-2345-4870-98AB-0A7B095A63F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626BFF0F-400D-448D-A69E-566DD0C3EBDA}" type="datetimeFigureOut">
              <a:rPr lang="tr-TR" smtClean="0"/>
              <a:pPr/>
              <a:t>05.05.2014</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46AEC7AB-2345-4870-98AB-0A7B095A63F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626BFF0F-400D-448D-A69E-566DD0C3EBDA}" type="datetimeFigureOut">
              <a:rPr lang="tr-TR" smtClean="0"/>
              <a:pPr/>
              <a:t>05.05.2014</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46AEC7AB-2345-4870-98AB-0A7B095A63F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626BFF0F-400D-448D-A69E-566DD0C3EBDA}" type="datetimeFigureOut">
              <a:rPr lang="tr-TR" smtClean="0"/>
              <a:pPr/>
              <a:t>05.05.2014</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46AEC7AB-2345-4870-98AB-0A7B095A63F0}"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626BFF0F-400D-448D-A69E-566DD0C3EBDA}" type="datetimeFigureOut">
              <a:rPr lang="tr-TR" smtClean="0"/>
              <a:pPr/>
              <a:t>05.05.2014</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46AEC7AB-2345-4870-98AB-0A7B095A63F0}"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file:///I:\bilgi%20yar&#305;&#351;mas&#305;\Bitmi&#351;%20slaytlar\3.mp3" TargetMode="Externa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6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071538" y="0"/>
            <a:ext cx="7406640" cy="1472184"/>
          </a:xfrm>
        </p:spPr>
        <p:txBody>
          <a:bodyPr>
            <a:normAutofit fontScale="90000"/>
          </a:bodyPr>
          <a:lstStyle/>
          <a:p>
            <a:pPr algn="ctr"/>
            <a:r>
              <a:rPr lang="tr-TR" b="1" dirty="0" smtClean="0"/>
              <a:t>2013-2014 </a:t>
            </a:r>
            <a:r>
              <a:rPr lang="tr-TR" b="1" dirty="0" smtClean="0"/>
              <a:t>EĞİTİM ÖĞRETİM YILI GAZİ ORTAOKULU </a:t>
            </a:r>
            <a:endParaRPr lang="tr-TR" b="1" dirty="0"/>
          </a:p>
        </p:txBody>
      </p:sp>
      <p:sp>
        <p:nvSpPr>
          <p:cNvPr id="3" name="2 Alt Başlık"/>
          <p:cNvSpPr>
            <a:spLocks noGrp="1"/>
          </p:cNvSpPr>
          <p:nvPr>
            <p:ph type="subTitle" idx="1"/>
          </p:nvPr>
        </p:nvSpPr>
        <p:spPr>
          <a:xfrm>
            <a:off x="1043608" y="2132856"/>
            <a:ext cx="7560840" cy="3744416"/>
          </a:xfrm>
        </p:spPr>
        <p:txBody>
          <a:bodyPr>
            <a:normAutofit/>
          </a:bodyPr>
          <a:lstStyle/>
          <a:p>
            <a:pPr algn="ctr"/>
            <a:r>
              <a:rPr lang="tr-TR" sz="6600" dirty="0" smtClean="0"/>
              <a:t>  </a:t>
            </a:r>
            <a:r>
              <a:rPr lang="tr-TR" sz="6600" b="1" u="sng" dirty="0" smtClean="0">
                <a:solidFill>
                  <a:schemeClr val="tx1"/>
                </a:solidFill>
              </a:rPr>
              <a:t>5.SINIFLAR</a:t>
            </a:r>
            <a:r>
              <a:rPr lang="tr-TR" sz="6600" dirty="0" smtClean="0">
                <a:solidFill>
                  <a:schemeClr val="tx1"/>
                </a:solidFill>
              </a:rPr>
              <a:t> BİLGİ YARIŞMASINA</a:t>
            </a:r>
          </a:p>
          <a:p>
            <a:pPr algn="ctr"/>
            <a:r>
              <a:rPr lang="tr-TR" sz="6600" dirty="0" smtClean="0">
                <a:solidFill>
                  <a:schemeClr val="tx1"/>
                </a:solidFill>
              </a:rPr>
              <a:t>HOŞGELDİNİZ</a:t>
            </a:r>
            <a:r>
              <a:rPr lang="tr-TR" sz="6600" dirty="0" smtClean="0">
                <a:solidFill>
                  <a:schemeClr val="accent3">
                    <a:lumMod val="60000"/>
                    <a:lumOff val="40000"/>
                  </a:schemeClr>
                </a:solidFill>
                <a:sym typeface="Wingdings" pitchFamily="2" charset="2"/>
              </a:rPr>
              <a:t></a:t>
            </a:r>
            <a:endParaRPr lang="tr-TR" sz="6600" dirty="0" smtClean="0">
              <a:solidFill>
                <a:schemeClr val="accent3">
                  <a:lumMod val="60000"/>
                  <a:lumOff val="40000"/>
                </a:schemeClr>
              </a:solidFill>
            </a:endParaRPr>
          </a:p>
          <a:p>
            <a:pPr algn="ctr"/>
            <a:endParaRPr lang="tr-TR" sz="2400" dirty="0"/>
          </a:p>
        </p:txBody>
      </p:sp>
      <p:pic>
        <p:nvPicPr>
          <p:cNvPr id="1026" name="Picture 2" descr="C:\Users\Sezgi Özay\Desktop\bilgi-yarismasi.jpg"/>
          <p:cNvPicPr>
            <a:picLocks noChangeAspect="1" noChangeArrowheads="1"/>
          </p:cNvPicPr>
          <p:nvPr/>
        </p:nvPicPr>
        <p:blipFill>
          <a:blip r:embed="rId2" cstate="print"/>
          <a:srcRect/>
          <a:stretch>
            <a:fillRect/>
          </a:stretch>
        </p:blipFill>
        <p:spPr bwMode="auto">
          <a:xfrm>
            <a:off x="0" y="5229200"/>
            <a:ext cx="3745136" cy="1628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1000"/>
                                        <p:tgtEl>
                                          <p:spTgt spid="1026"/>
                                        </p:tgtEl>
                                      </p:cBhvr>
                                    </p:animEffect>
                                    <p:anim calcmode="lin" valueType="num">
                                      <p:cBhvr>
                                        <p:cTn id="18" dur="1000" fill="hold"/>
                                        <p:tgtEl>
                                          <p:spTgt spid="1026"/>
                                        </p:tgtEl>
                                        <p:attrNameLst>
                                          <p:attrName>ppt_x</p:attrName>
                                        </p:attrNameLst>
                                      </p:cBhvr>
                                      <p:tavLst>
                                        <p:tav tm="0">
                                          <p:val>
                                            <p:strVal val="#ppt_x"/>
                                          </p:val>
                                        </p:tav>
                                        <p:tav tm="100000">
                                          <p:val>
                                            <p:strVal val="#ppt_x"/>
                                          </p:val>
                                        </p:tav>
                                      </p:tavLst>
                                    </p:anim>
                                    <p:anim calcmode="lin" valueType="num">
                                      <p:cBhvr>
                                        <p:cTn id="19" dur="1000" fill="hold"/>
                                        <p:tgtEl>
                                          <p:spTgt spid="102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SORU-3</a:t>
            </a:r>
            <a:endParaRPr lang="tr-TR" b="1" dirty="0"/>
          </a:p>
        </p:txBody>
      </p:sp>
      <p:sp>
        <p:nvSpPr>
          <p:cNvPr id="3" name="2 İçerik Yer Tutucusu"/>
          <p:cNvSpPr>
            <a:spLocks noGrp="1"/>
          </p:cNvSpPr>
          <p:nvPr>
            <p:ph idx="1"/>
          </p:nvPr>
        </p:nvSpPr>
        <p:spPr>
          <a:xfrm>
            <a:off x="467544" y="1844824"/>
            <a:ext cx="8229600" cy="4572000"/>
          </a:xfrm>
        </p:spPr>
        <p:txBody>
          <a:bodyPr/>
          <a:lstStyle/>
          <a:p>
            <a:pPr>
              <a:buNone/>
            </a:pPr>
            <a:endParaRPr lang="tr-TR" dirty="0" smtClean="0"/>
          </a:p>
          <a:p>
            <a:pPr>
              <a:buNone/>
            </a:pPr>
            <a:r>
              <a:rPr lang="tr-TR" sz="2400" dirty="0" smtClean="0"/>
              <a:t>      </a:t>
            </a:r>
            <a:r>
              <a:rPr lang="tr-TR" sz="2800" b="1" dirty="0" smtClean="0"/>
              <a:t>Dışarıda oturmuş bir yandan etrafı seyredip diğer taraftan kahvemi yudumluyordum ki aniden güçlü bir patlama oldu. </a:t>
            </a:r>
          </a:p>
          <a:p>
            <a:pPr>
              <a:buNone/>
            </a:pPr>
            <a:endParaRPr lang="tr-TR" sz="2400" dirty="0" smtClean="0"/>
          </a:p>
          <a:p>
            <a:pPr>
              <a:buNone/>
            </a:pPr>
            <a:endParaRPr lang="tr-TR" sz="3600" b="1" dirty="0" smtClean="0"/>
          </a:p>
          <a:p>
            <a:pPr>
              <a:buNone/>
            </a:pPr>
            <a:r>
              <a:rPr lang="tr-TR" sz="3600" b="1" dirty="0" smtClean="0"/>
              <a:t>      Yukarıdaki paragrafta hangi duyulara yer verilmiştir?</a:t>
            </a:r>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137920" y="0"/>
            <a:ext cx="3006080"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CEVAP-3</a:t>
            </a:r>
            <a:endParaRPr lang="tr-TR" b="1" dirty="0"/>
          </a:p>
        </p:txBody>
      </p:sp>
      <p:sp>
        <p:nvSpPr>
          <p:cNvPr id="3" name="2 İçerik Yer Tutucusu"/>
          <p:cNvSpPr>
            <a:spLocks noGrp="1"/>
          </p:cNvSpPr>
          <p:nvPr>
            <p:ph idx="1"/>
          </p:nvPr>
        </p:nvSpPr>
        <p:spPr>
          <a:xfrm>
            <a:off x="467544" y="2060848"/>
            <a:ext cx="8229600" cy="1872208"/>
          </a:xfrm>
        </p:spPr>
        <p:txBody>
          <a:bodyPr>
            <a:normAutofit fontScale="92500" lnSpcReduction="20000"/>
          </a:bodyPr>
          <a:lstStyle/>
          <a:p>
            <a:pPr>
              <a:buNone/>
            </a:pPr>
            <a:endParaRPr lang="tr-TR" dirty="0" smtClean="0"/>
          </a:p>
          <a:p>
            <a:pPr>
              <a:buNone/>
            </a:pPr>
            <a:endParaRPr lang="tr-TR" dirty="0" smtClean="0"/>
          </a:p>
          <a:p>
            <a:pPr>
              <a:buNone/>
            </a:pPr>
            <a:r>
              <a:rPr lang="tr-TR" dirty="0" smtClean="0"/>
              <a:t>    </a:t>
            </a:r>
            <a:endParaRPr lang="tr-TR" b="1" dirty="0" smtClean="0"/>
          </a:p>
          <a:p>
            <a:pPr algn="ctr">
              <a:buNone/>
            </a:pPr>
            <a:r>
              <a:rPr lang="tr-TR" b="1" dirty="0" smtClean="0"/>
              <a:t> </a:t>
            </a:r>
            <a:r>
              <a:rPr lang="tr-TR" sz="3900" b="1" dirty="0" smtClean="0"/>
              <a:t>GÖRME – TATMA – İŞİTME  </a:t>
            </a:r>
            <a:endParaRPr lang="tr-TR" sz="39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42"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anim calcmode="lin" valueType="num">
                                      <p:cBhvr>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SORU-4</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sz="2400" b="1" dirty="0" smtClean="0"/>
              <a:t>   </a:t>
            </a:r>
            <a:r>
              <a:rPr lang="tr-TR" sz="2400" b="1" u="sng" dirty="0" smtClean="0"/>
              <a:t>en güzel</a:t>
            </a:r>
            <a:r>
              <a:rPr lang="tr-TR" sz="2400" b="1" dirty="0" smtClean="0"/>
              <a:t> – </a:t>
            </a:r>
            <a:r>
              <a:rPr lang="tr-TR" sz="2400" b="1" u="sng" dirty="0" smtClean="0"/>
              <a:t>dünyanın</a:t>
            </a:r>
            <a:r>
              <a:rPr lang="tr-TR" sz="2400" b="1" dirty="0" smtClean="0"/>
              <a:t> – </a:t>
            </a:r>
            <a:r>
              <a:rPr lang="tr-TR" sz="2400" b="1" u="sng" dirty="0" smtClean="0"/>
              <a:t>zamandır</a:t>
            </a:r>
            <a:r>
              <a:rPr lang="tr-TR" sz="2400" b="1" dirty="0" smtClean="0"/>
              <a:t> – </a:t>
            </a:r>
            <a:r>
              <a:rPr lang="tr-TR" sz="2400" b="1" u="sng" dirty="0" smtClean="0"/>
              <a:t>eşinle</a:t>
            </a:r>
            <a:r>
              <a:rPr lang="tr-TR" sz="2400" b="1" dirty="0" smtClean="0"/>
              <a:t> – </a:t>
            </a:r>
          </a:p>
          <a:p>
            <a:pPr>
              <a:buNone/>
            </a:pPr>
            <a:r>
              <a:rPr lang="tr-TR" sz="2400" b="1" dirty="0" smtClean="0"/>
              <a:t>       I                     II                  III             IV</a:t>
            </a:r>
          </a:p>
          <a:p>
            <a:pPr>
              <a:buNone/>
            </a:pPr>
            <a:r>
              <a:rPr lang="tr-TR" sz="2400" b="1" u="sng" dirty="0" smtClean="0"/>
              <a:t>zamanı </a:t>
            </a:r>
            <a:r>
              <a:rPr lang="tr-TR" sz="2400" b="1" dirty="0" smtClean="0"/>
              <a:t>– </a:t>
            </a:r>
            <a:r>
              <a:rPr lang="tr-TR" sz="2400" b="1" u="sng" dirty="0" smtClean="0"/>
              <a:t>geçireceğin</a:t>
            </a:r>
            <a:r>
              <a:rPr lang="tr-TR" sz="2400" b="1" dirty="0" smtClean="0"/>
              <a:t> </a:t>
            </a:r>
            <a:endParaRPr lang="tr-TR" sz="2400" b="1" u="sng" dirty="0" smtClean="0"/>
          </a:p>
          <a:p>
            <a:pPr>
              <a:buNone/>
            </a:pPr>
            <a:r>
              <a:rPr lang="tr-TR" sz="2400" b="1" dirty="0" smtClean="0"/>
              <a:t>      V              VI </a:t>
            </a:r>
          </a:p>
          <a:p>
            <a:pPr>
              <a:buNone/>
            </a:pPr>
            <a:endParaRPr lang="tr-TR" sz="2400" dirty="0" smtClean="0"/>
          </a:p>
          <a:p>
            <a:pPr>
              <a:buNone/>
            </a:pPr>
            <a:r>
              <a:rPr lang="tr-TR" sz="2400" b="1" dirty="0" smtClean="0"/>
              <a:t>      </a:t>
            </a:r>
            <a:r>
              <a:rPr lang="tr-TR" sz="3200" b="1" dirty="0" smtClean="0"/>
              <a:t>Yukarıdaki kelimeleri anlamlı ve kurallı bir cümle haline getirirsek doğru sıralama nasıl olur?              </a:t>
            </a:r>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137920" y="0"/>
            <a:ext cx="3006080"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1" fill="hold">
                            <p:stCondLst>
                              <p:cond delay="2050"/>
                            </p:stCondLst>
                            <p:childTnLst>
                              <p:par>
                                <p:cTn id="32" presetID="42" presetClass="entr" presetSubtype="0" fill="hold" nodeType="after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anim calcmode="lin" valueType="num">
                                      <p:cBhvr>
                                        <p:cTn id="3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 CEVAP-4</a:t>
            </a:r>
            <a:endParaRPr lang="tr-TR" b="1" dirty="0"/>
          </a:p>
        </p:txBody>
      </p:sp>
      <p:sp>
        <p:nvSpPr>
          <p:cNvPr id="3" name="2 İçerik Yer Tutucusu"/>
          <p:cNvSpPr>
            <a:spLocks noGrp="1"/>
          </p:cNvSpPr>
          <p:nvPr>
            <p:ph idx="1"/>
          </p:nvPr>
        </p:nvSpPr>
        <p:spPr>
          <a:xfrm>
            <a:off x="395536" y="1628800"/>
            <a:ext cx="8229600" cy="2842336"/>
          </a:xfrm>
        </p:spPr>
        <p:txBody>
          <a:bodyPr/>
          <a:lstStyle/>
          <a:p>
            <a:pPr>
              <a:buNone/>
            </a:pPr>
            <a:endParaRPr lang="tr-TR" dirty="0" smtClean="0"/>
          </a:p>
          <a:p>
            <a:pPr>
              <a:buNone/>
            </a:pPr>
            <a:endParaRPr lang="tr-TR" dirty="0" smtClean="0"/>
          </a:p>
          <a:p>
            <a:pPr>
              <a:buNone/>
            </a:pPr>
            <a:r>
              <a:rPr lang="tr-TR" dirty="0" smtClean="0"/>
              <a:t>     </a:t>
            </a:r>
            <a:endParaRPr lang="tr-TR" b="1" dirty="0" smtClean="0"/>
          </a:p>
          <a:p>
            <a:pPr algn="ctr">
              <a:buNone/>
            </a:pPr>
            <a:r>
              <a:rPr lang="tr-TR" sz="3600" b="1" dirty="0" smtClean="0"/>
              <a:t> II – I – V – IV – VI – III   </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42"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anim calcmode="lin" valueType="num">
                                      <p:cBhvr>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SORU-5</a:t>
            </a:r>
            <a:endParaRPr lang="tr-TR" b="1" dirty="0"/>
          </a:p>
        </p:txBody>
      </p:sp>
      <p:sp>
        <p:nvSpPr>
          <p:cNvPr id="3" name="2 İçerik Yer Tutucusu"/>
          <p:cNvSpPr>
            <a:spLocks noGrp="1"/>
          </p:cNvSpPr>
          <p:nvPr>
            <p:ph idx="1"/>
          </p:nvPr>
        </p:nvSpPr>
        <p:spPr/>
        <p:txBody>
          <a:bodyPr>
            <a:normAutofit/>
          </a:bodyPr>
          <a:lstStyle/>
          <a:p>
            <a:pPr>
              <a:buNone/>
            </a:pPr>
            <a:endParaRPr lang="tr-TR" dirty="0" smtClean="0"/>
          </a:p>
          <a:p>
            <a:pPr>
              <a:buNone/>
            </a:pPr>
            <a:r>
              <a:rPr lang="tr-TR" b="1" dirty="0" smtClean="0"/>
              <a:t>      </a:t>
            </a:r>
            <a:r>
              <a:rPr lang="tr-TR" sz="1800" b="1" u="sng" dirty="0" smtClean="0"/>
              <a:t>Beyaz Gemi</a:t>
            </a:r>
            <a:r>
              <a:rPr lang="tr-TR" sz="1800" b="1" dirty="0" smtClean="0"/>
              <a:t> adlı romanın yazarı Cengiz </a:t>
            </a:r>
            <a:r>
              <a:rPr lang="tr-TR" sz="1800" b="1" dirty="0" err="1" smtClean="0"/>
              <a:t>Aytmatov</a:t>
            </a:r>
            <a:r>
              <a:rPr lang="tr-TR" sz="1800" b="1" dirty="0" smtClean="0"/>
              <a:t>,İstanbul’da </a:t>
            </a:r>
          </a:p>
          <a:p>
            <a:pPr>
              <a:buNone/>
            </a:pPr>
            <a:r>
              <a:rPr lang="tr-TR" sz="1800" b="1" dirty="0" smtClean="0"/>
              <a:t>                  I</a:t>
            </a:r>
          </a:p>
          <a:p>
            <a:pPr>
              <a:buNone/>
            </a:pPr>
            <a:r>
              <a:rPr lang="tr-TR" sz="1800" b="1" dirty="0" smtClean="0"/>
              <a:t>katıldığı bir </a:t>
            </a:r>
            <a:r>
              <a:rPr lang="tr-TR" sz="1800" b="1" u="sng" dirty="0" smtClean="0"/>
              <a:t>konferansta</a:t>
            </a:r>
            <a:r>
              <a:rPr lang="tr-TR" sz="1800" b="1" dirty="0" smtClean="0"/>
              <a:t> romanda </a:t>
            </a:r>
            <a:r>
              <a:rPr lang="tr-TR" sz="1800" b="1" u="sng" dirty="0" smtClean="0"/>
              <a:t>kayıp olan </a:t>
            </a:r>
            <a:r>
              <a:rPr lang="tr-TR" sz="1800" b="1" dirty="0" smtClean="0"/>
              <a:t>çocuğun </a:t>
            </a:r>
            <a:r>
              <a:rPr lang="tr-TR" sz="1800" b="1" u="sng" dirty="0" smtClean="0"/>
              <a:t>Kırgızlı</a:t>
            </a:r>
            <a:r>
              <a:rPr lang="tr-TR" sz="1800" b="1" dirty="0" smtClean="0"/>
              <a:t> bir </a:t>
            </a:r>
          </a:p>
          <a:p>
            <a:pPr>
              <a:buNone/>
            </a:pPr>
            <a:r>
              <a:rPr lang="tr-TR" sz="1800" b="1" dirty="0" smtClean="0"/>
              <a:t>                           II                                     III                              IV</a:t>
            </a:r>
          </a:p>
          <a:p>
            <a:pPr>
              <a:buNone/>
            </a:pPr>
            <a:r>
              <a:rPr lang="tr-TR" sz="1800" b="1" dirty="0" smtClean="0"/>
              <a:t>çocuk olduğunu söyledi.</a:t>
            </a:r>
          </a:p>
          <a:p>
            <a:pPr>
              <a:buNone/>
            </a:pPr>
            <a:r>
              <a:rPr lang="tr-TR" sz="1800" b="1" dirty="0" smtClean="0"/>
              <a:t>   </a:t>
            </a:r>
          </a:p>
          <a:p>
            <a:pPr>
              <a:buNone/>
            </a:pPr>
            <a:r>
              <a:rPr lang="tr-TR" dirty="0" smtClean="0"/>
              <a:t>    </a:t>
            </a:r>
            <a:r>
              <a:rPr lang="tr-TR" b="1" dirty="0" smtClean="0"/>
              <a:t>Yukarıdaki altı çizili olan kelimelerden hangisinde yazım hatası vardır?</a:t>
            </a:r>
          </a:p>
          <a:p>
            <a:pPr>
              <a:buNone/>
            </a:pPr>
            <a:endParaRPr lang="tr-TR" b="1" dirty="0" smtClean="0"/>
          </a:p>
          <a:p>
            <a:pPr>
              <a:buNone/>
            </a:pPr>
            <a:endParaRPr lang="tr-TR" b="1"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137920" y="0"/>
            <a:ext cx="3006080"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41" fill="hold">
                            <p:stCondLst>
                              <p:cond delay="2050"/>
                            </p:stCondLst>
                            <p:childTnLst>
                              <p:par>
                                <p:cTn id="42" presetID="42" presetClass="entr" presetSubtype="0" fill="hold" nodeType="after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fade">
                                      <p:cBhvr>
                                        <p:cTn id="44" dur="1000"/>
                                        <p:tgtEl>
                                          <p:spTgt spid="3">
                                            <p:txEl>
                                              <p:pRg st="7" end="7"/>
                                            </p:txEl>
                                          </p:spTgt>
                                        </p:tgtEl>
                                      </p:cBhvr>
                                    </p:animEffect>
                                    <p:anim calcmode="lin" valueType="num">
                                      <p:cBhvr>
                                        <p:cTn id="4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r>
              <a:rPr lang="tr-TR" b="1" dirty="0" smtClean="0"/>
              <a:t>CEVAP-5</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sz="3600" dirty="0" smtClean="0"/>
              <a:t>                </a:t>
            </a:r>
            <a:r>
              <a:rPr lang="tr-TR" sz="5400" b="1" dirty="0" smtClean="0"/>
              <a:t>III numara</a:t>
            </a:r>
          </a:p>
          <a:p>
            <a:pPr>
              <a:buNone/>
            </a:pPr>
            <a:endParaRPr lang="tr-TR" dirty="0" smtClean="0"/>
          </a:p>
          <a:p>
            <a:pPr>
              <a:buNone/>
            </a:pPr>
            <a:endParaRPr lang="tr-TR"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SORU-6</a:t>
            </a:r>
            <a:endParaRPr lang="tr-TR" b="1" dirty="0"/>
          </a:p>
        </p:txBody>
      </p:sp>
      <p:sp>
        <p:nvSpPr>
          <p:cNvPr id="3" name="2 İçerik Yer Tutucusu"/>
          <p:cNvSpPr>
            <a:spLocks noGrp="1"/>
          </p:cNvSpPr>
          <p:nvPr>
            <p:ph idx="1"/>
          </p:nvPr>
        </p:nvSpPr>
        <p:spPr>
          <a:xfrm>
            <a:off x="457200" y="1285860"/>
            <a:ext cx="8229600" cy="5168948"/>
          </a:xfrm>
        </p:spPr>
        <p:txBody>
          <a:bodyPr>
            <a:normAutofit lnSpcReduction="10000"/>
          </a:bodyPr>
          <a:lstStyle/>
          <a:p>
            <a:pPr>
              <a:buNone/>
            </a:pPr>
            <a:endParaRPr lang="tr-TR" sz="2300" b="1" dirty="0" smtClean="0"/>
          </a:p>
          <a:p>
            <a:pPr>
              <a:buNone/>
            </a:pPr>
            <a:r>
              <a:rPr lang="tr-TR" sz="2300" b="1" dirty="0" smtClean="0"/>
              <a:t>Üç nokta ( … )      virgül ( , )    ünlem ( ! )      İki nokta ( : ) </a:t>
            </a:r>
          </a:p>
          <a:p>
            <a:pPr>
              <a:buNone/>
            </a:pPr>
            <a:r>
              <a:rPr lang="tr-TR" dirty="0" smtClean="0"/>
              <a:t> </a:t>
            </a:r>
          </a:p>
          <a:p>
            <a:pPr>
              <a:buNone/>
            </a:pPr>
            <a:r>
              <a:rPr lang="tr-TR" b="1" dirty="0" smtClean="0"/>
              <a:t>Yukarıda karışık olarak verilmiş noktalama işaretleri aşağıdaki numaralı yerlere uygun şekilde bırakılırsa </a:t>
            </a:r>
            <a:r>
              <a:rPr lang="tr-TR" b="1" u="sng" dirty="0" smtClean="0"/>
              <a:t>hangi noktalama işareti </a:t>
            </a:r>
            <a:r>
              <a:rPr lang="tr-TR" b="1" dirty="0" smtClean="0"/>
              <a:t>ile </a:t>
            </a:r>
            <a:r>
              <a:rPr lang="tr-TR" b="1" u="sng" dirty="0" smtClean="0"/>
              <a:t>hangi numara eşleşmez?</a:t>
            </a:r>
          </a:p>
          <a:p>
            <a:pPr>
              <a:buNone/>
            </a:pPr>
            <a:endParaRPr lang="tr-TR" sz="2200" dirty="0" smtClean="0"/>
          </a:p>
          <a:p>
            <a:pPr algn="just">
              <a:buNone/>
            </a:pPr>
            <a:r>
              <a:rPr lang="tr-TR" sz="2200" dirty="0" smtClean="0"/>
              <a:t>   Arkadaşlığınızı ve dostluğunuzu geliştiren üç şey vardır</a:t>
            </a:r>
            <a:r>
              <a:rPr lang="tr-TR" sz="2200" b="1" dirty="0" smtClean="0"/>
              <a:t>( I ) </a:t>
            </a:r>
            <a:r>
              <a:rPr lang="tr-TR" sz="2200" dirty="0" smtClean="0"/>
              <a:t>sevgi </a:t>
            </a:r>
            <a:r>
              <a:rPr lang="tr-TR" sz="2200" b="1" dirty="0" smtClean="0"/>
              <a:t>(II) </a:t>
            </a:r>
            <a:r>
              <a:rPr lang="tr-TR" sz="2200" dirty="0" smtClean="0"/>
              <a:t>saygı ve güven </a:t>
            </a:r>
            <a:r>
              <a:rPr lang="tr-TR" sz="2200" b="1" dirty="0" smtClean="0"/>
              <a:t>(III) </a:t>
            </a:r>
            <a:r>
              <a:rPr lang="tr-TR" sz="2200" dirty="0" smtClean="0"/>
              <a:t>Bu üçünü yanınıza almadan sakın kimseyle dostluk kurmayın </a:t>
            </a:r>
            <a:r>
              <a:rPr lang="tr-TR" sz="2200" b="1" dirty="0" smtClean="0"/>
              <a:t>(IV)</a:t>
            </a:r>
          </a:p>
          <a:p>
            <a:pPr>
              <a:buNone/>
            </a:pPr>
            <a:endParaRPr lang="tr-TR" dirty="0" smtClean="0"/>
          </a:p>
        </p:txBody>
      </p:sp>
      <p:pic>
        <p:nvPicPr>
          <p:cNvPr id="6" name="Picture 2" descr="C:\Users\Sezgi Özay\Desktop\djkts.png"/>
          <p:cNvPicPr>
            <a:picLocks noChangeAspect="1" noChangeArrowheads="1"/>
          </p:cNvPicPr>
          <p:nvPr/>
        </p:nvPicPr>
        <p:blipFill>
          <a:blip r:embed="rId2" cstate="print"/>
          <a:srcRect/>
          <a:stretch>
            <a:fillRect/>
          </a:stretch>
        </p:blipFill>
        <p:spPr bwMode="auto">
          <a:xfrm>
            <a:off x="6804248" y="1"/>
            <a:ext cx="2339752" cy="15567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CEVAP-6</a:t>
            </a:r>
            <a:endParaRPr lang="tr-TR" b="1" dirty="0"/>
          </a:p>
        </p:txBody>
      </p:sp>
      <p:sp>
        <p:nvSpPr>
          <p:cNvPr id="3" name="2 İçerik Yer Tutucusu"/>
          <p:cNvSpPr>
            <a:spLocks noGrp="1"/>
          </p:cNvSpPr>
          <p:nvPr>
            <p:ph idx="1"/>
          </p:nvPr>
        </p:nvSpPr>
        <p:spPr>
          <a:xfrm>
            <a:off x="914400" y="1988840"/>
            <a:ext cx="8229600" cy="1728192"/>
          </a:xfrm>
        </p:spPr>
        <p:txBody>
          <a:bodyPr>
            <a:normAutofit fontScale="47500" lnSpcReduction="20000"/>
          </a:bodyPr>
          <a:lstStyle/>
          <a:p>
            <a:pPr>
              <a:buNone/>
            </a:pPr>
            <a:endParaRPr lang="tr-TR" dirty="0" smtClean="0"/>
          </a:p>
          <a:p>
            <a:pPr>
              <a:buNone/>
            </a:pPr>
            <a:endParaRPr lang="tr-TR" dirty="0" smtClean="0"/>
          </a:p>
          <a:p>
            <a:pPr>
              <a:buNone/>
            </a:pPr>
            <a:r>
              <a:rPr lang="tr-TR" dirty="0" smtClean="0"/>
              <a:t>           </a:t>
            </a:r>
          </a:p>
          <a:p>
            <a:pPr>
              <a:buNone/>
            </a:pPr>
            <a:endParaRPr lang="tr-TR" dirty="0" smtClean="0"/>
          </a:p>
          <a:p>
            <a:pPr>
              <a:buNone/>
            </a:pPr>
            <a:r>
              <a:rPr lang="tr-TR" sz="6500" dirty="0" smtClean="0"/>
              <a:t>     </a:t>
            </a:r>
            <a:r>
              <a:rPr lang="tr-TR" sz="6500" b="1" dirty="0" smtClean="0"/>
              <a:t>Üç nokta (…)    -      </a:t>
            </a:r>
            <a:r>
              <a:rPr lang="tr-TR" sz="7600" b="1" dirty="0" smtClean="0"/>
              <a:t>III numara  </a:t>
            </a:r>
          </a:p>
          <a:p>
            <a:pPr>
              <a:buNone/>
            </a:pPr>
            <a:r>
              <a:rPr lang="tr-TR" dirty="0" smtClean="0"/>
              <a:t>                 </a:t>
            </a:r>
            <a:endParaRPr lang="tr-TR"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42" presetClass="entr" presetSubtype="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anim calcmode="lin" valueType="num">
                                      <p:cBhvr>
                                        <p:cTn id="2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2200"/>
                            </p:stCondLst>
                            <p:childTnLst>
                              <p:par>
                                <p:cTn id="23" presetID="42" presetClass="entr" presetSubtype="0" fill="hold" grpId="0" nodeType="after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anim calcmode="lin" valueType="num">
                                      <p:cBhvr>
                                        <p:cTn id="26"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7" dur="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260648"/>
            <a:ext cx="8229600" cy="3816424"/>
          </a:xfrm>
        </p:spPr>
        <p:txBody>
          <a:bodyPr>
            <a:normAutofit/>
          </a:bodyPr>
          <a:lstStyle/>
          <a:p>
            <a:pPr>
              <a:buNone/>
            </a:pPr>
            <a:endParaRPr lang="tr-TR" dirty="0" smtClean="0"/>
          </a:p>
          <a:p>
            <a:pPr algn="ctr">
              <a:buNone/>
            </a:pPr>
            <a:r>
              <a:rPr lang="tr-TR" dirty="0" smtClean="0"/>
              <a:t>     </a:t>
            </a:r>
            <a:r>
              <a:rPr lang="tr-TR" sz="9500" b="1" dirty="0" smtClean="0"/>
              <a:t>MATEMATİK SORULARI</a:t>
            </a:r>
            <a:endParaRPr lang="tr-TR" sz="9500" b="1" dirty="0"/>
          </a:p>
        </p:txBody>
      </p:sp>
      <p:pic>
        <p:nvPicPr>
          <p:cNvPr id="6146" name="Picture 2" descr="C:\Users\Sezgi Özay\Desktop\matematik12.gif"/>
          <p:cNvPicPr>
            <a:picLocks noChangeAspect="1" noChangeArrowheads="1"/>
          </p:cNvPicPr>
          <p:nvPr/>
        </p:nvPicPr>
        <p:blipFill>
          <a:blip r:embed="rId2" cstate="print"/>
          <a:srcRect/>
          <a:stretch>
            <a:fillRect/>
          </a:stretch>
        </p:blipFill>
        <p:spPr bwMode="auto">
          <a:xfrm>
            <a:off x="3347864" y="4365104"/>
            <a:ext cx="2857500" cy="215875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3" presetClass="emph" presetSubtype="0" fill="remove" grpId="0" nodeType="withEffect">
                                  <p:stCondLst>
                                    <p:cond delay="0"/>
                                  </p:stCondLst>
                                  <p:childTnLst>
                                    <p:animClr clrSpc="rgb">
                                      <p:cBhvr override="childStyle">
                                        <p:cTn id="6" dur="1000" accel="50000" autoRev="1" fill="hold" tmFilter="0, 0; .33333, 1; 1, 1">
                                          <p:stCondLst>
                                            <p:cond delay="0"/>
                                          </p:stCondLst>
                                        </p:cTn>
                                        <p:tgtEl>
                                          <p:spTgt spid="3">
                                            <p:txEl>
                                              <p:pRg st="1" end="1"/>
                                            </p:txEl>
                                          </p:spTgt>
                                        </p:tgtEl>
                                        <p:attrNameLst>
                                          <p:attrName>style.color</p:attrName>
                                        </p:attrNameLst>
                                      </p:cBhvr>
                                      <p:to>
                                        <a:srgbClr val="FF0066"/>
                                      </p:to>
                                    </p:animClr>
                                    <p:animClr clrSpc="rgb">
                                      <p:cBhvr>
                                        <p:cTn id="7" dur="1000" accel="50000" autoRev="1" fill="hold" tmFilter="0, 0; .33333, 1; 1, 1">
                                          <p:stCondLst>
                                            <p:cond delay="0"/>
                                          </p:stCondLst>
                                        </p:cTn>
                                        <p:tgtEl>
                                          <p:spTgt spid="3">
                                            <p:txEl>
                                              <p:pRg st="1" end="1"/>
                                            </p:txEl>
                                          </p:spTgt>
                                        </p:tgtEl>
                                        <p:attrNameLst>
                                          <p:attrName>fillcolor</p:attrName>
                                        </p:attrNameLst>
                                      </p:cBhvr>
                                      <p:to>
                                        <a:srgbClr val="FF0066"/>
                                      </p:to>
                                    </p:animClr>
                                    <p:set>
                                      <p:cBhvr>
                                        <p:cTn id="8" dur="2000" fill="hold"/>
                                        <p:tgtEl>
                                          <p:spTgt spid="3">
                                            <p:txEl>
                                              <p:pRg st="1" end="1"/>
                                            </p:txEl>
                                          </p:spTgt>
                                        </p:tgtEl>
                                        <p:attrNameLst>
                                          <p:attrName>fill.type</p:attrName>
                                        </p:attrNameLst>
                                      </p:cBhvr>
                                      <p:to>
                                        <p:strVal val="solid"/>
                                      </p:to>
                                    </p:set>
                                    <p:set>
                                      <p:cBhvr>
                                        <p:cTn id="9" dur="2000" fill="hold"/>
                                        <p:tgtEl>
                                          <p:spTgt spid="3">
                                            <p:txEl>
                                              <p:pRg st="1" end="1"/>
                                            </p:txEl>
                                          </p:spTgt>
                                        </p:tgtEl>
                                        <p:attrNameLst>
                                          <p:attrName>fill.on</p:attrName>
                                        </p:attrNameLst>
                                      </p:cBhvr>
                                      <p:to>
                                        <p:strVal val="true"/>
                                      </p:to>
                                    </p:set>
                                    <p:animScale>
                                      <p:cBhvr>
                                        <p:cTn id="10" dur="10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SORU-1</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r>
              <a:rPr lang="tr-TR" b="1" dirty="0" smtClean="0"/>
              <a:t>Tüm basamaktaki rakamları </a:t>
            </a:r>
            <a:r>
              <a:rPr lang="tr-TR" b="1" u="sng" dirty="0" smtClean="0"/>
              <a:t>birbirinden farklı tek sayılardan oluşan </a:t>
            </a:r>
            <a:r>
              <a:rPr lang="tr-TR" b="1" dirty="0" smtClean="0"/>
              <a:t>dört basamaklı en küçük sayı , tüm basamaktaki rakamları </a:t>
            </a:r>
            <a:r>
              <a:rPr lang="tr-TR" b="1" u="sng" dirty="0" smtClean="0"/>
              <a:t>birbirinden farklı  çift sayılardan oluşan </a:t>
            </a:r>
            <a:r>
              <a:rPr lang="tr-TR" b="1" dirty="0" smtClean="0"/>
              <a:t>dört basamaklı en küçük sayıdan kaç eksiktir?</a:t>
            </a:r>
            <a:endParaRPr lang="tr-TR" b="1"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137920" y="0"/>
            <a:ext cx="3006080"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285860"/>
            <a:ext cx="8229600" cy="4572000"/>
          </a:xfrm>
        </p:spPr>
        <p:txBody>
          <a:bodyPr>
            <a:normAutofit fontScale="55000" lnSpcReduction="20000"/>
          </a:bodyPr>
          <a:lstStyle/>
          <a:p>
            <a:pPr>
              <a:buNone/>
            </a:pPr>
            <a:endParaRPr lang="tr-TR" dirty="0" smtClean="0"/>
          </a:p>
          <a:p>
            <a:pPr>
              <a:buNone/>
            </a:pPr>
            <a:r>
              <a:rPr lang="tr-TR" dirty="0" smtClean="0"/>
              <a:t>                </a:t>
            </a:r>
          </a:p>
          <a:p>
            <a:pPr>
              <a:buNone/>
            </a:pPr>
            <a:r>
              <a:rPr lang="tr-TR" dirty="0" smtClean="0"/>
              <a:t>                 </a:t>
            </a:r>
          </a:p>
          <a:p>
            <a:pPr>
              <a:buNone/>
            </a:pPr>
            <a:r>
              <a:rPr lang="tr-TR" sz="5100" b="1" dirty="0" smtClean="0">
                <a:solidFill>
                  <a:schemeClr val="accent1">
                    <a:lumMod val="75000"/>
                  </a:schemeClr>
                </a:solidFill>
              </a:rPr>
              <a:t>               FAYDANILMAYAN BİLGİ, </a:t>
            </a:r>
          </a:p>
          <a:p>
            <a:pPr>
              <a:buNone/>
            </a:pPr>
            <a:r>
              <a:rPr lang="tr-TR" sz="5100" b="1" dirty="0" smtClean="0">
                <a:solidFill>
                  <a:schemeClr val="accent1">
                    <a:lumMod val="75000"/>
                  </a:schemeClr>
                </a:solidFill>
              </a:rPr>
              <a:t>      HARCANMAYAN VE HİÇKİMSEYE HAYRI</a:t>
            </a:r>
          </a:p>
          <a:p>
            <a:pPr>
              <a:buNone/>
            </a:pPr>
            <a:r>
              <a:rPr lang="tr-TR" sz="5100" b="1" dirty="0" smtClean="0">
                <a:solidFill>
                  <a:schemeClr val="accent1">
                    <a:lumMod val="75000"/>
                  </a:schemeClr>
                </a:solidFill>
              </a:rPr>
              <a:t>            DOKUNMAYAN DEFİNE GİBİDİR</a:t>
            </a:r>
          </a:p>
          <a:p>
            <a:pPr>
              <a:buNone/>
            </a:pPr>
            <a:r>
              <a:rPr lang="tr-TR" sz="5100" b="1" dirty="0" smtClean="0">
                <a:solidFill>
                  <a:schemeClr val="accent1">
                    <a:lumMod val="75000"/>
                  </a:schemeClr>
                </a:solidFill>
              </a:rPr>
              <a:t>                                                  </a:t>
            </a:r>
          </a:p>
          <a:p>
            <a:pPr>
              <a:buNone/>
            </a:pPr>
            <a:r>
              <a:rPr lang="tr-TR" sz="5100" b="1" dirty="0" smtClean="0">
                <a:solidFill>
                  <a:schemeClr val="accent1">
                    <a:lumMod val="75000"/>
                  </a:schemeClr>
                </a:solidFill>
              </a:rPr>
              <a:t>                                                       </a:t>
            </a:r>
            <a:r>
              <a:rPr lang="tr-TR" sz="5100" b="1" dirty="0" smtClean="0"/>
              <a:t>HADİS-İ ŞERİF</a:t>
            </a:r>
          </a:p>
          <a:p>
            <a:pPr>
              <a:buNone/>
            </a:pPr>
            <a:endParaRPr lang="tr-TR" dirty="0" smtClean="0"/>
          </a:p>
          <a:p>
            <a:pPr>
              <a:buNone/>
            </a:pPr>
            <a:endParaRPr lang="tr-TR" dirty="0" smtClean="0"/>
          </a:p>
          <a:p>
            <a:pPr>
              <a:buNone/>
            </a:pPr>
            <a:r>
              <a:rPr lang="tr-TR" dirty="0" smtClean="0"/>
              <a:t/>
            </a:r>
            <a:br>
              <a:rPr lang="tr-TR" dirty="0" smtClean="0"/>
            </a:b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3" presetClass="emph" presetSubtype="0" fill="remove" nodeType="withEffect">
                                  <p:stCondLst>
                                    <p:cond delay="0"/>
                                  </p:stCondLst>
                                  <p:childTnLst>
                                    <p:animClr clrSpc="rgb">
                                      <p:cBhvr override="childStyle">
                                        <p:cTn id="6" dur="1000" accel="50000" autoRev="1" fill="hold" tmFilter="0, 0; .33333, 1; 1, 1">
                                          <p:stCondLst>
                                            <p:cond delay="0"/>
                                          </p:stCondLst>
                                        </p:cTn>
                                        <p:tgtEl>
                                          <p:spTgt spid="3">
                                            <p:txEl>
                                              <p:pRg st="3" end="3"/>
                                            </p:txEl>
                                          </p:spTgt>
                                        </p:tgtEl>
                                        <p:attrNameLst>
                                          <p:attrName>style.color</p:attrName>
                                        </p:attrNameLst>
                                      </p:cBhvr>
                                      <p:to>
                                        <a:srgbClr val="993366"/>
                                      </p:to>
                                    </p:animClr>
                                    <p:animClr clrSpc="rgb">
                                      <p:cBhvr>
                                        <p:cTn id="7" dur="1000" accel="50000" autoRev="1" fill="hold" tmFilter="0, 0; .33333, 1; 1, 1">
                                          <p:stCondLst>
                                            <p:cond delay="0"/>
                                          </p:stCondLst>
                                        </p:cTn>
                                        <p:tgtEl>
                                          <p:spTgt spid="3">
                                            <p:txEl>
                                              <p:pRg st="3" end="3"/>
                                            </p:txEl>
                                          </p:spTgt>
                                        </p:tgtEl>
                                        <p:attrNameLst>
                                          <p:attrName>fillcolor</p:attrName>
                                        </p:attrNameLst>
                                      </p:cBhvr>
                                      <p:to>
                                        <a:srgbClr val="993366"/>
                                      </p:to>
                                    </p:animClr>
                                    <p:set>
                                      <p:cBhvr>
                                        <p:cTn id="8" dur="2000" fill="hold"/>
                                        <p:tgtEl>
                                          <p:spTgt spid="3">
                                            <p:txEl>
                                              <p:pRg st="3" end="3"/>
                                            </p:txEl>
                                          </p:spTgt>
                                        </p:tgtEl>
                                        <p:attrNameLst>
                                          <p:attrName>fill.type</p:attrName>
                                        </p:attrNameLst>
                                      </p:cBhvr>
                                      <p:to>
                                        <p:strVal val="solid"/>
                                      </p:to>
                                    </p:set>
                                    <p:set>
                                      <p:cBhvr>
                                        <p:cTn id="9" dur="2000" fill="hold"/>
                                        <p:tgtEl>
                                          <p:spTgt spid="3">
                                            <p:txEl>
                                              <p:pRg st="3" end="3"/>
                                            </p:txEl>
                                          </p:spTgt>
                                        </p:tgtEl>
                                        <p:attrNameLst>
                                          <p:attrName>fill.on</p:attrName>
                                        </p:attrNameLst>
                                      </p:cBhvr>
                                      <p:to>
                                        <p:strVal val="true"/>
                                      </p:to>
                                    </p:set>
                                    <p:animScale>
                                      <p:cBhvr>
                                        <p:cTn id="10" dur="1000" accel="50000" autoRev="1" fill="hold" tmFilter="0, 0; .33333, 1; 1, 1">
                                          <p:stCondLst>
                                            <p:cond delay="0"/>
                                          </p:stCondLst>
                                        </p:cTn>
                                        <p:tgtEl>
                                          <p:spTgt spid="3">
                                            <p:txEl>
                                              <p:pRg st="3" end="3"/>
                                            </p:txEl>
                                          </p:spTgt>
                                        </p:tgtEl>
                                      </p:cBhvr>
                                      <p:from x="100000" y="100000"/>
                                      <p:to x="100000" y="140000"/>
                                    </p:animScale>
                                  </p:childTnLst>
                                </p:cTn>
                              </p:par>
                              <p:par>
                                <p:cTn id="11" presetID="33" presetClass="emph" presetSubtype="0" fill="remove" nodeType="withEffect">
                                  <p:stCondLst>
                                    <p:cond delay="0"/>
                                  </p:stCondLst>
                                  <p:childTnLst>
                                    <p:animClr clrSpc="rgb">
                                      <p:cBhvr override="childStyle">
                                        <p:cTn id="12" dur="1000" accel="50000" autoRev="1" fill="hold" tmFilter="0, 0; .33333, 1; 1, 1">
                                          <p:stCondLst>
                                            <p:cond delay="0"/>
                                          </p:stCondLst>
                                        </p:cTn>
                                        <p:tgtEl>
                                          <p:spTgt spid="3">
                                            <p:txEl>
                                              <p:pRg st="4" end="4"/>
                                            </p:txEl>
                                          </p:spTgt>
                                        </p:tgtEl>
                                        <p:attrNameLst>
                                          <p:attrName>style.color</p:attrName>
                                        </p:attrNameLst>
                                      </p:cBhvr>
                                      <p:to>
                                        <a:srgbClr val="993366"/>
                                      </p:to>
                                    </p:animClr>
                                    <p:animClr clrSpc="rgb">
                                      <p:cBhvr>
                                        <p:cTn id="13" dur="1000" accel="50000" autoRev="1" fill="hold" tmFilter="0, 0; .33333, 1; 1, 1">
                                          <p:stCondLst>
                                            <p:cond delay="0"/>
                                          </p:stCondLst>
                                        </p:cTn>
                                        <p:tgtEl>
                                          <p:spTgt spid="3">
                                            <p:txEl>
                                              <p:pRg st="4" end="4"/>
                                            </p:txEl>
                                          </p:spTgt>
                                        </p:tgtEl>
                                        <p:attrNameLst>
                                          <p:attrName>fillcolor</p:attrName>
                                        </p:attrNameLst>
                                      </p:cBhvr>
                                      <p:to>
                                        <a:srgbClr val="993366"/>
                                      </p:to>
                                    </p:animClr>
                                    <p:set>
                                      <p:cBhvr>
                                        <p:cTn id="14" dur="2000" fill="hold"/>
                                        <p:tgtEl>
                                          <p:spTgt spid="3">
                                            <p:txEl>
                                              <p:pRg st="4" end="4"/>
                                            </p:txEl>
                                          </p:spTgt>
                                        </p:tgtEl>
                                        <p:attrNameLst>
                                          <p:attrName>fill.type</p:attrName>
                                        </p:attrNameLst>
                                      </p:cBhvr>
                                      <p:to>
                                        <p:strVal val="solid"/>
                                      </p:to>
                                    </p:set>
                                    <p:set>
                                      <p:cBhvr>
                                        <p:cTn id="15" dur="2000" fill="hold"/>
                                        <p:tgtEl>
                                          <p:spTgt spid="3">
                                            <p:txEl>
                                              <p:pRg st="4" end="4"/>
                                            </p:txEl>
                                          </p:spTgt>
                                        </p:tgtEl>
                                        <p:attrNameLst>
                                          <p:attrName>fill.on</p:attrName>
                                        </p:attrNameLst>
                                      </p:cBhvr>
                                      <p:to>
                                        <p:strVal val="true"/>
                                      </p:to>
                                    </p:set>
                                    <p:animScale>
                                      <p:cBhvr>
                                        <p:cTn id="16" dur="1000" accel="50000" autoRev="1" fill="hold" tmFilter="0, 0; .33333, 1; 1, 1">
                                          <p:stCondLst>
                                            <p:cond delay="0"/>
                                          </p:stCondLst>
                                        </p:cTn>
                                        <p:tgtEl>
                                          <p:spTgt spid="3">
                                            <p:txEl>
                                              <p:pRg st="4" end="4"/>
                                            </p:txEl>
                                          </p:spTgt>
                                        </p:tgtEl>
                                      </p:cBhvr>
                                      <p:from x="100000" y="100000"/>
                                      <p:to x="100000" y="140000"/>
                                    </p:animScale>
                                  </p:childTnLst>
                                </p:cTn>
                              </p:par>
                              <p:par>
                                <p:cTn id="17" presetID="33" presetClass="emph" presetSubtype="0" fill="remove" nodeType="withEffect">
                                  <p:stCondLst>
                                    <p:cond delay="0"/>
                                  </p:stCondLst>
                                  <p:childTnLst>
                                    <p:animClr clrSpc="rgb">
                                      <p:cBhvr override="childStyle">
                                        <p:cTn id="18" dur="1000" accel="50000" autoRev="1" fill="hold" tmFilter="0, 0; .33333, 1; 1, 1">
                                          <p:stCondLst>
                                            <p:cond delay="0"/>
                                          </p:stCondLst>
                                        </p:cTn>
                                        <p:tgtEl>
                                          <p:spTgt spid="3">
                                            <p:txEl>
                                              <p:pRg st="5" end="5"/>
                                            </p:txEl>
                                          </p:spTgt>
                                        </p:tgtEl>
                                        <p:attrNameLst>
                                          <p:attrName>style.color</p:attrName>
                                        </p:attrNameLst>
                                      </p:cBhvr>
                                      <p:to>
                                        <a:srgbClr val="993366"/>
                                      </p:to>
                                    </p:animClr>
                                    <p:animClr clrSpc="rgb">
                                      <p:cBhvr>
                                        <p:cTn id="19" dur="1000" accel="50000" autoRev="1" fill="hold" tmFilter="0, 0; .33333, 1; 1, 1">
                                          <p:stCondLst>
                                            <p:cond delay="0"/>
                                          </p:stCondLst>
                                        </p:cTn>
                                        <p:tgtEl>
                                          <p:spTgt spid="3">
                                            <p:txEl>
                                              <p:pRg st="5" end="5"/>
                                            </p:txEl>
                                          </p:spTgt>
                                        </p:tgtEl>
                                        <p:attrNameLst>
                                          <p:attrName>fillcolor</p:attrName>
                                        </p:attrNameLst>
                                      </p:cBhvr>
                                      <p:to>
                                        <a:srgbClr val="993366"/>
                                      </p:to>
                                    </p:animClr>
                                    <p:set>
                                      <p:cBhvr>
                                        <p:cTn id="20" dur="2000" fill="hold"/>
                                        <p:tgtEl>
                                          <p:spTgt spid="3">
                                            <p:txEl>
                                              <p:pRg st="5" end="5"/>
                                            </p:txEl>
                                          </p:spTgt>
                                        </p:tgtEl>
                                        <p:attrNameLst>
                                          <p:attrName>fill.type</p:attrName>
                                        </p:attrNameLst>
                                      </p:cBhvr>
                                      <p:to>
                                        <p:strVal val="solid"/>
                                      </p:to>
                                    </p:set>
                                    <p:set>
                                      <p:cBhvr>
                                        <p:cTn id="21" dur="2000" fill="hold"/>
                                        <p:tgtEl>
                                          <p:spTgt spid="3">
                                            <p:txEl>
                                              <p:pRg st="5" end="5"/>
                                            </p:txEl>
                                          </p:spTgt>
                                        </p:tgtEl>
                                        <p:attrNameLst>
                                          <p:attrName>fill.on</p:attrName>
                                        </p:attrNameLst>
                                      </p:cBhvr>
                                      <p:to>
                                        <p:strVal val="true"/>
                                      </p:to>
                                    </p:set>
                                    <p:animScale>
                                      <p:cBhvr>
                                        <p:cTn id="22" dur="1000" accel="50000" autoRev="1" fill="hold" tmFilter="0, 0; .33333, 1; 1, 1">
                                          <p:stCondLst>
                                            <p:cond delay="0"/>
                                          </p:stCondLst>
                                        </p:cTn>
                                        <p:tgtEl>
                                          <p:spTgt spid="3">
                                            <p:txEl>
                                              <p:pRg st="5" end="5"/>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CEVAP-1</a:t>
            </a:r>
            <a:endParaRPr lang="tr-TR" b="1" dirty="0"/>
          </a:p>
        </p:txBody>
      </p:sp>
      <p:sp>
        <p:nvSpPr>
          <p:cNvPr id="3" name="2 İçerik Yer Tutucusu"/>
          <p:cNvSpPr>
            <a:spLocks noGrp="1"/>
          </p:cNvSpPr>
          <p:nvPr>
            <p:ph idx="1"/>
          </p:nvPr>
        </p:nvSpPr>
        <p:spPr>
          <a:xfrm>
            <a:off x="467544" y="1484784"/>
            <a:ext cx="8229600" cy="2986352"/>
          </a:xfrm>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r>
              <a:rPr lang="tr-TR" b="1" dirty="0" smtClean="0"/>
              <a:t>1111(BİN YÜZ ON BİR)</a:t>
            </a:r>
            <a:endParaRPr lang="tr-TR"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anim calcmode="lin" valueType="num">
                                      <p:cBhvr>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SORU-2</a:t>
            </a:r>
            <a:endParaRPr lang="tr-TR" b="1" dirty="0"/>
          </a:p>
        </p:txBody>
      </p:sp>
      <p:sp>
        <p:nvSpPr>
          <p:cNvPr id="3" name="2 İçerik Yer Tutucusu"/>
          <p:cNvSpPr>
            <a:spLocks noGrp="1"/>
          </p:cNvSpPr>
          <p:nvPr>
            <p:ph idx="1"/>
          </p:nvPr>
        </p:nvSpPr>
        <p:spPr>
          <a:xfrm>
            <a:off x="1435608" y="1214422"/>
            <a:ext cx="7498080" cy="5033978"/>
          </a:xfrm>
        </p:spPr>
        <p:txBody>
          <a:bodyPr/>
          <a:lstStyle/>
          <a:p>
            <a:pPr>
              <a:buNone/>
            </a:pPr>
            <a:endParaRPr lang="tr-TR" dirty="0" smtClean="0"/>
          </a:p>
          <a:p>
            <a:pPr>
              <a:buNone/>
            </a:pPr>
            <a:r>
              <a:rPr lang="tr-TR" dirty="0" smtClean="0"/>
              <a:t>      </a:t>
            </a:r>
          </a:p>
          <a:p>
            <a:pPr>
              <a:buNone/>
            </a:pPr>
            <a:endParaRPr lang="tr-TR" dirty="0" smtClean="0"/>
          </a:p>
          <a:p>
            <a:pPr>
              <a:buNone/>
            </a:pPr>
            <a:endParaRPr lang="tr-TR" dirty="0" smtClean="0"/>
          </a:p>
          <a:p>
            <a:pPr>
              <a:buNone/>
            </a:pPr>
            <a:r>
              <a:rPr lang="tr-TR" b="1" dirty="0" smtClean="0"/>
              <a:t>    Yukarıda bir dikdörtgenin içine sığdırılmış iki eş çember var. Bu çemberlerden birinin yarı çapı 4 cm ise bu dikdörtgenin çevresi kaç </a:t>
            </a:r>
            <a:r>
              <a:rPr lang="tr-TR" b="1" dirty="0" err="1" smtClean="0"/>
              <a:t>cm’dir</a:t>
            </a:r>
            <a:r>
              <a:rPr lang="tr-TR" b="1" dirty="0" smtClean="0"/>
              <a:t>?</a:t>
            </a:r>
          </a:p>
          <a:p>
            <a:pPr>
              <a:buNone/>
            </a:pPr>
            <a:endParaRPr lang="tr-TR" dirty="0" smtClean="0"/>
          </a:p>
          <a:p>
            <a:pPr>
              <a:buNone/>
            </a:pPr>
            <a:endParaRPr lang="tr-TR" dirty="0" smtClean="0"/>
          </a:p>
        </p:txBody>
      </p:sp>
      <p:cxnSp>
        <p:nvCxnSpPr>
          <p:cNvPr id="1026" name="AutoShape 2"/>
          <p:cNvCxnSpPr>
            <a:cxnSpLocks noChangeShapeType="1"/>
          </p:cNvCxnSpPr>
          <p:nvPr/>
        </p:nvCxnSpPr>
        <p:spPr bwMode="auto">
          <a:xfrm>
            <a:off x="2643174" y="1357298"/>
            <a:ext cx="3714776" cy="1588"/>
          </a:xfrm>
          <a:prstGeom prst="straightConnector1">
            <a:avLst/>
          </a:prstGeom>
          <a:noFill/>
          <a:ln w="9525">
            <a:solidFill>
              <a:srgbClr val="000000"/>
            </a:solidFill>
            <a:round/>
            <a:headEnd/>
            <a:tailEnd/>
          </a:ln>
        </p:spPr>
      </p:cxnSp>
      <p:cxnSp>
        <p:nvCxnSpPr>
          <p:cNvPr id="1027" name="AutoShape 3"/>
          <p:cNvCxnSpPr>
            <a:cxnSpLocks noChangeShapeType="1"/>
          </p:cNvCxnSpPr>
          <p:nvPr/>
        </p:nvCxnSpPr>
        <p:spPr bwMode="auto">
          <a:xfrm>
            <a:off x="2643174" y="3286124"/>
            <a:ext cx="3714776" cy="1588"/>
          </a:xfrm>
          <a:prstGeom prst="straightConnector1">
            <a:avLst/>
          </a:prstGeom>
          <a:noFill/>
          <a:ln w="9525">
            <a:solidFill>
              <a:srgbClr val="000000"/>
            </a:solidFill>
            <a:round/>
            <a:headEnd/>
            <a:tailEnd/>
          </a:ln>
        </p:spPr>
      </p:cxnSp>
      <p:cxnSp>
        <p:nvCxnSpPr>
          <p:cNvPr id="1028" name="AutoShape 4"/>
          <p:cNvCxnSpPr>
            <a:cxnSpLocks noChangeShapeType="1"/>
          </p:cNvCxnSpPr>
          <p:nvPr/>
        </p:nvCxnSpPr>
        <p:spPr bwMode="auto">
          <a:xfrm rot="5400000">
            <a:off x="1679555" y="2320917"/>
            <a:ext cx="1928826" cy="1588"/>
          </a:xfrm>
          <a:prstGeom prst="straightConnector1">
            <a:avLst/>
          </a:prstGeom>
          <a:noFill/>
          <a:ln w="9525">
            <a:solidFill>
              <a:srgbClr val="000000"/>
            </a:solidFill>
            <a:round/>
            <a:headEnd/>
            <a:tailEnd/>
          </a:ln>
        </p:spPr>
      </p:cxnSp>
      <p:cxnSp>
        <p:nvCxnSpPr>
          <p:cNvPr id="16" name="AutoShape 4"/>
          <p:cNvCxnSpPr>
            <a:cxnSpLocks noChangeShapeType="1"/>
          </p:cNvCxnSpPr>
          <p:nvPr/>
        </p:nvCxnSpPr>
        <p:spPr bwMode="auto">
          <a:xfrm rot="5400000">
            <a:off x="5394331" y="2320917"/>
            <a:ext cx="1928826" cy="1588"/>
          </a:xfrm>
          <a:prstGeom prst="straightConnector1">
            <a:avLst/>
          </a:prstGeom>
          <a:noFill/>
          <a:ln w="9525">
            <a:solidFill>
              <a:srgbClr val="000000"/>
            </a:solidFill>
            <a:round/>
            <a:headEnd/>
            <a:tailEnd/>
          </a:ln>
        </p:spPr>
      </p:cxnSp>
      <p:sp>
        <p:nvSpPr>
          <p:cNvPr id="1029" name="Oval 5"/>
          <p:cNvSpPr>
            <a:spLocks noChangeArrowheads="1"/>
          </p:cNvSpPr>
          <p:nvPr/>
        </p:nvSpPr>
        <p:spPr bwMode="auto">
          <a:xfrm>
            <a:off x="2643174" y="1357298"/>
            <a:ext cx="1857388" cy="1928826"/>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tr-TR"/>
          </a:p>
        </p:txBody>
      </p:sp>
      <p:sp>
        <p:nvSpPr>
          <p:cNvPr id="20" name="Oval 5"/>
          <p:cNvSpPr>
            <a:spLocks noChangeArrowheads="1"/>
          </p:cNvSpPr>
          <p:nvPr/>
        </p:nvSpPr>
        <p:spPr bwMode="auto">
          <a:xfrm>
            <a:off x="4500562" y="1357298"/>
            <a:ext cx="1857388" cy="1928826"/>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tr-TR"/>
          </a:p>
        </p:txBody>
      </p:sp>
      <p:pic>
        <p:nvPicPr>
          <p:cNvPr id="11" name="Picture 2" descr="C:\Users\Sezgi Özay\Desktop\djkts.png"/>
          <p:cNvPicPr>
            <a:picLocks noChangeAspect="1" noChangeArrowheads="1"/>
          </p:cNvPicPr>
          <p:nvPr/>
        </p:nvPicPr>
        <p:blipFill>
          <a:blip r:embed="rId2" cstate="print"/>
          <a:srcRect/>
          <a:stretch>
            <a:fillRect/>
          </a:stretch>
        </p:blipFill>
        <p:spPr bwMode="auto">
          <a:xfrm>
            <a:off x="6948264" y="1"/>
            <a:ext cx="219573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1000"/>
                                        <p:tgtEl>
                                          <p:spTgt spid="3">
                                            <p:txEl>
                                              <p:pRg st="4" end="4"/>
                                            </p:txEl>
                                          </p:spTgt>
                                        </p:tgtEl>
                                      </p:cBhvr>
                                    </p:animEffect>
                                    <p:anim calcmode="lin" valueType="num">
                                      <p:cBhvr>
                                        <p:cTn id="1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CEVAP-2</a:t>
            </a:r>
            <a:endParaRPr lang="tr-TR" b="1" dirty="0"/>
          </a:p>
        </p:txBody>
      </p:sp>
      <p:sp>
        <p:nvSpPr>
          <p:cNvPr id="3" name="2 İçerik Yer Tutucusu"/>
          <p:cNvSpPr>
            <a:spLocks noGrp="1"/>
          </p:cNvSpPr>
          <p:nvPr>
            <p:ph idx="1"/>
          </p:nvPr>
        </p:nvSpPr>
        <p:spPr>
          <a:xfrm>
            <a:off x="539552" y="1772816"/>
            <a:ext cx="8229600" cy="2232248"/>
          </a:xfrm>
        </p:spPr>
        <p:txBody>
          <a:bodyPr>
            <a:normAutofit fontScale="92500" lnSpcReduction="10000"/>
          </a:bodyPr>
          <a:lstStyle/>
          <a:p>
            <a:pPr>
              <a:buNone/>
            </a:pPr>
            <a:endParaRPr lang="tr-TR" dirty="0" smtClean="0"/>
          </a:p>
          <a:p>
            <a:pPr>
              <a:buNone/>
            </a:pPr>
            <a:endParaRPr lang="tr-TR" dirty="0" smtClean="0"/>
          </a:p>
          <a:p>
            <a:pPr>
              <a:buNone/>
            </a:pPr>
            <a:endParaRPr lang="tr-TR" dirty="0" smtClean="0"/>
          </a:p>
          <a:p>
            <a:pPr>
              <a:buNone/>
            </a:pPr>
            <a:r>
              <a:rPr lang="tr-TR" sz="5200" b="1" dirty="0" smtClean="0"/>
              <a:t>                    48 cm</a:t>
            </a:r>
            <a:endParaRPr lang="tr-TR" sz="52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anim calcmode="lin" valueType="num">
                                      <p:cBhvr>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SORU-3</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endParaRPr lang="tr-TR" dirty="0" smtClean="0"/>
          </a:p>
          <a:p>
            <a:pPr>
              <a:buNone/>
            </a:pPr>
            <a:endParaRPr lang="tr-TR" b="1" dirty="0" smtClean="0"/>
          </a:p>
          <a:p>
            <a:pPr>
              <a:buNone/>
            </a:pPr>
            <a:r>
              <a:rPr lang="tr-TR" sz="3200" b="1" dirty="0" smtClean="0"/>
              <a:t>        Şekilde su kaplarının aldıkları su miktarlarıyla satış fiyatları verilmiştir.  39 TL’ye </a:t>
            </a:r>
            <a:r>
              <a:rPr lang="tr-TR" sz="3200" b="1" u="sng" dirty="0" smtClean="0"/>
              <a:t>en fazla</a:t>
            </a:r>
            <a:r>
              <a:rPr lang="tr-TR" sz="3200" b="1" dirty="0" smtClean="0"/>
              <a:t> kaç litre su alınabilir?</a:t>
            </a:r>
          </a:p>
        </p:txBody>
      </p:sp>
      <p:pic>
        <p:nvPicPr>
          <p:cNvPr id="2052" name="Picture 4"/>
          <p:cNvPicPr>
            <a:picLocks noChangeAspect="1" noChangeArrowheads="1"/>
          </p:cNvPicPr>
          <p:nvPr/>
        </p:nvPicPr>
        <p:blipFill>
          <a:blip r:embed="rId2" cstate="print"/>
          <a:srcRect/>
          <a:stretch>
            <a:fillRect/>
          </a:stretch>
        </p:blipFill>
        <p:spPr bwMode="auto">
          <a:xfrm>
            <a:off x="2411760" y="1412776"/>
            <a:ext cx="4643470" cy="2403675"/>
          </a:xfrm>
          <a:prstGeom prst="rect">
            <a:avLst/>
          </a:prstGeom>
          <a:noFill/>
          <a:ln w="9525">
            <a:noFill/>
            <a:miter lim="800000"/>
            <a:headEnd/>
            <a:tailEnd/>
          </a:ln>
          <a:effectLst/>
        </p:spPr>
      </p:pic>
      <p:pic>
        <p:nvPicPr>
          <p:cNvPr id="6" name="Picture 2" descr="C:\Users\Sezgi Özay\Desktop\djkts.png"/>
          <p:cNvPicPr>
            <a:picLocks noChangeAspect="1" noChangeArrowheads="1"/>
          </p:cNvPicPr>
          <p:nvPr/>
        </p:nvPicPr>
        <p:blipFill>
          <a:blip r:embed="rId3" cstate="print"/>
          <a:srcRect/>
          <a:stretch>
            <a:fillRect/>
          </a:stretch>
        </p:blipFill>
        <p:spPr bwMode="auto">
          <a:xfrm>
            <a:off x="7236296" y="0"/>
            <a:ext cx="1907704"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2052"/>
                                        </p:tgtEl>
                                        <p:attrNameLst>
                                          <p:attrName>style.visibility</p:attrName>
                                        </p:attrNameLst>
                                      </p:cBhvr>
                                      <p:to>
                                        <p:strVal val="visible"/>
                                      </p:to>
                                    </p:set>
                                    <p:animEffect transition="in" filter="fade">
                                      <p:cBhvr>
                                        <p:cTn id="13" dur="1000"/>
                                        <p:tgtEl>
                                          <p:spTgt spid="2052"/>
                                        </p:tgtEl>
                                      </p:cBhvr>
                                    </p:animEffect>
                                    <p:anim calcmode="lin" valueType="num">
                                      <p:cBhvr>
                                        <p:cTn id="14" dur="1000" fill="hold"/>
                                        <p:tgtEl>
                                          <p:spTgt spid="2052"/>
                                        </p:tgtEl>
                                        <p:attrNameLst>
                                          <p:attrName>ppt_x</p:attrName>
                                        </p:attrNameLst>
                                      </p:cBhvr>
                                      <p:tavLst>
                                        <p:tav tm="0">
                                          <p:val>
                                            <p:strVal val="#ppt_x"/>
                                          </p:val>
                                        </p:tav>
                                        <p:tav tm="100000">
                                          <p:val>
                                            <p:strVal val="#ppt_x"/>
                                          </p:val>
                                        </p:tav>
                                      </p:tavLst>
                                    </p:anim>
                                    <p:anim calcmode="lin" valueType="num">
                                      <p:cBhvr>
                                        <p:cTn id="15" dur="1000" fill="hold"/>
                                        <p:tgtEl>
                                          <p:spTgt spid="2052"/>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CEVAP-3</a:t>
            </a:r>
            <a:endParaRPr lang="tr-TR" b="1" dirty="0"/>
          </a:p>
        </p:txBody>
      </p:sp>
      <p:sp>
        <p:nvSpPr>
          <p:cNvPr id="3" name="2 İçerik Yer Tutucusu"/>
          <p:cNvSpPr>
            <a:spLocks noGrp="1"/>
          </p:cNvSpPr>
          <p:nvPr>
            <p:ph idx="1"/>
          </p:nvPr>
        </p:nvSpPr>
        <p:spPr>
          <a:xfrm>
            <a:off x="1691680" y="1628800"/>
            <a:ext cx="4896544" cy="2770328"/>
          </a:xfrm>
        </p:spPr>
        <p:txBody>
          <a:bodyPr/>
          <a:lstStyle/>
          <a:p>
            <a:pPr>
              <a:buNone/>
            </a:pPr>
            <a:endParaRPr lang="tr-TR" dirty="0" smtClean="0"/>
          </a:p>
          <a:p>
            <a:pPr>
              <a:buNone/>
            </a:pPr>
            <a:endParaRPr lang="tr-TR" dirty="0" smtClean="0"/>
          </a:p>
          <a:p>
            <a:pPr>
              <a:buNone/>
            </a:pPr>
            <a:endParaRPr lang="tr-TR" dirty="0" smtClean="0"/>
          </a:p>
          <a:p>
            <a:pPr>
              <a:buNone/>
            </a:pPr>
            <a:r>
              <a:rPr lang="tr-TR" sz="3600" dirty="0" smtClean="0"/>
              <a:t>              </a:t>
            </a:r>
            <a:r>
              <a:rPr lang="tr-TR" sz="3600" b="1" dirty="0" smtClean="0"/>
              <a:t>121 Litre    </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anim calcmode="lin" valueType="num">
                                      <p:cBhvr>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SORU-4</a:t>
            </a:r>
            <a:endParaRPr lang="tr-TR" b="1" dirty="0"/>
          </a:p>
        </p:txBody>
      </p:sp>
      <p:sp>
        <p:nvSpPr>
          <p:cNvPr id="3" name="2 İçerik Yer Tutucusu"/>
          <p:cNvSpPr>
            <a:spLocks noGrp="1"/>
          </p:cNvSpPr>
          <p:nvPr>
            <p:ph idx="1"/>
          </p:nvPr>
        </p:nvSpPr>
        <p:spPr>
          <a:xfrm>
            <a:off x="500034" y="1285860"/>
            <a:ext cx="8229600" cy="5168948"/>
          </a:xfrm>
        </p:spPr>
        <p:txBody>
          <a:bodyPr/>
          <a:lstStyle/>
          <a:p>
            <a:pPr>
              <a:buNone/>
            </a:pPr>
            <a:endParaRPr lang="tr-TR" dirty="0" smtClean="0"/>
          </a:p>
          <a:p>
            <a:pPr>
              <a:buNone/>
            </a:pPr>
            <a:endParaRPr lang="tr-TR" dirty="0" smtClean="0"/>
          </a:p>
          <a:p>
            <a:pPr>
              <a:buNone/>
            </a:pPr>
            <a:r>
              <a:rPr lang="tr-TR" dirty="0" smtClean="0"/>
              <a:t>           </a:t>
            </a:r>
            <a:r>
              <a:rPr lang="tr-TR" sz="2400" dirty="0" smtClean="0"/>
              <a:t>1. adım            2. adım          3. adım      ……….</a:t>
            </a:r>
          </a:p>
          <a:p>
            <a:pPr>
              <a:buNone/>
            </a:pPr>
            <a:endParaRPr lang="tr-TR" sz="2400" dirty="0" smtClean="0"/>
          </a:p>
          <a:p>
            <a:pPr>
              <a:buNone/>
            </a:pPr>
            <a:endParaRPr lang="tr-TR" sz="2400" dirty="0" smtClean="0"/>
          </a:p>
          <a:p>
            <a:pPr>
              <a:buNone/>
            </a:pPr>
            <a:r>
              <a:rPr lang="tr-TR" sz="3200" dirty="0" smtClean="0"/>
              <a:t>       </a:t>
            </a:r>
            <a:r>
              <a:rPr lang="tr-TR" sz="3200" b="1" dirty="0" smtClean="0"/>
              <a:t>5. adımdaki boncuk sayısı kaçtır?</a:t>
            </a:r>
            <a:endParaRPr lang="tr-TR" sz="3200" b="1" dirty="0"/>
          </a:p>
        </p:txBody>
      </p:sp>
      <p:sp>
        <p:nvSpPr>
          <p:cNvPr id="4" name="3 Oval"/>
          <p:cNvSpPr/>
          <p:nvPr/>
        </p:nvSpPr>
        <p:spPr>
          <a:xfrm>
            <a:off x="6429388" y="135729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Oval"/>
          <p:cNvSpPr/>
          <p:nvPr/>
        </p:nvSpPr>
        <p:spPr>
          <a:xfrm>
            <a:off x="407193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Oval"/>
          <p:cNvSpPr/>
          <p:nvPr/>
        </p:nvSpPr>
        <p:spPr>
          <a:xfrm>
            <a:off x="4572000"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Oval"/>
          <p:cNvSpPr/>
          <p:nvPr/>
        </p:nvSpPr>
        <p:spPr>
          <a:xfrm>
            <a:off x="4071934" y="1500174"/>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Oval"/>
          <p:cNvSpPr/>
          <p:nvPr/>
        </p:nvSpPr>
        <p:spPr>
          <a:xfrm>
            <a:off x="4572000" y="1500174"/>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Oval"/>
          <p:cNvSpPr/>
          <p:nvPr/>
        </p:nvSpPr>
        <p:spPr>
          <a:xfrm>
            <a:off x="2357422"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Oval"/>
          <p:cNvSpPr/>
          <p:nvPr/>
        </p:nvSpPr>
        <p:spPr>
          <a:xfrm>
            <a:off x="6072198" y="135729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Oval"/>
          <p:cNvSpPr/>
          <p:nvPr/>
        </p:nvSpPr>
        <p:spPr>
          <a:xfrm>
            <a:off x="5715008" y="135729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3" name="12 Oval"/>
          <p:cNvSpPr/>
          <p:nvPr/>
        </p:nvSpPr>
        <p:spPr>
          <a:xfrm>
            <a:off x="6429388" y="171448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3 Oval"/>
          <p:cNvSpPr/>
          <p:nvPr/>
        </p:nvSpPr>
        <p:spPr>
          <a:xfrm>
            <a:off x="6072198" y="171448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14 Oval"/>
          <p:cNvSpPr/>
          <p:nvPr/>
        </p:nvSpPr>
        <p:spPr>
          <a:xfrm>
            <a:off x="5715008" y="171448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15 Oval"/>
          <p:cNvSpPr/>
          <p:nvPr/>
        </p:nvSpPr>
        <p:spPr>
          <a:xfrm>
            <a:off x="6429388"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16 Oval"/>
          <p:cNvSpPr/>
          <p:nvPr/>
        </p:nvSpPr>
        <p:spPr>
          <a:xfrm>
            <a:off x="6072198"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17 Oval"/>
          <p:cNvSpPr/>
          <p:nvPr/>
        </p:nvSpPr>
        <p:spPr>
          <a:xfrm>
            <a:off x="5715008"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0"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CEVAP-4</a:t>
            </a:r>
            <a:endParaRPr lang="tr-TR" b="1" dirty="0"/>
          </a:p>
        </p:txBody>
      </p:sp>
      <p:sp>
        <p:nvSpPr>
          <p:cNvPr id="3" name="2 İçerik Yer Tutucusu"/>
          <p:cNvSpPr>
            <a:spLocks noGrp="1"/>
          </p:cNvSpPr>
          <p:nvPr>
            <p:ph idx="1"/>
          </p:nvPr>
        </p:nvSpPr>
        <p:spPr>
          <a:xfrm>
            <a:off x="928662" y="1428736"/>
            <a:ext cx="7527210" cy="3224970"/>
          </a:xfrm>
        </p:spPr>
        <p:txBody>
          <a:bodyPr>
            <a:normAutofit/>
          </a:bodyPr>
          <a:lstStyle/>
          <a:p>
            <a:pPr>
              <a:buNone/>
            </a:pPr>
            <a:endParaRPr lang="tr-TR" dirty="0" smtClean="0"/>
          </a:p>
          <a:p>
            <a:pPr>
              <a:buNone/>
            </a:pPr>
            <a:r>
              <a:rPr lang="tr-TR" sz="11400" b="1" dirty="0" smtClean="0"/>
              <a:t>       </a:t>
            </a:r>
            <a:r>
              <a:rPr lang="tr-TR" sz="7200" b="1" dirty="0" smtClean="0"/>
              <a:t>25</a:t>
            </a:r>
            <a:endParaRPr lang="tr-TR" sz="72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anim calcmode="lin" valueType="num">
                                      <p:cBhvr>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SORU-5</a:t>
            </a:r>
            <a:endParaRPr lang="tr-TR" b="1" dirty="0"/>
          </a:p>
        </p:txBody>
      </p:sp>
      <p:sp>
        <p:nvSpPr>
          <p:cNvPr id="3" name="2 İçerik Yer Tutucusu"/>
          <p:cNvSpPr>
            <a:spLocks noGrp="1"/>
          </p:cNvSpPr>
          <p:nvPr>
            <p:ph idx="1"/>
          </p:nvPr>
        </p:nvSpPr>
        <p:spPr>
          <a:xfrm>
            <a:off x="443132" y="1214422"/>
            <a:ext cx="8229600" cy="5226318"/>
          </a:xfrm>
        </p:spPr>
        <p:txBody>
          <a:bodyPr>
            <a:normAutofit fontScale="85000" lnSpcReduction="20000"/>
          </a:bodyPr>
          <a:lstStyle/>
          <a:p>
            <a:pPr>
              <a:buNone/>
            </a:pPr>
            <a:endParaRPr lang="tr-TR" dirty="0" smtClean="0"/>
          </a:p>
          <a:p>
            <a:pPr>
              <a:buNone/>
            </a:pPr>
            <a:r>
              <a:rPr lang="tr-TR" dirty="0" smtClean="0"/>
              <a:t>    </a:t>
            </a:r>
          </a:p>
          <a:p>
            <a:pPr>
              <a:buNone/>
            </a:pPr>
            <a:r>
              <a:rPr lang="tr-TR" dirty="0" smtClean="0"/>
              <a:t>    </a:t>
            </a:r>
            <a:r>
              <a:rPr lang="tr-TR" sz="3200" dirty="0" smtClean="0"/>
              <a:t>K      L        M      N      O      P     R      S</a:t>
            </a:r>
          </a:p>
          <a:p>
            <a:pPr>
              <a:buNone/>
            </a:pPr>
            <a:r>
              <a:rPr lang="tr-TR" dirty="0" smtClean="0"/>
              <a:t>    </a:t>
            </a:r>
          </a:p>
          <a:p>
            <a:pPr>
              <a:buNone/>
            </a:pPr>
            <a:r>
              <a:rPr lang="tr-TR" sz="2400" dirty="0" smtClean="0"/>
              <a:t>     </a:t>
            </a:r>
          </a:p>
          <a:p>
            <a:pPr>
              <a:buNone/>
            </a:pPr>
            <a:r>
              <a:rPr lang="tr-TR" sz="2400" b="1" dirty="0" smtClean="0"/>
              <a:t>     </a:t>
            </a:r>
            <a:r>
              <a:rPr lang="tr-TR" sz="3200" b="1" dirty="0" smtClean="0"/>
              <a:t>1400 m uzunluğa sahip olan bu yol K,L,M,N,O,P,R,S noktalarıyla yedi eşit parçaya ayrılmıştır. K noktasından yürümeye başlayan bir kişi tüm yolun 6/7’sını gittikten sonra cüzdanını düşürdüğünü anlıyor.  Cüzdanını bulmak için geri dönen bu kişi cüzdanını düşürdüğü noktaya geldiğinde 1800 m yürüdüğünü fark ediyor. Bu kişi cüzdanını hangi noktada kaybetmiştir?</a:t>
            </a:r>
          </a:p>
          <a:p>
            <a:pPr>
              <a:buNone/>
            </a:pPr>
            <a:endParaRPr lang="tr-TR" sz="2400" dirty="0" smtClean="0"/>
          </a:p>
          <a:p>
            <a:pPr>
              <a:buNone/>
            </a:pPr>
            <a:endParaRPr lang="tr-TR" sz="2400" dirty="0"/>
          </a:p>
        </p:txBody>
      </p:sp>
      <p:cxnSp>
        <p:nvCxnSpPr>
          <p:cNvPr id="3074" name="AutoShape 2"/>
          <p:cNvCxnSpPr>
            <a:cxnSpLocks noChangeShapeType="1"/>
          </p:cNvCxnSpPr>
          <p:nvPr/>
        </p:nvCxnSpPr>
        <p:spPr bwMode="auto">
          <a:xfrm>
            <a:off x="932162" y="2500306"/>
            <a:ext cx="5854416" cy="1588"/>
          </a:xfrm>
          <a:prstGeom prst="straightConnector1">
            <a:avLst/>
          </a:prstGeom>
          <a:noFill/>
          <a:ln w="9525">
            <a:solidFill>
              <a:srgbClr val="000000"/>
            </a:solidFill>
            <a:round/>
            <a:headEnd/>
            <a:tailEnd/>
          </a:ln>
        </p:spPr>
      </p:cxnSp>
      <p:sp>
        <p:nvSpPr>
          <p:cNvPr id="3075" name="Oval 3"/>
          <p:cNvSpPr>
            <a:spLocks noChangeArrowheads="1"/>
          </p:cNvSpPr>
          <p:nvPr/>
        </p:nvSpPr>
        <p:spPr bwMode="auto">
          <a:xfrm flipV="1">
            <a:off x="928662" y="2357430"/>
            <a:ext cx="109549" cy="128569"/>
          </a:xfrm>
          <a:prstGeom prst="ellipse">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endParaRPr lang="tr-TR"/>
          </a:p>
        </p:txBody>
      </p:sp>
      <p:sp>
        <p:nvSpPr>
          <p:cNvPr id="19" name="Oval 3"/>
          <p:cNvSpPr>
            <a:spLocks noChangeArrowheads="1"/>
          </p:cNvSpPr>
          <p:nvPr/>
        </p:nvSpPr>
        <p:spPr bwMode="auto">
          <a:xfrm flipV="1">
            <a:off x="1775350" y="2373694"/>
            <a:ext cx="109549" cy="128569"/>
          </a:xfrm>
          <a:prstGeom prst="ellipse">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endParaRPr lang="tr-TR"/>
          </a:p>
        </p:txBody>
      </p:sp>
      <p:sp>
        <p:nvSpPr>
          <p:cNvPr id="20" name="Oval 3"/>
          <p:cNvSpPr>
            <a:spLocks noChangeArrowheads="1"/>
          </p:cNvSpPr>
          <p:nvPr/>
        </p:nvSpPr>
        <p:spPr bwMode="auto">
          <a:xfrm flipV="1">
            <a:off x="2718112" y="2359626"/>
            <a:ext cx="109549" cy="128569"/>
          </a:xfrm>
          <a:prstGeom prst="ellipse">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endParaRPr lang="tr-TR"/>
          </a:p>
        </p:txBody>
      </p:sp>
      <p:sp>
        <p:nvSpPr>
          <p:cNvPr id="21" name="Oval 3"/>
          <p:cNvSpPr>
            <a:spLocks noChangeArrowheads="1"/>
          </p:cNvSpPr>
          <p:nvPr/>
        </p:nvSpPr>
        <p:spPr bwMode="auto">
          <a:xfrm flipV="1">
            <a:off x="3571868" y="2357430"/>
            <a:ext cx="109549" cy="128569"/>
          </a:xfrm>
          <a:prstGeom prst="ellipse">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endParaRPr lang="tr-TR"/>
          </a:p>
        </p:txBody>
      </p:sp>
      <p:sp>
        <p:nvSpPr>
          <p:cNvPr id="23" name="Oval 3"/>
          <p:cNvSpPr>
            <a:spLocks noChangeArrowheads="1"/>
          </p:cNvSpPr>
          <p:nvPr/>
        </p:nvSpPr>
        <p:spPr bwMode="auto">
          <a:xfrm flipV="1">
            <a:off x="6715140" y="2357430"/>
            <a:ext cx="109549" cy="128569"/>
          </a:xfrm>
          <a:prstGeom prst="ellipse">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endParaRPr lang="tr-TR"/>
          </a:p>
        </p:txBody>
      </p:sp>
      <p:sp>
        <p:nvSpPr>
          <p:cNvPr id="13" name="Oval 3"/>
          <p:cNvSpPr>
            <a:spLocks noChangeArrowheads="1"/>
          </p:cNvSpPr>
          <p:nvPr/>
        </p:nvSpPr>
        <p:spPr bwMode="auto">
          <a:xfrm flipV="1">
            <a:off x="5214942" y="2357430"/>
            <a:ext cx="109549" cy="128569"/>
          </a:xfrm>
          <a:prstGeom prst="ellipse">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endParaRPr lang="tr-TR"/>
          </a:p>
        </p:txBody>
      </p:sp>
      <p:sp>
        <p:nvSpPr>
          <p:cNvPr id="14" name="Oval 3"/>
          <p:cNvSpPr>
            <a:spLocks noChangeArrowheads="1"/>
          </p:cNvSpPr>
          <p:nvPr/>
        </p:nvSpPr>
        <p:spPr bwMode="auto">
          <a:xfrm flipV="1">
            <a:off x="4429124" y="2357430"/>
            <a:ext cx="109549" cy="128569"/>
          </a:xfrm>
          <a:prstGeom prst="ellipse">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endParaRPr lang="tr-TR"/>
          </a:p>
        </p:txBody>
      </p:sp>
      <p:sp>
        <p:nvSpPr>
          <p:cNvPr id="15" name="Oval 3"/>
          <p:cNvSpPr>
            <a:spLocks noChangeArrowheads="1"/>
          </p:cNvSpPr>
          <p:nvPr/>
        </p:nvSpPr>
        <p:spPr bwMode="auto">
          <a:xfrm flipV="1">
            <a:off x="5929322" y="2357430"/>
            <a:ext cx="109549" cy="128569"/>
          </a:xfrm>
          <a:prstGeom prst="ellipse">
            <a:avLst/>
          </a:prstGeom>
          <a:solidFill>
            <a:srgbClr val="000000"/>
          </a:solidFill>
          <a:ln w="38100">
            <a:solidFill>
              <a:srgbClr val="F2F2F2"/>
            </a:solidFill>
            <a:round/>
            <a:headEnd/>
            <a:tailEnd/>
          </a:ln>
          <a:effectLst>
            <a:outerShdw dist="28398" dir="3806097" algn="ctr" rotWithShape="0">
              <a:srgbClr val="7F7F7F">
                <a:alpha val="50000"/>
              </a:srgbClr>
            </a:outerShdw>
          </a:effectLst>
        </p:spPr>
        <p:txBody>
          <a:bodyPr vert="horz" wrap="square" lIns="91440" tIns="45720" rIns="91440" bIns="45720" numCol="1" anchor="t" anchorCtr="0" compatLnSpc="1">
            <a:prstTxWarp prst="textNoShape">
              <a:avLst/>
            </a:prstTxWarp>
          </a:bodyPr>
          <a:lstStyle/>
          <a:p>
            <a:endParaRPr lang="tr-TR"/>
          </a:p>
        </p:txBody>
      </p:sp>
      <p:pic>
        <p:nvPicPr>
          <p:cNvPr id="17"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1000"/>
                                        <p:tgtEl>
                                          <p:spTgt spid="3">
                                            <p:txEl>
                                              <p:pRg st="4" end="4"/>
                                            </p:txEl>
                                          </p:spTgt>
                                        </p:tgtEl>
                                      </p:cBhvr>
                                    </p:animEffect>
                                    <p:anim calcmode="lin" valueType="num">
                                      <p:cBhvr>
                                        <p:cTn id="1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r>
              <a:rPr lang="tr-TR" b="1" dirty="0" smtClean="0"/>
              <a:t>CEVAP-5</a:t>
            </a:r>
            <a:endParaRPr lang="tr-TR" b="1" dirty="0"/>
          </a:p>
        </p:txBody>
      </p:sp>
      <p:sp>
        <p:nvSpPr>
          <p:cNvPr id="3" name="2 İçerik Yer Tutucusu"/>
          <p:cNvSpPr>
            <a:spLocks noGrp="1"/>
          </p:cNvSpPr>
          <p:nvPr>
            <p:ph idx="1"/>
          </p:nvPr>
        </p:nvSpPr>
        <p:spPr>
          <a:xfrm>
            <a:off x="914400" y="1484784"/>
            <a:ext cx="8229600" cy="3130368"/>
          </a:xfrm>
        </p:spPr>
        <p:txBody>
          <a:bodyPr/>
          <a:lstStyle/>
          <a:p>
            <a:pPr>
              <a:buNone/>
            </a:pPr>
            <a:endParaRPr lang="tr-TR" dirty="0" smtClean="0"/>
          </a:p>
          <a:p>
            <a:pPr>
              <a:buNone/>
            </a:pPr>
            <a:endParaRPr lang="tr-TR" dirty="0" smtClean="0"/>
          </a:p>
          <a:p>
            <a:pPr>
              <a:buNone/>
            </a:pPr>
            <a:endParaRPr lang="tr-TR" dirty="0" smtClean="0"/>
          </a:p>
          <a:p>
            <a:pPr>
              <a:buNone/>
            </a:pPr>
            <a:r>
              <a:rPr lang="tr-TR" sz="4400" dirty="0" smtClean="0"/>
              <a:t>            </a:t>
            </a:r>
            <a:r>
              <a:rPr lang="tr-TR" sz="4400" b="1" dirty="0" smtClean="0"/>
              <a:t>N    noktası </a:t>
            </a:r>
            <a:endParaRPr lang="tr-TR" sz="44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anim calcmode="lin" valueType="num">
                                      <p:cBhvr>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SORU-6</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r>
              <a:rPr lang="tr-TR" b="1" dirty="0" smtClean="0"/>
              <a:t>Bir çocuk mağazasında pantolon fiyatları tişört fiyatlarının 2 katının 10 TL eksiğidir.  Tişört fiyatının 20 TL olduğu bu mağazada sadece 6 pantolon alan bir kişi mağaza sahibine kaç TL para vermiştir?</a:t>
            </a:r>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BU YARIŞMANIN GAYESİ HEM EĞLENMEK HEM ÖĞRENMEKTİR.</a:t>
            </a:r>
            <a:endParaRPr lang="tr-TR" dirty="0"/>
          </a:p>
        </p:txBody>
      </p:sp>
      <p:sp>
        <p:nvSpPr>
          <p:cNvPr id="3" name="2 İçerik Yer Tutucusu"/>
          <p:cNvSpPr>
            <a:spLocks noGrp="1"/>
          </p:cNvSpPr>
          <p:nvPr>
            <p:ph idx="1"/>
          </p:nvPr>
        </p:nvSpPr>
        <p:spPr/>
        <p:txBody>
          <a:bodyPr>
            <a:normAutofit/>
          </a:bodyPr>
          <a:lstStyle/>
          <a:p>
            <a:endParaRPr lang="tr-TR" dirty="0" smtClean="0"/>
          </a:p>
          <a:p>
            <a:pPr>
              <a:buNone/>
            </a:pPr>
            <a:r>
              <a:rPr lang="tr-TR" sz="2400" b="1" u="sng" dirty="0" smtClean="0"/>
              <a:t>SORULARIN DAĞILIMI: </a:t>
            </a:r>
          </a:p>
          <a:p>
            <a:pPr>
              <a:buNone/>
            </a:pPr>
            <a:r>
              <a:rPr lang="tr-TR" sz="2000" b="1" dirty="0" smtClean="0"/>
              <a:t>- TÜRKÇE  DERSİ SORU SAYISI:6</a:t>
            </a:r>
          </a:p>
          <a:p>
            <a:pPr>
              <a:buNone/>
            </a:pPr>
            <a:r>
              <a:rPr lang="tr-TR" sz="2000" b="1" dirty="0" smtClean="0"/>
              <a:t>- MATEMATİK DERSİ SORU SAYISI:6</a:t>
            </a:r>
          </a:p>
          <a:p>
            <a:pPr>
              <a:buNone/>
            </a:pPr>
            <a:r>
              <a:rPr lang="tr-TR" sz="2000" b="1" dirty="0" smtClean="0"/>
              <a:t>- SOSYAL BİLGİLER DERSİ SORU SAYISI:6</a:t>
            </a:r>
          </a:p>
          <a:p>
            <a:pPr>
              <a:buNone/>
            </a:pPr>
            <a:r>
              <a:rPr lang="tr-TR" sz="2000" b="1" dirty="0" smtClean="0"/>
              <a:t>- FEN ve TEKNOLOJİ DERSİ SORU SAYISI:6</a:t>
            </a:r>
          </a:p>
          <a:p>
            <a:pPr>
              <a:buNone/>
            </a:pPr>
            <a:r>
              <a:rPr lang="tr-TR" sz="2000" b="1" dirty="0" smtClean="0"/>
              <a:t>- İNGİLİZCE DERSİ SORU SAYISI:3</a:t>
            </a:r>
          </a:p>
          <a:p>
            <a:pPr>
              <a:buNone/>
            </a:pPr>
            <a:r>
              <a:rPr lang="tr-TR" sz="2000" b="1" dirty="0" smtClean="0"/>
              <a:t>- DİN KÜLTÜRÜ SORU SAYISI:1</a:t>
            </a:r>
          </a:p>
          <a:p>
            <a:pPr>
              <a:buNone/>
            </a:pPr>
            <a:r>
              <a:rPr lang="tr-TR" sz="2000" b="1" dirty="0" smtClean="0"/>
              <a:t>- GÜNCEL-GENEL KÜLTÜR:1</a:t>
            </a:r>
          </a:p>
          <a:p>
            <a:endParaRPr lang="tr-T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1000"/>
                                        <p:tgtEl>
                                          <p:spTgt spid="3">
                                            <p:txEl>
                                              <p:pRg st="1" end="1"/>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1000"/>
                                        <p:tgtEl>
                                          <p:spTgt spid="3">
                                            <p:txEl>
                                              <p:pRg st="2" end="2"/>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1000"/>
                                        <p:tgtEl>
                                          <p:spTgt spid="3">
                                            <p:txEl>
                                              <p:pRg st="3" end="3"/>
                                            </p:txEl>
                                          </p:spTgt>
                                        </p:tgtEl>
                                      </p:cBhvr>
                                    </p:animEffect>
                                  </p:childTnLst>
                                </p:cTn>
                              </p:par>
                              <p:par>
                                <p:cTn id="17" presetID="22" presetClass="entr" presetSubtype="1"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1000"/>
                                        <p:tgtEl>
                                          <p:spTgt spid="3">
                                            <p:txEl>
                                              <p:pRg st="4" end="4"/>
                                            </p:txEl>
                                          </p:spTgt>
                                        </p:tgtEl>
                                      </p:cBhvr>
                                    </p:animEffect>
                                  </p:childTnLst>
                                </p:cTn>
                              </p:par>
                              <p:par>
                                <p:cTn id="20" presetID="22" presetClass="entr" presetSubtype="1"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1000"/>
                                        <p:tgtEl>
                                          <p:spTgt spid="3">
                                            <p:txEl>
                                              <p:pRg st="5" end="5"/>
                                            </p:txEl>
                                          </p:spTgt>
                                        </p:tgtEl>
                                      </p:cBhvr>
                                    </p:animEffect>
                                  </p:childTnLst>
                                </p:cTn>
                              </p:par>
                              <p:par>
                                <p:cTn id="23" presetID="22" presetClass="entr" presetSubtype="1"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1000"/>
                                        <p:tgtEl>
                                          <p:spTgt spid="3">
                                            <p:txEl>
                                              <p:pRg st="6" end="6"/>
                                            </p:txEl>
                                          </p:spTgt>
                                        </p:tgtEl>
                                      </p:cBhvr>
                                    </p:animEffect>
                                  </p:childTnLst>
                                </p:cTn>
                              </p:par>
                              <p:par>
                                <p:cTn id="26" presetID="22" presetClass="entr" presetSubtype="1"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wipe(up)">
                                      <p:cBhvr>
                                        <p:cTn id="28" dur="1000"/>
                                        <p:tgtEl>
                                          <p:spTgt spid="3">
                                            <p:txEl>
                                              <p:pRg st="7" end="7"/>
                                            </p:txEl>
                                          </p:spTgt>
                                        </p:tgtEl>
                                      </p:cBhvr>
                                    </p:animEffect>
                                  </p:childTnLst>
                                </p:cTn>
                              </p:par>
                              <p:par>
                                <p:cTn id="29" presetID="22" presetClass="entr" presetSubtype="1"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wipe(up)">
                                      <p:cBhvr>
                                        <p:cTn id="31"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CEVAP-6</a:t>
            </a:r>
            <a:endParaRPr lang="tr-TR" b="1" dirty="0"/>
          </a:p>
        </p:txBody>
      </p:sp>
      <p:sp>
        <p:nvSpPr>
          <p:cNvPr id="3" name="2 İçerik Yer Tutucusu"/>
          <p:cNvSpPr>
            <a:spLocks noGrp="1"/>
          </p:cNvSpPr>
          <p:nvPr>
            <p:ph idx="1"/>
          </p:nvPr>
        </p:nvSpPr>
        <p:spPr>
          <a:xfrm>
            <a:off x="539552" y="1484784"/>
            <a:ext cx="8229600" cy="2986352"/>
          </a:xfrm>
        </p:spPr>
        <p:txBody>
          <a:bodyPr/>
          <a:lstStyle/>
          <a:p>
            <a:pPr>
              <a:buNone/>
            </a:pPr>
            <a:endParaRPr lang="tr-TR" dirty="0" smtClean="0"/>
          </a:p>
          <a:p>
            <a:pPr>
              <a:buNone/>
            </a:pPr>
            <a:endParaRPr lang="tr-TR" dirty="0" smtClean="0"/>
          </a:p>
          <a:p>
            <a:pPr>
              <a:buNone/>
            </a:pPr>
            <a:endParaRPr lang="tr-TR" dirty="0" smtClean="0"/>
          </a:p>
          <a:p>
            <a:pPr>
              <a:buNone/>
            </a:pPr>
            <a:r>
              <a:rPr lang="tr-TR" sz="4000" b="1" dirty="0" smtClean="0"/>
              <a:t>                      180 TL</a:t>
            </a:r>
            <a:endParaRPr lang="tr-TR" sz="40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anim calcmode="lin" valueType="num">
                                      <p:cBhvr>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2060848"/>
            <a:ext cx="8229600" cy="4572000"/>
          </a:xfrm>
        </p:spPr>
        <p:txBody>
          <a:bodyPr>
            <a:normAutofit lnSpcReduction="10000"/>
          </a:bodyPr>
          <a:lstStyle/>
          <a:p>
            <a:pPr>
              <a:buNone/>
            </a:pPr>
            <a:endParaRPr lang="tr-TR" dirty="0" smtClean="0"/>
          </a:p>
          <a:p>
            <a:pPr algn="ctr">
              <a:buNone/>
            </a:pPr>
            <a:r>
              <a:rPr lang="tr-TR" sz="8800" b="1" dirty="0" smtClean="0"/>
              <a:t> SOSYAL BİLGİLER SORULARI</a:t>
            </a:r>
            <a:endParaRPr lang="tr-TR" sz="8800" b="1" dirty="0"/>
          </a:p>
        </p:txBody>
      </p:sp>
      <p:pic>
        <p:nvPicPr>
          <p:cNvPr id="7170" name="Picture 2" descr="C:\Users\Sezgi Özay\Desktop\sosyal-bilgiler-500x451.jpg"/>
          <p:cNvPicPr>
            <a:picLocks noChangeAspect="1" noChangeArrowheads="1"/>
          </p:cNvPicPr>
          <p:nvPr/>
        </p:nvPicPr>
        <p:blipFill>
          <a:blip r:embed="rId2" cstate="print"/>
          <a:srcRect/>
          <a:stretch>
            <a:fillRect/>
          </a:stretch>
        </p:blipFill>
        <p:spPr bwMode="auto">
          <a:xfrm>
            <a:off x="2051720" y="260648"/>
            <a:ext cx="4762500" cy="21602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3" presetClass="emph" presetSubtype="0" fill="remove" grpId="0" nodeType="withEffect">
                                  <p:stCondLst>
                                    <p:cond delay="0"/>
                                  </p:stCondLst>
                                  <p:childTnLst>
                                    <p:animClr clrSpc="rgb">
                                      <p:cBhvr override="childStyle">
                                        <p:cTn id="6" dur="1000" accel="50000" autoRev="1" fill="hold" tmFilter="0, 0; .33333, 1; 1, 1">
                                          <p:stCondLst>
                                            <p:cond delay="0"/>
                                          </p:stCondLst>
                                        </p:cTn>
                                        <p:tgtEl>
                                          <p:spTgt spid="3">
                                            <p:txEl>
                                              <p:pRg st="1" end="1"/>
                                            </p:txEl>
                                          </p:spTgt>
                                        </p:tgtEl>
                                        <p:attrNameLst>
                                          <p:attrName>style.color</p:attrName>
                                        </p:attrNameLst>
                                      </p:cBhvr>
                                      <p:to>
                                        <a:srgbClr val="64BD27"/>
                                      </p:to>
                                    </p:animClr>
                                    <p:animClr clrSpc="rgb">
                                      <p:cBhvr>
                                        <p:cTn id="7" dur="1000" accel="50000" autoRev="1" fill="hold" tmFilter="0, 0; .33333, 1; 1, 1">
                                          <p:stCondLst>
                                            <p:cond delay="0"/>
                                          </p:stCondLst>
                                        </p:cTn>
                                        <p:tgtEl>
                                          <p:spTgt spid="3">
                                            <p:txEl>
                                              <p:pRg st="1" end="1"/>
                                            </p:txEl>
                                          </p:spTgt>
                                        </p:tgtEl>
                                        <p:attrNameLst>
                                          <p:attrName>fillcolor</p:attrName>
                                        </p:attrNameLst>
                                      </p:cBhvr>
                                      <p:to>
                                        <a:srgbClr val="64BD27"/>
                                      </p:to>
                                    </p:animClr>
                                    <p:set>
                                      <p:cBhvr>
                                        <p:cTn id="8" dur="2000" fill="hold"/>
                                        <p:tgtEl>
                                          <p:spTgt spid="3">
                                            <p:txEl>
                                              <p:pRg st="1" end="1"/>
                                            </p:txEl>
                                          </p:spTgt>
                                        </p:tgtEl>
                                        <p:attrNameLst>
                                          <p:attrName>fill.type</p:attrName>
                                        </p:attrNameLst>
                                      </p:cBhvr>
                                      <p:to>
                                        <p:strVal val="solid"/>
                                      </p:to>
                                    </p:set>
                                    <p:set>
                                      <p:cBhvr>
                                        <p:cTn id="9" dur="2000" fill="hold"/>
                                        <p:tgtEl>
                                          <p:spTgt spid="3">
                                            <p:txEl>
                                              <p:pRg st="1" end="1"/>
                                            </p:txEl>
                                          </p:spTgt>
                                        </p:tgtEl>
                                        <p:attrNameLst>
                                          <p:attrName>fill.on</p:attrName>
                                        </p:attrNameLst>
                                      </p:cBhvr>
                                      <p:to>
                                        <p:strVal val="true"/>
                                      </p:to>
                                    </p:set>
                                    <p:animScale>
                                      <p:cBhvr>
                                        <p:cTn id="10" dur="10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SORU-1</a:t>
            </a:r>
            <a:endParaRPr lang="tr-TR" b="1" dirty="0"/>
          </a:p>
        </p:txBody>
      </p:sp>
      <p:sp>
        <p:nvSpPr>
          <p:cNvPr id="3" name="2 İçerik Yer Tutucusu"/>
          <p:cNvSpPr>
            <a:spLocks noGrp="1"/>
          </p:cNvSpPr>
          <p:nvPr>
            <p:ph idx="1"/>
          </p:nvPr>
        </p:nvSpPr>
        <p:spPr/>
        <p:txBody>
          <a:bodyPr/>
          <a:lstStyle/>
          <a:p>
            <a:pPr>
              <a:buNone/>
            </a:pPr>
            <a:endParaRPr lang="tr-TR" b="1" dirty="0" smtClean="0"/>
          </a:p>
          <a:p>
            <a:pPr>
              <a:buNone/>
            </a:pPr>
            <a:r>
              <a:rPr lang="tr-TR" b="1" dirty="0" smtClean="0"/>
              <a:t>    Her yörenin kendine ait lezzetleri vardır. Tokat kebabı denince Tokat,  İskender kebabı denince Bursa gelir akıllara. Cağ kebabı lezzetini  yerinde tatmak isteyen bir kişinin hangi şehrimize gitmesi gerekir?</a:t>
            </a:r>
            <a:endParaRPr lang="tr-TR" b="1"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CEVAP-1</a:t>
            </a:r>
            <a:endParaRPr lang="tr-TR" b="1" dirty="0"/>
          </a:p>
        </p:txBody>
      </p:sp>
      <p:sp>
        <p:nvSpPr>
          <p:cNvPr id="3" name="2 İçerik Yer Tutucusu"/>
          <p:cNvSpPr>
            <a:spLocks noGrp="1"/>
          </p:cNvSpPr>
          <p:nvPr>
            <p:ph idx="1"/>
          </p:nvPr>
        </p:nvSpPr>
        <p:spPr>
          <a:xfrm>
            <a:off x="539552" y="1484784"/>
            <a:ext cx="8229600" cy="3202376"/>
          </a:xfrm>
        </p:spPr>
        <p:txBody>
          <a:bodyPr/>
          <a:lstStyle/>
          <a:p>
            <a:pPr algn="ctr">
              <a:buNone/>
            </a:pPr>
            <a:endParaRPr lang="tr-TR" dirty="0" smtClean="0"/>
          </a:p>
          <a:p>
            <a:pPr algn="ctr">
              <a:buNone/>
            </a:pPr>
            <a:endParaRPr lang="tr-TR" dirty="0" smtClean="0"/>
          </a:p>
          <a:p>
            <a:pPr algn="ctr">
              <a:buNone/>
            </a:pPr>
            <a:r>
              <a:rPr lang="tr-TR" dirty="0" smtClean="0"/>
              <a:t> </a:t>
            </a:r>
            <a:r>
              <a:rPr lang="tr-TR" sz="4400" b="1" dirty="0" smtClean="0"/>
              <a:t>ERZURUM</a:t>
            </a:r>
            <a:endParaRPr lang="tr-TR" sz="44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SORU-2</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r>
              <a:rPr lang="tr-TR" b="1" dirty="0" smtClean="0"/>
              <a:t>Bu kanunla evlenmede boşanmada ve mirasta kadın erkek eşitliği sağlandı.  Tek kadınla evlilik ve resmi nikah zorunlu sayıldı. 1926 yılında yürürlüğe giren bu kanunun adı nedir?</a:t>
            </a:r>
            <a:endParaRPr lang="tr-TR" b="1"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CEVAP-2</a:t>
            </a:r>
            <a:endParaRPr lang="tr-TR" b="1" dirty="0"/>
          </a:p>
        </p:txBody>
      </p:sp>
      <p:sp>
        <p:nvSpPr>
          <p:cNvPr id="3" name="2 İçerik Yer Tutucusu"/>
          <p:cNvSpPr>
            <a:spLocks noGrp="1"/>
          </p:cNvSpPr>
          <p:nvPr>
            <p:ph idx="1"/>
          </p:nvPr>
        </p:nvSpPr>
        <p:spPr/>
        <p:txBody>
          <a:bodyPr/>
          <a:lstStyle/>
          <a:p>
            <a:endParaRPr lang="tr-TR" dirty="0" smtClean="0"/>
          </a:p>
          <a:p>
            <a:pPr>
              <a:buNone/>
            </a:pPr>
            <a:endParaRPr lang="tr-TR" sz="3600" dirty="0" smtClean="0"/>
          </a:p>
          <a:p>
            <a:pPr>
              <a:buNone/>
            </a:pPr>
            <a:r>
              <a:rPr lang="tr-TR" sz="3600" dirty="0" smtClean="0"/>
              <a:t>         </a:t>
            </a:r>
            <a:r>
              <a:rPr lang="tr-TR" sz="3600" b="1" dirty="0" smtClean="0"/>
              <a:t> TÜRK MEDENİ KANUNU</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SORU-3  (SESLİ)</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r>
              <a:rPr lang="tr-TR" b="1" dirty="0" smtClean="0"/>
              <a:t>Parçasını dinlediğiniz , geçtiğimiz yıl Eylül ayında kaybettiğimiz, Mühür Gözlüm , Yalan Dünya ve Gönül Dağı gibi onlarca eserin sahibi ,”Bozkırın Tezenesi” olarak </a:t>
            </a:r>
            <a:r>
              <a:rPr lang="tr-TR" b="1" smtClean="0"/>
              <a:t>da bilinen ünlü </a:t>
            </a:r>
            <a:r>
              <a:rPr lang="tr-TR" b="1" dirty="0" smtClean="0"/>
              <a:t>halk ozanımız kimdir?</a:t>
            </a:r>
          </a:p>
        </p:txBody>
      </p:sp>
      <p:pic>
        <p:nvPicPr>
          <p:cNvPr id="5" name="Picture 2" descr="C:\Users\Sezgi Özay\Desktop\djkts.png"/>
          <p:cNvPicPr>
            <a:picLocks noChangeAspect="1" noChangeArrowheads="1"/>
          </p:cNvPicPr>
          <p:nvPr/>
        </p:nvPicPr>
        <p:blipFill>
          <a:blip r:embed="rId3" cstate="print"/>
          <a:srcRect/>
          <a:stretch>
            <a:fillRect/>
          </a:stretch>
        </p:blipFill>
        <p:spPr bwMode="auto">
          <a:xfrm>
            <a:off x="6948264" y="0"/>
            <a:ext cx="2195736" cy="1969393"/>
          </a:xfrm>
          <a:prstGeom prst="rect">
            <a:avLst/>
          </a:prstGeom>
          <a:noFill/>
        </p:spPr>
      </p:pic>
      <p:pic>
        <p:nvPicPr>
          <p:cNvPr id="7" name="3.mp3">
            <a:hlinkClick r:id="" action="ppaction://media"/>
          </p:cNvPr>
          <p:cNvPicPr>
            <a:picLocks noRot="1" noChangeAspect="1"/>
          </p:cNvPicPr>
          <p:nvPr>
            <a:audioFile r:link="rId1"/>
          </p:nvPr>
        </p:nvPicPr>
        <p:blipFill>
          <a:blip r:embed="rId4" cstate="print"/>
          <a:stretch>
            <a:fillRect/>
          </a:stretch>
        </p:blipFill>
        <p:spPr>
          <a:xfrm>
            <a:off x="0" y="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21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7"/>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59778" fill="hold"/>
                                        <p:tgtEl>
                                          <p:spTgt spid="7"/>
                                        </p:tgtEl>
                                      </p:cBhvr>
                                    </p:cmd>
                                  </p:childTnLst>
                                </p:cTn>
                              </p:par>
                            </p:childTnLst>
                          </p:cTn>
                        </p:par>
                      </p:childTnLst>
                    </p:cTn>
                  </p:par>
                </p:childTnLst>
              </p:cTn>
              <p:nextCondLst>
                <p:cond evt="onClick" delay="0">
                  <p:tgtEl>
                    <p:spTgt spid="7"/>
                  </p:tgtEl>
                </p:cond>
              </p:nextCondLst>
            </p:seq>
            <p:audio>
              <p:cMediaNode>
                <p:cTn id="21"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CEVAP-3</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dirty="0" smtClean="0"/>
              <a:t>                        </a:t>
            </a:r>
            <a:r>
              <a:rPr lang="tr-TR" sz="4000" b="1" dirty="0" smtClean="0"/>
              <a:t>Neşet</a:t>
            </a:r>
            <a:r>
              <a:rPr lang="tr-TR" sz="4000" dirty="0" smtClean="0"/>
              <a:t> </a:t>
            </a:r>
            <a:r>
              <a:rPr lang="tr-TR" sz="4000" b="1" dirty="0" smtClean="0"/>
              <a:t>ERTAŞ</a:t>
            </a:r>
            <a:endParaRPr lang="tr-TR" sz="40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SORU-4</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r>
              <a:rPr lang="tr-TR" b="1" dirty="0" smtClean="0"/>
              <a:t>Pamuk,  yetişme döneminde bol su , hasat döneminde ise bol kuraklık ister. Pamuğun yetişme koşullarına bakıldığında hangi bölgemizde genel olarak yetişmesi olanaksızdır?</a:t>
            </a:r>
            <a:endParaRPr lang="tr-TR" b="1" dirty="0"/>
          </a:p>
        </p:txBody>
      </p:sp>
      <p:pic>
        <p:nvPicPr>
          <p:cNvPr id="6"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CEVAP-4</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dirty="0" smtClean="0"/>
              <a:t>               </a:t>
            </a:r>
            <a:r>
              <a:rPr lang="tr-TR" sz="3600" b="1" dirty="0" smtClean="0"/>
              <a:t>KARADENİZ BÖLGESİ</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6600" b="1" dirty="0" smtClean="0"/>
              <a:t>HAZIR MISINIZ?</a:t>
            </a:r>
            <a:endParaRPr lang="tr-TR" sz="6600" b="1" dirty="0"/>
          </a:p>
        </p:txBody>
      </p:sp>
      <p:sp>
        <p:nvSpPr>
          <p:cNvPr id="3" name="2 İçerik Yer Tutucusu"/>
          <p:cNvSpPr>
            <a:spLocks noGrp="1"/>
          </p:cNvSpPr>
          <p:nvPr>
            <p:ph idx="1"/>
          </p:nvPr>
        </p:nvSpPr>
        <p:spPr/>
        <p:txBody>
          <a:bodyPr>
            <a:normAutofit fontScale="92500"/>
          </a:bodyPr>
          <a:lstStyle/>
          <a:p>
            <a:pPr>
              <a:buNone/>
            </a:pPr>
            <a:endParaRPr lang="tr-TR" dirty="0" smtClean="0"/>
          </a:p>
          <a:p>
            <a:pPr>
              <a:buNone/>
            </a:pPr>
            <a:r>
              <a:rPr lang="tr-TR" sz="6000" b="1" dirty="0" smtClean="0"/>
              <a:t>  YARIŞMA BAŞLIYOR…</a:t>
            </a:r>
          </a:p>
          <a:p>
            <a:pPr>
              <a:buNone/>
            </a:pPr>
            <a:endParaRPr lang="tr-TR" sz="6000" b="1" dirty="0" smtClean="0"/>
          </a:p>
          <a:p>
            <a:pPr>
              <a:buNone/>
            </a:pPr>
            <a:r>
              <a:rPr lang="tr-TR" sz="6000" b="1" dirty="0" smtClean="0"/>
              <a:t>  TÜM GRUPLARA BAŞARILAR…</a:t>
            </a:r>
          </a:p>
          <a:p>
            <a:pPr>
              <a:buNone/>
            </a:pPr>
            <a:endParaRPr lang="tr-TR" dirty="0"/>
          </a:p>
        </p:txBody>
      </p:sp>
      <p:pic>
        <p:nvPicPr>
          <p:cNvPr id="2051" name="Picture 3" descr="C:\Users\Sezgi Özay\Desktop\start-a-company-image.jpg"/>
          <p:cNvPicPr>
            <a:picLocks noChangeAspect="1" noChangeArrowheads="1"/>
          </p:cNvPicPr>
          <p:nvPr/>
        </p:nvPicPr>
        <p:blipFill>
          <a:blip r:embed="rId2" cstate="print"/>
          <a:srcRect/>
          <a:stretch>
            <a:fillRect/>
          </a:stretch>
        </p:blipFill>
        <p:spPr bwMode="auto">
          <a:xfrm>
            <a:off x="6580510" y="4588892"/>
            <a:ext cx="2563490" cy="226910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mph" presetSubtype="0" fill="hold" grpId="1" nodeType="withEffect">
                                  <p:stCondLst>
                                    <p:cond delay="0"/>
                                  </p:stCondLst>
                                  <p:childTnLst>
                                    <p:animClr clrSpc="hsl">
                                      <p:cBhvr override="childStyle">
                                        <p:cTn id="6" dur="2000" fill="hold"/>
                                        <p:tgtEl>
                                          <p:spTgt spid="2"/>
                                        </p:tgtEl>
                                        <p:attrNameLst>
                                          <p:attrName>style.color</p:attrName>
                                        </p:attrNameLst>
                                      </p:cBhvr>
                                      <p:by>
                                        <p:hsl h="10842353" s="0" l="0"/>
                                      </p:by>
                                    </p:animClr>
                                    <p:animClr clrSpc="hsl">
                                      <p:cBhvr>
                                        <p:cTn id="7" dur="2000" fill="hold"/>
                                        <p:tgtEl>
                                          <p:spTgt spid="2"/>
                                        </p:tgtEl>
                                        <p:attrNameLst>
                                          <p:attrName>fillcolor</p:attrName>
                                        </p:attrNameLst>
                                      </p:cBhvr>
                                      <p:by>
                                        <p:hsl h="10842353" s="0" l="0"/>
                                      </p:by>
                                    </p:animClr>
                                    <p:animClr clrSpc="hsl">
                                      <p:cBhvr>
                                        <p:cTn id="8" dur="2000" fill="hold"/>
                                        <p:tgtEl>
                                          <p:spTgt spid="2"/>
                                        </p:tgtEl>
                                        <p:attrNameLst>
                                          <p:attrName>stroke.color</p:attrName>
                                        </p:attrNameLst>
                                      </p:cBhvr>
                                      <p:by>
                                        <p:hsl h="10842353" s="0" l="0"/>
                                      </p:by>
                                    </p:animClr>
                                    <p:set>
                                      <p:cBhvr>
                                        <p:cTn id="9" dur="2000" fill="hold"/>
                                        <p:tgtEl>
                                          <p:spTgt spid="2"/>
                                        </p:tgtEl>
                                        <p:attrNameLst>
                                          <p:attrName>fill.type</p:attrName>
                                        </p:attrNameLst>
                                      </p:cBhvr>
                                      <p:to>
                                        <p:strVal val="solid"/>
                                      </p:to>
                                    </p:set>
                                  </p:childTnLst>
                                </p:cTn>
                              </p:par>
                              <p:par>
                                <p:cTn id="10" presetID="12" presetClass="entr" presetSubtype="4"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slide(fromBottom)">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SORU-5</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b="1" dirty="0" smtClean="0"/>
              <a:t>       Anne veya babasını kaybetmiş başarılı çocukların eğitim masraflarını karşılayıp onlara iyi bir gelecek sunan eğitim kurumunun adı nedir?</a:t>
            </a:r>
          </a:p>
          <a:p>
            <a:pPr>
              <a:buNone/>
            </a:pPr>
            <a:endParaRPr lang="tr-TR" dirty="0" smtClean="0"/>
          </a:p>
          <a:p>
            <a:pPr>
              <a:buNone/>
            </a:pPr>
            <a:endParaRPr lang="tr-TR" dirty="0" smtClean="0"/>
          </a:p>
          <a:p>
            <a:pPr>
              <a:buNone/>
            </a:pPr>
            <a:endParaRPr lang="tr-TR" dirty="0" smtClean="0"/>
          </a:p>
          <a:p>
            <a:pPr>
              <a:buNone/>
            </a:pPr>
            <a:endParaRPr lang="tr-TR"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CEVAP-5</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dirty="0" smtClean="0"/>
              <a:t>           </a:t>
            </a:r>
            <a:r>
              <a:rPr lang="tr-TR" sz="4400" b="1" dirty="0" smtClean="0"/>
              <a:t>      </a:t>
            </a:r>
            <a:r>
              <a:rPr lang="tr-TR" sz="4400" b="1" dirty="0" err="1" smtClean="0"/>
              <a:t>Darüşşafaka</a:t>
            </a:r>
            <a:endParaRPr lang="tr-TR" sz="44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SORU-6</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endParaRPr lang="tr-TR" dirty="0" smtClean="0"/>
          </a:p>
          <a:p>
            <a:pPr>
              <a:buNone/>
            </a:pPr>
            <a:r>
              <a:rPr lang="tr-TR" b="1" dirty="0" smtClean="0"/>
              <a:t>     - Edirne’de inşa edilmiştir.</a:t>
            </a:r>
          </a:p>
          <a:p>
            <a:pPr>
              <a:buNone/>
            </a:pPr>
            <a:r>
              <a:rPr lang="tr-TR" b="1" dirty="0" smtClean="0"/>
              <a:t>     - Mimar Sinan’ın ustalık eseridir.</a:t>
            </a:r>
          </a:p>
          <a:p>
            <a:pPr>
              <a:buNone/>
            </a:pPr>
            <a:r>
              <a:rPr lang="tr-TR" dirty="0" smtClean="0"/>
              <a:t>  </a:t>
            </a:r>
          </a:p>
          <a:p>
            <a:pPr>
              <a:buNone/>
            </a:pPr>
            <a:r>
              <a:rPr lang="tr-TR" sz="3600" dirty="0" smtClean="0"/>
              <a:t>     </a:t>
            </a:r>
            <a:r>
              <a:rPr lang="tr-TR" sz="3600" b="1" dirty="0" smtClean="0"/>
              <a:t>Özellikleri verilen tarihi eserimiz hangisidir?</a:t>
            </a:r>
            <a:endParaRPr lang="tr-TR" sz="3600" b="1"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50"/>
                            </p:stCondLst>
                            <p:childTnLst>
                              <p:par>
                                <p:cTn id="23" presetID="42" presetClass="entr" presetSubtype="0" fill="hold" nodeType="after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1000"/>
                                        <p:tgtEl>
                                          <p:spTgt spid="3">
                                            <p:txEl>
                                              <p:pRg st="5" end="5"/>
                                            </p:txEl>
                                          </p:spTgt>
                                        </p:tgtEl>
                                      </p:cBhvr>
                                    </p:animEffect>
                                    <p:anim calcmode="lin" valueType="num">
                                      <p:cBhvr>
                                        <p:cTn id="2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CEVAP-6</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p>
          <a:p>
            <a:pPr>
              <a:buNone/>
            </a:pPr>
            <a:r>
              <a:rPr lang="tr-TR" b="1" dirty="0" smtClean="0"/>
              <a:t>                     SELİMİYE CAMİİ</a:t>
            </a:r>
            <a:endParaRPr lang="tr-TR"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anim calcmode="lin" valueType="num">
                                      <p:cBhvr>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lnSpcReduction="10000"/>
          </a:bodyPr>
          <a:lstStyle/>
          <a:p>
            <a:pPr>
              <a:buNone/>
            </a:pPr>
            <a:endParaRPr lang="tr-TR" dirty="0" smtClean="0"/>
          </a:p>
          <a:p>
            <a:pPr algn="ctr">
              <a:buNone/>
            </a:pPr>
            <a:r>
              <a:rPr lang="tr-TR" dirty="0" smtClean="0"/>
              <a:t>   </a:t>
            </a:r>
            <a:r>
              <a:rPr lang="tr-TR" sz="8800" b="1" dirty="0" smtClean="0"/>
              <a:t>FEN ve TEKNOLOJİ SORULARI</a:t>
            </a:r>
            <a:endParaRPr lang="tr-TR" sz="8800" b="1" dirty="0"/>
          </a:p>
        </p:txBody>
      </p:sp>
      <p:pic>
        <p:nvPicPr>
          <p:cNvPr id="8194" name="Picture 2" descr="C:\Users\Sezgi Özay\Desktop\mikroskop.gif"/>
          <p:cNvPicPr>
            <a:picLocks noChangeAspect="1" noChangeArrowheads="1"/>
          </p:cNvPicPr>
          <p:nvPr/>
        </p:nvPicPr>
        <p:blipFill>
          <a:blip r:embed="rId2" cstate="print"/>
          <a:srcRect/>
          <a:stretch>
            <a:fillRect/>
          </a:stretch>
        </p:blipFill>
        <p:spPr bwMode="auto">
          <a:xfrm>
            <a:off x="2771800" y="0"/>
            <a:ext cx="4019550" cy="22048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3" presetClass="emph" presetSubtype="0" fill="remove" grpId="0" nodeType="withEffect">
                                  <p:stCondLst>
                                    <p:cond delay="0"/>
                                  </p:stCondLst>
                                  <p:childTnLst>
                                    <p:animClr clrSpc="rgb">
                                      <p:cBhvr override="childStyle">
                                        <p:cTn id="6" dur="1000" accel="50000" autoRev="1" fill="hold" tmFilter="0, 0; .33333, 1; 1, 1">
                                          <p:stCondLst>
                                            <p:cond delay="0"/>
                                          </p:stCondLst>
                                        </p:cTn>
                                        <p:tgtEl>
                                          <p:spTgt spid="3">
                                            <p:txEl>
                                              <p:pRg st="1" end="1"/>
                                            </p:txEl>
                                          </p:spTgt>
                                        </p:tgtEl>
                                        <p:attrNameLst>
                                          <p:attrName>style.color</p:attrName>
                                        </p:attrNameLst>
                                      </p:cBhvr>
                                      <p:to>
                                        <a:srgbClr val="A04479"/>
                                      </p:to>
                                    </p:animClr>
                                    <p:animClr clrSpc="rgb">
                                      <p:cBhvr>
                                        <p:cTn id="7" dur="1000" accel="50000" autoRev="1" fill="hold" tmFilter="0, 0; .33333, 1; 1, 1">
                                          <p:stCondLst>
                                            <p:cond delay="0"/>
                                          </p:stCondLst>
                                        </p:cTn>
                                        <p:tgtEl>
                                          <p:spTgt spid="3">
                                            <p:txEl>
                                              <p:pRg st="1" end="1"/>
                                            </p:txEl>
                                          </p:spTgt>
                                        </p:tgtEl>
                                        <p:attrNameLst>
                                          <p:attrName>fillcolor</p:attrName>
                                        </p:attrNameLst>
                                      </p:cBhvr>
                                      <p:to>
                                        <a:srgbClr val="A04479"/>
                                      </p:to>
                                    </p:animClr>
                                    <p:set>
                                      <p:cBhvr>
                                        <p:cTn id="8" dur="2000" fill="hold"/>
                                        <p:tgtEl>
                                          <p:spTgt spid="3">
                                            <p:txEl>
                                              <p:pRg st="1" end="1"/>
                                            </p:txEl>
                                          </p:spTgt>
                                        </p:tgtEl>
                                        <p:attrNameLst>
                                          <p:attrName>fill.type</p:attrName>
                                        </p:attrNameLst>
                                      </p:cBhvr>
                                      <p:to>
                                        <p:strVal val="solid"/>
                                      </p:to>
                                    </p:set>
                                    <p:set>
                                      <p:cBhvr>
                                        <p:cTn id="9" dur="2000" fill="hold"/>
                                        <p:tgtEl>
                                          <p:spTgt spid="3">
                                            <p:txEl>
                                              <p:pRg st="1" end="1"/>
                                            </p:txEl>
                                          </p:spTgt>
                                        </p:tgtEl>
                                        <p:attrNameLst>
                                          <p:attrName>fill.on</p:attrName>
                                        </p:attrNameLst>
                                      </p:cBhvr>
                                      <p:to>
                                        <p:strVal val="true"/>
                                      </p:to>
                                    </p:set>
                                    <p:animScale>
                                      <p:cBhvr>
                                        <p:cTn id="10" dur="10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SORU-1</a:t>
            </a:r>
            <a:endParaRPr lang="tr-TR" b="1" dirty="0"/>
          </a:p>
        </p:txBody>
      </p:sp>
      <p:sp>
        <p:nvSpPr>
          <p:cNvPr id="3" name="2 İçerik Yer Tutucusu"/>
          <p:cNvSpPr>
            <a:spLocks noGrp="1"/>
          </p:cNvSpPr>
          <p:nvPr>
            <p:ph idx="1"/>
          </p:nvPr>
        </p:nvSpPr>
        <p:spPr/>
        <p:txBody>
          <a:bodyPr>
            <a:normAutofit fontScale="92500" lnSpcReduction="10000"/>
          </a:bodyPr>
          <a:lstStyle/>
          <a:p>
            <a:pPr>
              <a:buNone/>
            </a:pPr>
            <a:r>
              <a:rPr lang="tr-TR" dirty="0" smtClean="0"/>
              <a:t>         I                         II                     III</a:t>
            </a:r>
          </a:p>
          <a:p>
            <a:pPr>
              <a:buNone/>
            </a:pPr>
            <a:r>
              <a:rPr lang="tr-TR" dirty="0" smtClean="0"/>
              <a:t> </a:t>
            </a:r>
          </a:p>
          <a:p>
            <a:pPr>
              <a:buNone/>
            </a:pPr>
            <a:endParaRPr lang="tr-TR" dirty="0" smtClean="0"/>
          </a:p>
          <a:p>
            <a:pPr>
              <a:buNone/>
            </a:pPr>
            <a:r>
              <a:rPr lang="tr-TR" dirty="0" smtClean="0"/>
              <a:t>               pürüzlü      çok pürüzlü         az pürüzlü</a:t>
            </a:r>
          </a:p>
          <a:p>
            <a:pPr>
              <a:buNone/>
            </a:pPr>
            <a:endParaRPr lang="tr-TR" dirty="0" smtClean="0"/>
          </a:p>
          <a:p>
            <a:pPr>
              <a:buNone/>
            </a:pPr>
            <a:r>
              <a:rPr lang="tr-TR" dirty="0" smtClean="0"/>
              <a:t>     </a:t>
            </a:r>
            <a:r>
              <a:rPr lang="tr-TR" b="1" dirty="0" smtClean="0"/>
              <a:t>Yukarıda üç halının yüzeyleri ile ilgili bilgi verilmiştir. Oyuncak bir arabayı bu üç halının üzerinde gezdirsek arabaya etki eden sürtünme kuvvetlerinin büyüklük sıralaması nasıl olur?</a:t>
            </a:r>
          </a:p>
          <a:p>
            <a:pPr>
              <a:buNone/>
            </a:pPr>
            <a:endParaRPr lang="tr-TR" dirty="0"/>
          </a:p>
        </p:txBody>
      </p:sp>
      <p:sp>
        <p:nvSpPr>
          <p:cNvPr id="4" name="3 Dikdörtgen"/>
          <p:cNvSpPr/>
          <p:nvPr/>
        </p:nvSpPr>
        <p:spPr>
          <a:xfrm>
            <a:off x="1930990" y="2071678"/>
            <a:ext cx="142876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Akış Çizelgesi: Karar"/>
          <p:cNvSpPr/>
          <p:nvPr/>
        </p:nvSpPr>
        <p:spPr>
          <a:xfrm>
            <a:off x="4286248" y="1857364"/>
            <a:ext cx="1643074" cy="11841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Akış Çizelgesi: Delikli Teyp"/>
          <p:cNvSpPr/>
          <p:nvPr/>
        </p:nvSpPr>
        <p:spPr>
          <a:xfrm>
            <a:off x="6786578" y="1714488"/>
            <a:ext cx="1500198" cy="1376176"/>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8" name="Picture 2" descr="C:\Users\Sezgi Özay\Desktop\djkts.png"/>
          <p:cNvPicPr>
            <a:picLocks noChangeAspect="1" noChangeArrowheads="1"/>
          </p:cNvPicPr>
          <p:nvPr/>
        </p:nvPicPr>
        <p:blipFill>
          <a:blip r:embed="rId2" cstate="print"/>
          <a:srcRect/>
          <a:stretch>
            <a:fillRect/>
          </a:stretch>
        </p:blipFill>
        <p:spPr bwMode="auto">
          <a:xfrm>
            <a:off x="7308304" y="1"/>
            <a:ext cx="1835696" cy="14847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1000"/>
                                        <p:tgtEl>
                                          <p:spTgt spid="3">
                                            <p:txEl>
                                              <p:pRg st="5" end="5"/>
                                            </p:txEl>
                                          </p:spTgt>
                                        </p:tgtEl>
                                      </p:cBhvr>
                                    </p:animEffect>
                                    <p:anim calcmode="lin" valueType="num">
                                      <p:cBhvr>
                                        <p:cTn id="1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CEVAP-1</a:t>
            </a:r>
            <a:endParaRPr lang="tr-TR" b="1" dirty="0"/>
          </a:p>
        </p:txBody>
      </p:sp>
      <p:sp>
        <p:nvSpPr>
          <p:cNvPr id="3" name="2 İçerik Yer Tutucusu"/>
          <p:cNvSpPr>
            <a:spLocks noGrp="1"/>
          </p:cNvSpPr>
          <p:nvPr>
            <p:ph idx="1"/>
          </p:nvPr>
        </p:nvSpPr>
        <p:spPr>
          <a:xfrm>
            <a:off x="683568" y="1484784"/>
            <a:ext cx="8229600" cy="3130368"/>
          </a:xfrm>
        </p:spPr>
        <p:txBody>
          <a:bodyPr/>
          <a:lstStyle/>
          <a:p>
            <a:pPr>
              <a:buNone/>
            </a:pPr>
            <a:endParaRPr lang="tr-TR" dirty="0" smtClean="0"/>
          </a:p>
          <a:p>
            <a:pPr>
              <a:buNone/>
            </a:pPr>
            <a:r>
              <a:rPr lang="tr-TR" dirty="0" smtClean="0"/>
              <a:t>      </a:t>
            </a:r>
          </a:p>
          <a:p>
            <a:pPr>
              <a:buNone/>
            </a:pPr>
            <a:r>
              <a:rPr lang="tr-TR" dirty="0" smtClean="0"/>
              <a:t>                        </a:t>
            </a:r>
            <a:r>
              <a:rPr lang="tr-TR" sz="4400" b="1" dirty="0" smtClean="0"/>
              <a:t>II &gt; I &gt; III</a:t>
            </a:r>
            <a:endParaRPr lang="tr-TR" sz="44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anim calcmode="lin" valueType="num">
                                      <p:cBhvr>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SORU-2</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p>
          <a:p>
            <a:pPr>
              <a:buNone/>
            </a:pPr>
            <a:endParaRPr lang="tr-TR" dirty="0" smtClean="0"/>
          </a:p>
          <a:p>
            <a:pPr>
              <a:buNone/>
            </a:pPr>
            <a:r>
              <a:rPr lang="tr-TR" dirty="0" smtClean="0"/>
              <a:t>     </a:t>
            </a:r>
          </a:p>
          <a:p>
            <a:pPr>
              <a:buNone/>
            </a:pPr>
            <a:r>
              <a:rPr lang="tr-TR" dirty="0" smtClean="0"/>
              <a:t>   </a:t>
            </a:r>
            <a:r>
              <a:rPr lang="tr-TR" b="1" dirty="0" smtClean="0"/>
              <a:t> Sigara içmediği hâlde içilen ortamda bulunan kişiye ne denir?</a:t>
            </a:r>
            <a:endParaRPr lang="tr-TR" b="1" dirty="0"/>
          </a:p>
        </p:txBody>
      </p:sp>
      <p:pic>
        <p:nvPicPr>
          <p:cNvPr id="1026" name="Picture 2" descr="http://t2.gstatic.com/images?q=tbn:ANd9GcQnLk6VAJMHhY1zXeAqcLDWmzpz5DPdsOtXGzRiiBBzL1zX85vRFQ"/>
          <p:cNvPicPr>
            <a:picLocks noChangeAspect="1" noChangeArrowheads="1"/>
          </p:cNvPicPr>
          <p:nvPr/>
        </p:nvPicPr>
        <p:blipFill>
          <a:blip r:embed="rId2" cstate="print"/>
          <a:srcRect/>
          <a:stretch>
            <a:fillRect/>
          </a:stretch>
        </p:blipFill>
        <p:spPr bwMode="auto">
          <a:xfrm>
            <a:off x="3143240" y="1785926"/>
            <a:ext cx="2619375" cy="1743076"/>
          </a:xfrm>
          <a:prstGeom prst="rect">
            <a:avLst/>
          </a:prstGeom>
          <a:noFill/>
        </p:spPr>
      </p:pic>
      <p:pic>
        <p:nvPicPr>
          <p:cNvPr id="6" name="Picture 2" descr="C:\Users\Sezgi Özay\Desktop\djkts.png"/>
          <p:cNvPicPr>
            <a:picLocks noChangeAspect="1" noChangeArrowheads="1"/>
          </p:cNvPicPr>
          <p:nvPr/>
        </p:nvPicPr>
        <p:blipFill>
          <a:blip r:embed="rId3"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1000"/>
                                        <p:tgtEl>
                                          <p:spTgt spid="3">
                                            <p:txEl>
                                              <p:pRg st="4" end="4"/>
                                            </p:txEl>
                                          </p:spTgt>
                                        </p:tgtEl>
                                      </p:cBhvr>
                                    </p:animEffect>
                                    <p:anim calcmode="lin" valueType="num">
                                      <p:cBhvr>
                                        <p:cTn id="1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CEVAP-2</a:t>
            </a:r>
            <a:endParaRPr lang="tr-TR" b="1" dirty="0"/>
          </a:p>
        </p:txBody>
      </p:sp>
      <p:sp>
        <p:nvSpPr>
          <p:cNvPr id="3" name="2 İçerik Yer Tutucusu"/>
          <p:cNvSpPr>
            <a:spLocks noGrp="1"/>
          </p:cNvSpPr>
          <p:nvPr>
            <p:ph idx="1"/>
          </p:nvPr>
        </p:nvSpPr>
        <p:spPr>
          <a:xfrm>
            <a:off x="214282" y="2357430"/>
            <a:ext cx="8229600" cy="1546192"/>
          </a:xfrm>
        </p:spPr>
        <p:txBody>
          <a:bodyPr>
            <a:normAutofit/>
          </a:bodyPr>
          <a:lstStyle/>
          <a:p>
            <a:pPr algn="ctr">
              <a:buNone/>
            </a:pPr>
            <a:r>
              <a:rPr lang="tr-TR" sz="3600" b="1" dirty="0" smtClean="0"/>
              <a:t>PASİF İÇİCİ</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 SORU-3</a:t>
            </a:r>
            <a:endParaRPr lang="tr-TR" b="1" dirty="0"/>
          </a:p>
        </p:txBody>
      </p:sp>
      <p:sp>
        <p:nvSpPr>
          <p:cNvPr id="3" name="2 İçerik Yer Tutucusu"/>
          <p:cNvSpPr>
            <a:spLocks noGrp="1"/>
          </p:cNvSpPr>
          <p:nvPr>
            <p:ph idx="1"/>
          </p:nvPr>
        </p:nvSpPr>
        <p:spPr/>
        <p:txBody>
          <a:bodyPr>
            <a:normAutofit fontScale="92500" lnSpcReduction="10000"/>
          </a:bodyPr>
          <a:lstStyle/>
          <a:p>
            <a:pPr>
              <a:buNone/>
            </a:pPr>
            <a:endParaRPr lang="tr-TR" dirty="0" smtClean="0"/>
          </a:p>
          <a:p>
            <a:pPr>
              <a:buNone/>
            </a:pPr>
            <a:r>
              <a:rPr lang="tr-TR" dirty="0" smtClean="0"/>
              <a:t>   </a:t>
            </a:r>
          </a:p>
          <a:p>
            <a:pPr>
              <a:buNone/>
            </a:pPr>
            <a:endParaRPr lang="tr-TR" sz="3200" dirty="0" smtClean="0"/>
          </a:p>
          <a:p>
            <a:pPr>
              <a:buNone/>
            </a:pPr>
            <a:r>
              <a:rPr lang="tr-TR" sz="3200" dirty="0" smtClean="0"/>
              <a:t>    </a:t>
            </a:r>
            <a:r>
              <a:rPr lang="tr-TR" sz="3200" b="1" dirty="0" smtClean="0"/>
              <a:t>Özdeş pil ve ampuller ile kurulu K , L ve M  devreleri için aşağıdakilerden hangisi veya hangileri doğrudur?</a:t>
            </a:r>
          </a:p>
          <a:p>
            <a:pPr>
              <a:buNone/>
            </a:pPr>
            <a:endParaRPr lang="tr-TR" sz="2000" dirty="0" smtClean="0"/>
          </a:p>
          <a:p>
            <a:pPr>
              <a:buNone/>
            </a:pPr>
            <a:r>
              <a:rPr lang="tr-TR" sz="2000" b="1" dirty="0" smtClean="0"/>
              <a:t>    I- M devresinden bir pili çıkarırsak , K devresiyle aynı parlaklığa sahip olunur.</a:t>
            </a:r>
          </a:p>
          <a:p>
            <a:pPr>
              <a:buNone/>
            </a:pPr>
            <a:r>
              <a:rPr lang="tr-TR" sz="2000" b="1" dirty="0" smtClean="0"/>
              <a:t>   II- </a:t>
            </a:r>
            <a:r>
              <a:rPr lang="tr-TR" sz="2000" b="1" dirty="0" err="1" smtClean="0"/>
              <a:t>L’deki</a:t>
            </a:r>
            <a:r>
              <a:rPr lang="tr-TR" sz="2000" b="1" dirty="0" smtClean="0"/>
              <a:t> ampuller </a:t>
            </a:r>
            <a:r>
              <a:rPr lang="tr-TR" sz="2000" b="1" dirty="0" err="1" smtClean="0"/>
              <a:t>M’den</a:t>
            </a:r>
            <a:r>
              <a:rPr lang="tr-TR" sz="2000" b="1" dirty="0" smtClean="0"/>
              <a:t> daha fazla ışık verir.</a:t>
            </a:r>
          </a:p>
          <a:p>
            <a:pPr>
              <a:buNone/>
            </a:pPr>
            <a:r>
              <a:rPr lang="tr-TR" sz="2000" b="1" dirty="0" smtClean="0"/>
              <a:t>  III- L devresine aynı ampullerden iki tane eklersek K devresiyle aynı parlaklığa sahip olur.</a:t>
            </a:r>
            <a:endParaRPr lang="tr-TR" sz="2000" b="1" dirty="0"/>
          </a:p>
        </p:txBody>
      </p:sp>
      <p:pic>
        <p:nvPicPr>
          <p:cNvPr id="1026" name="Picture 2"/>
          <p:cNvPicPr>
            <a:picLocks noChangeAspect="1" noChangeArrowheads="1"/>
          </p:cNvPicPr>
          <p:nvPr/>
        </p:nvPicPr>
        <p:blipFill>
          <a:blip r:embed="rId2" cstate="print"/>
          <a:srcRect/>
          <a:stretch>
            <a:fillRect/>
          </a:stretch>
        </p:blipFill>
        <p:spPr bwMode="auto">
          <a:xfrm>
            <a:off x="2071670" y="1857364"/>
            <a:ext cx="3248025" cy="1143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5286380" y="1857364"/>
            <a:ext cx="1501834" cy="1143008"/>
          </a:xfrm>
          <a:prstGeom prst="rect">
            <a:avLst/>
          </a:prstGeom>
          <a:noFill/>
          <a:ln w="9525">
            <a:noFill/>
            <a:miter lim="800000"/>
            <a:headEnd/>
            <a:tailEnd/>
          </a:ln>
          <a:effectLst/>
        </p:spPr>
      </p:pic>
      <p:pic>
        <p:nvPicPr>
          <p:cNvPr id="7" name="Picture 2" descr="C:\Users\Sezgi Özay\Desktop\djkts.png"/>
          <p:cNvPicPr>
            <a:picLocks noChangeAspect="1" noChangeArrowheads="1"/>
          </p:cNvPicPr>
          <p:nvPr/>
        </p:nvPicPr>
        <p:blipFill>
          <a:blip r:embed="rId4"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anim calcmode="lin" valueType="num">
                                      <p:cBhvr>
                                        <p:cTn id="1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50"/>
                            </p:stCondLst>
                            <p:childTnLst>
                              <p:par>
                                <p:cTn id="23" presetID="42" presetClass="entr" presetSubtype="0" fill="hold" nodeType="after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1000"/>
                                        <p:tgtEl>
                                          <p:spTgt spid="3">
                                            <p:txEl>
                                              <p:pRg st="6" end="6"/>
                                            </p:txEl>
                                          </p:spTgt>
                                        </p:tgtEl>
                                      </p:cBhvr>
                                    </p:animEffect>
                                    <p:anim calcmode="lin" valueType="num">
                                      <p:cBhvr>
                                        <p:cTn id="2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50"/>
                            </p:stCondLst>
                            <p:childTnLst>
                              <p:par>
                                <p:cTn id="29" presetID="42" presetClass="entr" presetSubtype="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1000"/>
                                        <p:tgtEl>
                                          <p:spTgt spid="3">
                                            <p:txEl>
                                              <p:pRg st="7" end="7"/>
                                            </p:txEl>
                                          </p:spTgt>
                                        </p:tgtEl>
                                      </p:cBhvr>
                                    </p:animEffect>
                                    <p:anim calcmode="lin" valueType="num">
                                      <p:cBhvr>
                                        <p:cTn id="32"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2636912"/>
            <a:ext cx="8229600" cy="3562416"/>
          </a:xfrm>
        </p:spPr>
        <p:txBody>
          <a:bodyPr/>
          <a:lstStyle/>
          <a:p>
            <a:pPr algn="ctr">
              <a:buNone/>
            </a:pPr>
            <a:r>
              <a:rPr lang="tr-TR" sz="8800" b="1" dirty="0" smtClean="0"/>
              <a:t>TÜRKÇE</a:t>
            </a:r>
          </a:p>
          <a:p>
            <a:pPr algn="ctr">
              <a:buNone/>
            </a:pPr>
            <a:r>
              <a:rPr lang="tr-TR" sz="8800" b="1" dirty="0" smtClean="0"/>
              <a:t>SORULARI</a:t>
            </a:r>
          </a:p>
          <a:p>
            <a:pPr>
              <a:buNone/>
            </a:pPr>
            <a:endParaRPr lang="tr-TR" dirty="0"/>
          </a:p>
        </p:txBody>
      </p:sp>
      <p:pic>
        <p:nvPicPr>
          <p:cNvPr id="1026" name="Picture 2" descr="C:\Users\Sezgi Özay\Desktop\ABCD.jpg"/>
          <p:cNvPicPr>
            <a:picLocks noChangeAspect="1" noChangeArrowheads="1"/>
          </p:cNvPicPr>
          <p:nvPr/>
        </p:nvPicPr>
        <p:blipFill>
          <a:blip r:embed="rId2" cstate="print"/>
          <a:srcRect/>
          <a:stretch>
            <a:fillRect/>
          </a:stretch>
        </p:blipFill>
        <p:spPr bwMode="auto">
          <a:xfrm>
            <a:off x="2771800" y="0"/>
            <a:ext cx="3797300" cy="206084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3" presetClass="emph" presetSubtype="0" fill="remove" grpId="0" nodeType="withEffect">
                                  <p:stCondLst>
                                    <p:cond delay="0"/>
                                  </p:stCondLst>
                                  <p:childTnLst>
                                    <p:animClr clrSpc="rgb">
                                      <p:cBhvr override="childStyle">
                                        <p:cTn id="6" dur="1500" accel="50000" autoRev="1" fill="hold" tmFilter="0, 0; .33333, 1; 1, 1">
                                          <p:stCondLst>
                                            <p:cond delay="0"/>
                                          </p:stCondLst>
                                        </p:cTn>
                                        <p:tgtEl>
                                          <p:spTgt spid="3">
                                            <p:txEl>
                                              <p:pRg st="0" end="0"/>
                                            </p:txEl>
                                          </p:spTgt>
                                        </p:tgtEl>
                                        <p:attrNameLst>
                                          <p:attrName>style.color</p:attrName>
                                        </p:attrNameLst>
                                      </p:cBhvr>
                                      <p:to>
                                        <a:srgbClr val="CC0000"/>
                                      </p:to>
                                    </p:animClr>
                                    <p:animClr clrSpc="rgb">
                                      <p:cBhvr>
                                        <p:cTn id="7" dur="1500" accel="50000" autoRev="1" fill="hold" tmFilter="0, 0; .33333, 1; 1, 1">
                                          <p:stCondLst>
                                            <p:cond delay="0"/>
                                          </p:stCondLst>
                                        </p:cTn>
                                        <p:tgtEl>
                                          <p:spTgt spid="3">
                                            <p:txEl>
                                              <p:pRg st="0" end="0"/>
                                            </p:txEl>
                                          </p:spTgt>
                                        </p:tgtEl>
                                        <p:attrNameLst>
                                          <p:attrName>fillcolor</p:attrName>
                                        </p:attrNameLst>
                                      </p:cBhvr>
                                      <p:to>
                                        <a:srgbClr val="CC0000"/>
                                      </p:to>
                                    </p:animClr>
                                    <p:set>
                                      <p:cBhvr>
                                        <p:cTn id="8" dur="3000" fill="hold"/>
                                        <p:tgtEl>
                                          <p:spTgt spid="3">
                                            <p:txEl>
                                              <p:pRg st="0" end="0"/>
                                            </p:txEl>
                                          </p:spTgt>
                                        </p:tgtEl>
                                        <p:attrNameLst>
                                          <p:attrName>fill.type</p:attrName>
                                        </p:attrNameLst>
                                      </p:cBhvr>
                                      <p:to>
                                        <p:strVal val="solid"/>
                                      </p:to>
                                    </p:set>
                                    <p:set>
                                      <p:cBhvr>
                                        <p:cTn id="9" dur="3000" fill="hold"/>
                                        <p:tgtEl>
                                          <p:spTgt spid="3">
                                            <p:txEl>
                                              <p:pRg st="0" end="0"/>
                                            </p:txEl>
                                          </p:spTgt>
                                        </p:tgtEl>
                                        <p:attrNameLst>
                                          <p:attrName>fill.on</p:attrName>
                                        </p:attrNameLst>
                                      </p:cBhvr>
                                      <p:to>
                                        <p:strVal val="true"/>
                                      </p:to>
                                    </p:set>
                                    <p:animScale>
                                      <p:cBhvr>
                                        <p:cTn id="10" dur="1500" accel="50000" autoRev="1" fill="hold" tmFilter="0, 0; .33333, 1; 1, 1">
                                          <p:stCondLst>
                                            <p:cond delay="0"/>
                                          </p:stCondLst>
                                        </p:cTn>
                                        <p:tgtEl>
                                          <p:spTgt spid="3">
                                            <p:txEl>
                                              <p:pRg st="0" end="0"/>
                                            </p:txEl>
                                          </p:spTgt>
                                        </p:tgtEl>
                                      </p:cBhvr>
                                      <p:from x="100000" y="100000"/>
                                      <p:to x="100000" y="140000"/>
                                    </p:animScale>
                                  </p:childTnLst>
                                </p:cTn>
                              </p:par>
                              <p:par>
                                <p:cTn id="11" presetID="33" presetClass="emph" presetSubtype="0" fill="remove" grpId="0" nodeType="withEffect">
                                  <p:stCondLst>
                                    <p:cond delay="0"/>
                                  </p:stCondLst>
                                  <p:childTnLst>
                                    <p:animClr clrSpc="rgb">
                                      <p:cBhvr override="childStyle">
                                        <p:cTn id="12" dur="1500" accel="50000" autoRev="1" fill="hold" tmFilter="0, 0; .33333, 1; 1, 1">
                                          <p:stCondLst>
                                            <p:cond delay="0"/>
                                          </p:stCondLst>
                                        </p:cTn>
                                        <p:tgtEl>
                                          <p:spTgt spid="3">
                                            <p:txEl>
                                              <p:pRg st="1" end="1"/>
                                            </p:txEl>
                                          </p:spTgt>
                                        </p:tgtEl>
                                        <p:attrNameLst>
                                          <p:attrName>style.color</p:attrName>
                                        </p:attrNameLst>
                                      </p:cBhvr>
                                      <p:to>
                                        <a:srgbClr val="CC0000"/>
                                      </p:to>
                                    </p:animClr>
                                    <p:animClr clrSpc="rgb">
                                      <p:cBhvr>
                                        <p:cTn id="13" dur="1500" accel="50000" autoRev="1" fill="hold" tmFilter="0, 0; .33333, 1; 1, 1">
                                          <p:stCondLst>
                                            <p:cond delay="0"/>
                                          </p:stCondLst>
                                        </p:cTn>
                                        <p:tgtEl>
                                          <p:spTgt spid="3">
                                            <p:txEl>
                                              <p:pRg st="1" end="1"/>
                                            </p:txEl>
                                          </p:spTgt>
                                        </p:tgtEl>
                                        <p:attrNameLst>
                                          <p:attrName>fillcolor</p:attrName>
                                        </p:attrNameLst>
                                      </p:cBhvr>
                                      <p:to>
                                        <a:srgbClr val="CC0000"/>
                                      </p:to>
                                    </p:animClr>
                                    <p:set>
                                      <p:cBhvr>
                                        <p:cTn id="14" dur="3000" fill="hold"/>
                                        <p:tgtEl>
                                          <p:spTgt spid="3">
                                            <p:txEl>
                                              <p:pRg st="1" end="1"/>
                                            </p:txEl>
                                          </p:spTgt>
                                        </p:tgtEl>
                                        <p:attrNameLst>
                                          <p:attrName>fill.type</p:attrName>
                                        </p:attrNameLst>
                                      </p:cBhvr>
                                      <p:to>
                                        <p:strVal val="solid"/>
                                      </p:to>
                                    </p:set>
                                    <p:set>
                                      <p:cBhvr>
                                        <p:cTn id="15" dur="3000" fill="hold"/>
                                        <p:tgtEl>
                                          <p:spTgt spid="3">
                                            <p:txEl>
                                              <p:pRg st="1" end="1"/>
                                            </p:txEl>
                                          </p:spTgt>
                                        </p:tgtEl>
                                        <p:attrNameLst>
                                          <p:attrName>fill.on</p:attrName>
                                        </p:attrNameLst>
                                      </p:cBhvr>
                                      <p:to>
                                        <p:strVal val="true"/>
                                      </p:to>
                                    </p:set>
                                    <p:animScale>
                                      <p:cBhvr>
                                        <p:cTn id="16" dur="15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CEVAP-3</a:t>
            </a:r>
            <a:endParaRPr lang="tr-TR" b="1" dirty="0"/>
          </a:p>
        </p:txBody>
      </p:sp>
      <p:sp>
        <p:nvSpPr>
          <p:cNvPr id="3" name="2 İçerik Yer Tutucusu"/>
          <p:cNvSpPr>
            <a:spLocks noGrp="1"/>
          </p:cNvSpPr>
          <p:nvPr>
            <p:ph idx="1"/>
          </p:nvPr>
        </p:nvSpPr>
        <p:spPr>
          <a:xfrm>
            <a:off x="457200" y="1882808"/>
            <a:ext cx="8229600" cy="3130368"/>
          </a:xfrm>
        </p:spPr>
        <p:txBody>
          <a:bodyPr/>
          <a:lstStyle/>
          <a:p>
            <a:pPr>
              <a:buNone/>
            </a:pPr>
            <a:endParaRPr lang="tr-TR" dirty="0" smtClean="0"/>
          </a:p>
          <a:p>
            <a:pPr>
              <a:buNone/>
            </a:pPr>
            <a:endParaRPr lang="tr-TR" dirty="0" smtClean="0"/>
          </a:p>
          <a:p>
            <a:pPr>
              <a:buNone/>
            </a:pPr>
            <a:r>
              <a:rPr lang="tr-TR" sz="4400" b="1" dirty="0" smtClean="0"/>
              <a:t>                   I  ve  III</a:t>
            </a:r>
            <a:endParaRPr lang="tr-TR" sz="44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SORU-4</a:t>
            </a:r>
            <a:endParaRPr lang="tr-TR" b="1" dirty="0"/>
          </a:p>
        </p:txBody>
      </p:sp>
      <p:sp>
        <p:nvSpPr>
          <p:cNvPr id="3" name="2 İçerik Yer Tutucusu"/>
          <p:cNvSpPr>
            <a:spLocks noGrp="1"/>
          </p:cNvSpPr>
          <p:nvPr>
            <p:ph idx="1"/>
          </p:nvPr>
        </p:nvSpPr>
        <p:spPr/>
        <p:txBody>
          <a:bodyPr>
            <a:normAutofit/>
          </a:bodyPr>
          <a:lstStyle/>
          <a:p>
            <a:pPr>
              <a:buNone/>
            </a:pPr>
            <a:endParaRPr lang="tr-TR" sz="2400" b="1" dirty="0" smtClean="0"/>
          </a:p>
          <a:p>
            <a:pPr>
              <a:buNone/>
            </a:pPr>
            <a:r>
              <a:rPr lang="tr-TR" sz="3200" b="1" dirty="0" smtClean="0"/>
              <a:t>             Murat Köprüsünün uzunluğu Ocak ayında  ölçülmüş 125 m olarak hesaplanmış, aynı köprünün uzunluğu bu kez Temmuz ayında ölçülmüş 126 m olarak hesaplanmıştır. Bu ölçümlerdeki farklılığın sebebi nedir? </a:t>
            </a:r>
          </a:p>
          <a:p>
            <a:pPr>
              <a:buNone/>
            </a:pPr>
            <a:endParaRPr lang="tr-TR" sz="2400" dirty="0" smtClean="0"/>
          </a:p>
          <a:p>
            <a:pPr>
              <a:buNone/>
            </a:pPr>
            <a:r>
              <a:rPr lang="tr-TR" sz="2400" dirty="0" smtClean="0"/>
              <a:t>      </a:t>
            </a:r>
            <a:endParaRPr lang="tr-TR" sz="2400" b="1" dirty="0" smtClean="0"/>
          </a:p>
          <a:p>
            <a:pPr>
              <a:buNone/>
            </a:pPr>
            <a:endParaRPr lang="tr-TR" sz="2400" dirty="0" smtClean="0"/>
          </a:p>
          <a:p>
            <a:pPr>
              <a:buNone/>
            </a:pPr>
            <a:endParaRPr lang="tr-TR" sz="2400"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CEVAP-4</a:t>
            </a:r>
            <a:endParaRPr lang="tr-TR" b="1" dirty="0"/>
          </a:p>
        </p:txBody>
      </p:sp>
      <p:sp>
        <p:nvSpPr>
          <p:cNvPr id="3" name="2 İçerik Yer Tutucusu"/>
          <p:cNvSpPr>
            <a:spLocks noGrp="1"/>
          </p:cNvSpPr>
          <p:nvPr>
            <p:ph idx="1"/>
          </p:nvPr>
        </p:nvSpPr>
        <p:spPr>
          <a:xfrm>
            <a:off x="323528" y="2060848"/>
            <a:ext cx="8229600" cy="2338280"/>
          </a:xfrm>
        </p:spPr>
        <p:txBody>
          <a:bodyPr/>
          <a:lstStyle/>
          <a:p>
            <a:pPr>
              <a:buNone/>
            </a:pPr>
            <a:endParaRPr lang="tr-TR" dirty="0" smtClean="0"/>
          </a:p>
          <a:p>
            <a:pPr>
              <a:buNone/>
            </a:pPr>
            <a:r>
              <a:rPr lang="tr-TR" dirty="0" smtClean="0"/>
              <a:t> </a:t>
            </a:r>
            <a:r>
              <a:rPr lang="tr-TR" b="1" dirty="0" smtClean="0"/>
              <a:t>                  </a:t>
            </a:r>
            <a:r>
              <a:rPr lang="tr-TR" sz="4000" b="1" dirty="0" smtClean="0"/>
              <a:t>GENLEŞME</a:t>
            </a:r>
            <a:endParaRPr lang="tr-TR" sz="40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anim calcmode="lin" valueType="num">
                                      <p:cBhvr>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SORU-5</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sz="3600" dirty="0" smtClean="0"/>
              <a:t>     </a:t>
            </a:r>
            <a:r>
              <a:rPr lang="tr-TR" sz="3600" b="1" dirty="0" smtClean="0"/>
              <a:t>Işığın yayılıp sesin yayılmadığı  ortam neresidir?</a:t>
            </a:r>
            <a:endParaRPr lang="tr-TR" sz="3600" b="1"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CEVAP-5</a:t>
            </a:r>
            <a:endParaRPr lang="tr-TR" b="1" dirty="0"/>
          </a:p>
        </p:txBody>
      </p:sp>
      <p:sp>
        <p:nvSpPr>
          <p:cNvPr id="3" name="2 İçerik Yer Tutucusu"/>
          <p:cNvSpPr>
            <a:spLocks noGrp="1"/>
          </p:cNvSpPr>
          <p:nvPr>
            <p:ph idx="1"/>
          </p:nvPr>
        </p:nvSpPr>
        <p:spPr>
          <a:xfrm>
            <a:off x="1403648" y="1844824"/>
            <a:ext cx="6923112" cy="2482296"/>
          </a:xfrm>
        </p:spPr>
        <p:txBody>
          <a:bodyPr/>
          <a:lstStyle/>
          <a:p>
            <a:pPr>
              <a:buNone/>
            </a:pPr>
            <a:endParaRPr lang="tr-TR" dirty="0" smtClean="0"/>
          </a:p>
          <a:p>
            <a:pPr>
              <a:buNone/>
            </a:pPr>
            <a:endParaRPr lang="tr-TR" dirty="0" smtClean="0"/>
          </a:p>
          <a:p>
            <a:pPr>
              <a:buNone/>
            </a:pPr>
            <a:r>
              <a:rPr lang="tr-TR" sz="4400" dirty="0" smtClean="0"/>
              <a:t>           </a:t>
            </a:r>
            <a:r>
              <a:rPr lang="tr-TR" sz="4400" b="1" dirty="0" smtClean="0"/>
              <a:t> BOŞLUK</a:t>
            </a:r>
            <a:endParaRPr lang="tr-TR" sz="44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 </a:t>
            </a:r>
            <a:r>
              <a:rPr lang="tr-TR" b="1" dirty="0" smtClean="0"/>
              <a:t>SORU-6</a:t>
            </a:r>
            <a:endParaRPr lang="tr-TR" b="1" dirty="0"/>
          </a:p>
        </p:txBody>
      </p:sp>
      <p:sp>
        <p:nvSpPr>
          <p:cNvPr id="3" name="2 İçerik Yer Tutucusu"/>
          <p:cNvSpPr>
            <a:spLocks noGrp="1"/>
          </p:cNvSpPr>
          <p:nvPr>
            <p:ph idx="1"/>
          </p:nvPr>
        </p:nvSpPr>
        <p:spPr/>
        <p:txBody>
          <a:bodyPr>
            <a:normAutofit lnSpcReduction="10000"/>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dirty="0" smtClean="0"/>
              <a:t>     </a:t>
            </a:r>
            <a:r>
              <a:rPr lang="tr-TR" b="1" dirty="0" smtClean="0"/>
              <a:t>Yukarıdaki tabloda A, B , C ve D maddeleri, yoğunluğu 1g/cm</a:t>
            </a:r>
            <a:r>
              <a:rPr lang="tr-TR" b="1" baseline="60000" dirty="0" smtClean="0"/>
              <a:t>3</a:t>
            </a:r>
            <a:r>
              <a:rPr lang="tr-TR" b="1" dirty="0" smtClean="0"/>
              <a:t> olan suyun içerisine bırakılıyor. Buna göre hangi maddeler suyun altında kalır?</a:t>
            </a:r>
            <a:r>
              <a:rPr lang="tr-TR" b="1" baseline="60000" dirty="0" smtClean="0"/>
              <a:t> </a:t>
            </a:r>
            <a:endParaRPr lang="tr-TR" b="1" dirty="0"/>
          </a:p>
        </p:txBody>
      </p:sp>
      <p:graphicFrame>
        <p:nvGraphicFramePr>
          <p:cNvPr id="4" name="3 Tablo"/>
          <p:cNvGraphicFramePr>
            <a:graphicFrameLocks noGrp="1"/>
          </p:cNvGraphicFramePr>
          <p:nvPr/>
        </p:nvGraphicFramePr>
        <p:xfrm>
          <a:off x="1142976" y="1214422"/>
          <a:ext cx="6977092" cy="2494280"/>
        </p:xfrm>
        <a:graphic>
          <a:graphicData uri="http://schemas.openxmlformats.org/drawingml/2006/table">
            <a:tbl>
              <a:tblPr firstRow="1" bandRow="1">
                <a:tableStyleId>{5C22544A-7EE6-4342-B048-85BDC9FD1C3A}</a:tableStyleId>
              </a:tblPr>
              <a:tblGrid>
                <a:gridCol w="1744273"/>
                <a:gridCol w="1744273"/>
                <a:gridCol w="1744273"/>
                <a:gridCol w="1744273"/>
              </a:tblGrid>
              <a:tr h="463550">
                <a:tc>
                  <a:txBody>
                    <a:bodyPr/>
                    <a:lstStyle/>
                    <a:p>
                      <a:r>
                        <a:rPr lang="tr-TR" dirty="0" smtClean="0"/>
                        <a:t>MADDE</a:t>
                      </a:r>
                      <a:endParaRPr lang="tr-TR" dirty="0"/>
                    </a:p>
                  </a:txBody>
                  <a:tcPr/>
                </a:tc>
                <a:tc>
                  <a:txBody>
                    <a:bodyPr/>
                    <a:lstStyle/>
                    <a:p>
                      <a:r>
                        <a:rPr lang="tr-TR" dirty="0" smtClean="0"/>
                        <a:t>KÜTLE(g)</a:t>
                      </a:r>
                      <a:endParaRPr lang="tr-TR" dirty="0"/>
                    </a:p>
                  </a:txBody>
                  <a:tcPr/>
                </a:tc>
                <a:tc>
                  <a:txBody>
                    <a:bodyPr/>
                    <a:lstStyle/>
                    <a:p>
                      <a:r>
                        <a:rPr lang="tr-TR" dirty="0" smtClean="0"/>
                        <a:t>HACİM(cm</a:t>
                      </a:r>
                      <a:r>
                        <a:rPr lang="tr-TR" baseline="60000" dirty="0" smtClean="0"/>
                        <a:t>3</a:t>
                      </a:r>
                      <a:r>
                        <a:rPr lang="tr-TR" baseline="0" dirty="0" smtClean="0"/>
                        <a:t>) </a:t>
                      </a:r>
                      <a:endParaRPr lang="tr-TR" baseline="60000" dirty="0"/>
                    </a:p>
                  </a:txBody>
                  <a:tcPr/>
                </a:tc>
                <a:tc>
                  <a:txBody>
                    <a:bodyPr/>
                    <a:lstStyle/>
                    <a:p>
                      <a:r>
                        <a:rPr lang="tr-TR" dirty="0" smtClean="0"/>
                        <a:t>YOĞUNLUK</a:t>
                      </a:r>
                    </a:p>
                    <a:p>
                      <a:r>
                        <a:rPr lang="tr-TR" dirty="0" smtClean="0"/>
                        <a:t>   (g/cm</a:t>
                      </a:r>
                      <a:r>
                        <a:rPr lang="tr-TR" baseline="60000" dirty="0" smtClean="0"/>
                        <a:t>3</a:t>
                      </a:r>
                      <a:r>
                        <a:rPr lang="tr-TR" baseline="0" dirty="0" smtClean="0"/>
                        <a:t>) </a:t>
                      </a:r>
                      <a:endParaRPr lang="tr-TR" dirty="0"/>
                    </a:p>
                  </a:txBody>
                  <a:tcPr/>
                </a:tc>
              </a:tr>
              <a:tr h="463550">
                <a:tc>
                  <a:txBody>
                    <a:bodyPr/>
                    <a:lstStyle/>
                    <a:p>
                      <a:r>
                        <a:rPr lang="tr-TR" dirty="0" smtClean="0"/>
                        <a:t>     A</a:t>
                      </a:r>
                      <a:endParaRPr lang="tr-TR" dirty="0"/>
                    </a:p>
                  </a:txBody>
                  <a:tcPr/>
                </a:tc>
                <a:tc>
                  <a:txBody>
                    <a:bodyPr/>
                    <a:lstStyle/>
                    <a:p>
                      <a:r>
                        <a:rPr lang="tr-TR" dirty="0" smtClean="0"/>
                        <a:t>   4</a:t>
                      </a:r>
                      <a:endParaRPr lang="tr-TR" dirty="0"/>
                    </a:p>
                  </a:txBody>
                  <a:tcPr/>
                </a:tc>
                <a:tc>
                  <a:txBody>
                    <a:bodyPr/>
                    <a:lstStyle/>
                    <a:p>
                      <a:r>
                        <a:rPr lang="tr-TR" dirty="0" smtClean="0"/>
                        <a:t>     2</a:t>
                      </a:r>
                      <a:endParaRPr lang="tr-TR" dirty="0"/>
                    </a:p>
                  </a:txBody>
                  <a:tcPr/>
                </a:tc>
                <a:tc>
                  <a:txBody>
                    <a:bodyPr/>
                    <a:lstStyle/>
                    <a:p>
                      <a:endParaRPr lang="tr-TR"/>
                    </a:p>
                  </a:txBody>
                  <a:tcPr/>
                </a:tc>
              </a:tr>
              <a:tr h="463550">
                <a:tc>
                  <a:txBody>
                    <a:bodyPr/>
                    <a:lstStyle/>
                    <a:p>
                      <a:r>
                        <a:rPr lang="tr-TR" dirty="0" smtClean="0"/>
                        <a:t>     B</a:t>
                      </a:r>
                      <a:endParaRPr lang="tr-TR" dirty="0"/>
                    </a:p>
                  </a:txBody>
                  <a:tcPr/>
                </a:tc>
                <a:tc>
                  <a:txBody>
                    <a:bodyPr/>
                    <a:lstStyle/>
                    <a:p>
                      <a:endParaRPr lang="tr-TR"/>
                    </a:p>
                  </a:txBody>
                  <a:tcPr/>
                </a:tc>
                <a:tc>
                  <a:txBody>
                    <a:bodyPr/>
                    <a:lstStyle/>
                    <a:p>
                      <a:r>
                        <a:rPr lang="tr-TR" dirty="0" smtClean="0"/>
                        <a:t>     3</a:t>
                      </a:r>
                      <a:endParaRPr lang="tr-TR" dirty="0"/>
                    </a:p>
                  </a:txBody>
                  <a:tcPr/>
                </a:tc>
                <a:tc>
                  <a:txBody>
                    <a:bodyPr/>
                    <a:lstStyle/>
                    <a:p>
                      <a:r>
                        <a:rPr lang="tr-TR" dirty="0" smtClean="0"/>
                        <a:t>     2</a:t>
                      </a:r>
                      <a:endParaRPr lang="tr-TR" dirty="0"/>
                    </a:p>
                  </a:txBody>
                  <a:tcPr/>
                </a:tc>
              </a:tr>
              <a:tr h="463550">
                <a:tc>
                  <a:txBody>
                    <a:bodyPr/>
                    <a:lstStyle/>
                    <a:p>
                      <a:r>
                        <a:rPr lang="tr-TR" dirty="0" smtClean="0"/>
                        <a:t>     C</a:t>
                      </a:r>
                      <a:endParaRPr lang="tr-TR" dirty="0"/>
                    </a:p>
                  </a:txBody>
                  <a:tcPr/>
                </a:tc>
                <a:tc>
                  <a:txBody>
                    <a:bodyPr/>
                    <a:lstStyle/>
                    <a:p>
                      <a:r>
                        <a:rPr lang="tr-TR" dirty="0" smtClean="0"/>
                        <a:t>   4</a:t>
                      </a:r>
                      <a:endParaRPr lang="tr-TR" dirty="0"/>
                    </a:p>
                  </a:txBody>
                  <a:tcPr/>
                </a:tc>
                <a:tc>
                  <a:txBody>
                    <a:bodyPr/>
                    <a:lstStyle/>
                    <a:p>
                      <a:r>
                        <a:rPr lang="tr-TR" dirty="0" smtClean="0"/>
                        <a:t>     1</a:t>
                      </a:r>
                      <a:endParaRPr lang="tr-TR" dirty="0"/>
                    </a:p>
                  </a:txBody>
                  <a:tcPr/>
                </a:tc>
                <a:tc>
                  <a:txBody>
                    <a:bodyPr/>
                    <a:lstStyle/>
                    <a:p>
                      <a:r>
                        <a:rPr lang="tr-TR" dirty="0" smtClean="0"/>
                        <a:t>    </a:t>
                      </a:r>
                      <a:endParaRPr lang="tr-TR" dirty="0"/>
                    </a:p>
                  </a:txBody>
                  <a:tcPr/>
                </a:tc>
              </a:tr>
              <a:tr h="463550">
                <a:tc>
                  <a:txBody>
                    <a:bodyPr/>
                    <a:lstStyle/>
                    <a:p>
                      <a:r>
                        <a:rPr lang="tr-TR" dirty="0" smtClean="0"/>
                        <a:t>     D</a:t>
                      </a:r>
                      <a:endParaRPr lang="tr-TR" dirty="0"/>
                    </a:p>
                  </a:txBody>
                  <a:tcPr/>
                </a:tc>
                <a:tc>
                  <a:txBody>
                    <a:bodyPr/>
                    <a:lstStyle/>
                    <a:p>
                      <a:r>
                        <a:rPr lang="tr-TR" dirty="0" smtClean="0"/>
                        <a:t>   3</a:t>
                      </a:r>
                      <a:endParaRPr lang="tr-TR" dirty="0"/>
                    </a:p>
                  </a:txBody>
                  <a:tcPr/>
                </a:tc>
                <a:tc>
                  <a:txBody>
                    <a:bodyPr/>
                    <a:lstStyle/>
                    <a:p>
                      <a:r>
                        <a:rPr lang="tr-TR" dirty="0" smtClean="0"/>
                        <a:t>     </a:t>
                      </a:r>
                      <a:endParaRPr lang="tr-TR" dirty="0"/>
                    </a:p>
                  </a:txBody>
                  <a:tcPr/>
                </a:tc>
                <a:tc>
                  <a:txBody>
                    <a:bodyPr/>
                    <a:lstStyle/>
                    <a:p>
                      <a:r>
                        <a:rPr lang="tr-TR" dirty="0" smtClean="0"/>
                        <a:t>     1</a:t>
                      </a:r>
                      <a:endParaRPr lang="tr-TR"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1000"/>
                                        <p:tgtEl>
                                          <p:spTgt spid="3">
                                            <p:txEl>
                                              <p:pRg st="5" end="5"/>
                                            </p:txEl>
                                          </p:spTgt>
                                        </p:tgtEl>
                                      </p:cBhvr>
                                    </p:animEffect>
                                    <p:anim calcmode="lin" valueType="num">
                                      <p:cBhvr>
                                        <p:cTn id="2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CEVAP-6</a:t>
            </a:r>
            <a:endParaRPr lang="tr-TR" b="1" dirty="0"/>
          </a:p>
        </p:txBody>
      </p:sp>
      <p:sp>
        <p:nvSpPr>
          <p:cNvPr id="3" name="2 İçerik Yer Tutucusu"/>
          <p:cNvSpPr>
            <a:spLocks noGrp="1"/>
          </p:cNvSpPr>
          <p:nvPr>
            <p:ph idx="1"/>
          </p:nvPr>
        </p:nvSpPr>
        <p:spPr>
          <a:xfrm>
            <a:off x="467544" y="1340768"/>
            <a:ext cx="8229600" cy="2914344"/>
          </a:xfrm>
        </p:spPr>
        <p:txBody>
          <a:bodyPr/>
          <a:lstStyle/>
          <a:p>
            <a:pPr>
              <a:buNone/>
            </a:pPr>
            <a:endParaRPr lang="tr-TR" dirty="0" smtClean="0"/>
          </a:p>
          <a:p>
            <a:pPr>
              <a:buNone/>
            </a:pPr>
            <a:endParaRPr lang="tr-TR" dirty="0" smtClean="0"/>
          </a:p>
          <a:p>
            <a:pPr>
              <a:buNone/>
            </a:pPr>
            <a:endParaRPr lang="tr-TR" dirty="0" smtClean="0"/>
          </a:p>
          <a:p>
            <a:pPr>
              <a:buNone/>
            </a:pPr>
            <a:r>
              <a:rPr lang="tr-TR" sz="3600" b="1" dirty="0" smtClean="0"/>
              <a:t>                     A – B – C </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anim calcmode="lin" valueType="num">
                                      <p:cBhvr>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564904"/>
            <a:ext cx="8229600" cy="3889904"/>
          </a:xfrm>
        </p:spPr>
        <p:txBody>
          <a:bodyPr>
            <a:normAutofit/>
          </a:bodyPr>
          <a:lstStyle/>
          <a:p>
            <a:pPr algn="ctr">
              <a:buNone/>
            </a:pPr>
            <a:r>
              <a:rPr lang="tr-TR" sz="9600" b="1" dirty="0" smtClean="0"/>
              <a:t> İNGİLİZCE</a:t>
            </a:r>
          </a:p>
          <a:p>
            <a:pPr algn="ctr">
              <a:buNone/>
            </a:pPr>
            <a:r>
              <a:rPr lang="tr-TR" sz="9600" b="1" dirty="0" smtClean="0"/>
              <a:t> SORULARI</a:t>
            </a:r>
            <a:endParaRPr lang="tr-TR" sz="9600" b="1" dirty="0"/>
          </a:p>
        </p:txBody>
      </p:sp>
      <p:pic>
        <p:nvPicPr>
          <p:cNvPr id="9218" name="Picture 2" descr="C:\Users\Sezgi Özay\Desktop\logo-Speak-English1-283x300.jpg"/>
          <p:cNvPicPr>
            <a:picLocks noChangeAspect="1" noChangeArrowheads="1"/>
          </p:cNvPicPr>
          <p:nvPr/>
        </p:nvPicPr>
        <p:blipFill>
          <a:blip r:embed="rId2" cstate="print"/>
          <a:srcRect/>
          <a:stretch>
            <a:fillRect/>
          </a:stretch>
        </p:blipFill>
        <p:spPr bwMode="auto">
          <a:xfrm>
            <a:off x="2627784" y="0"/>
            <a:ext cx="4176464" cy="20608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3" presetClass="emph" presetSubtype="0" fill="remove" grpId="0" nodeType="withEffect">
                                  <p:stCondLst>
                                    <p:cond delay="0"/>
                                  </p:stCondLst>
                                  <p:iterate type="lt">
                                    <p:tmPct val="0"/>
                                  </p:iterate>
                                  <p:childTnLst>
                                    <p:animClr clrSpc="rgb">
                                      <p:cBhvr override="childStyle">
                                        <p:cTn id="6" dur="500" accel="50000" autoRev="1" fill="hold" tmFilter="0, 0; .33333, 1; 1, 1">
                                          <p:stCondLst>
                                            <p:cond delay="0"/>
                                          </p:stCondLst>
                                        </p:cTn>
                                        <p:tgtEl>
                                          <p:spTgt spid="3">
                                            <p:txEl>
                                              <p:pRg st="0" end="0"/>
                                            </p:txEl>
                                          </p:spTgt>
                                        </p:tgtEl>
                                        <p:attrNameLst>
                                          <p:attrName>style.color</p:attrName>
                                        </p:attrNameLst>
                                      </p:cBhvr>
                                      <p:to>
                                        <a:srgbClr val="0000FF"/>
                                      </p:to>
                                    </p:animClr>
                                    <p:animClr clrSpc="rgb">
                                      <p:cBhvr>
                                        <p:cTn id="7" dur="500" accel="50000" autoRev="1" fill="hold" tmFilter="0, 0; .33333, 1; 1, 1">
                                          <p:stCondLst>
                                            <p:cond delay="0"/>
                                          </p:stCondLst>
                                        </p:cTn>
                                        <p:tgtEl>
                                          <p:spTgt spid="3">
                                            <p:txEl>
                                              <p:pRg st="0" end="0"/>
                                            </p:txEl>
                                          </p:spTgt>
                                        </p:tgtEl>
                                        <p:attrNameLst>
                                          <p:attrName>fillcolor</p:attrName>
                                        </p:attrNameLst>
                                      </p:cBhvr>
                                      <p:to>
                                        <a:srgbClr val="0000FF"/>
                                      </p:to>
                                    </p:animClr>
                                    <p:set>
                                      <p:cBhvr>
                                        <p:cTn id="8" dur="1000" fill="hold"/>
                                        <p:tgtEl>
                                          <p:spTgt spid="3">
                                            <p:txEl>
                                              <p:pRg st="0" end="0"/>
                                            </p:txEl>
                                          </p:spTgt>
                                        </p:tgtEl>
                                        <p:attrNameLst>
                                          <p:attrName>fill.type</p:attrName>
                                        </p:attrNameLst>
                                      </p:cBhvr>
                                      <p:to>
                                        <p:strVal val="solid"/>
                                      </p:to>
                                    </p:set>
                                    <p:set>
                                      <p:cBhvr>
                                        <p:cTn id="9" dur="1000" fill="hold"/>
                                        <p:tgtEl>
                                          <p:spTgt spid="3">
                                            <p:txEl>
                                              <p:pRg st="0" end="0"/>
                                            </p:txEl>
                                          </p:spTgt>
                                        </p:tgtEl>
                                        <p:attrNameLst>
                                          <p:attrName>fill.on</p:attrName>
                                        </p:attrNameLst>
                                      </p:cBhvr>
                                      <p:to>
                                        <p:strVal val="true"/>
                                      </p:to>
                                    </p:set>
                                    <p:animScale>
                                      <p:cBhvr>
                                        <p:cTn id="10" dur="500" accel="50000" autoRev="1" fill="hold" tmFilter="0, 0; .33333, 1; 1, 1">
                                          <p:stCondLst>
                                            <p:cond delay="0"/>
                                          </p:stCondLst>
                                        </p:cTn>
                                        <p:tgtEl>
                                          <p:spTgt spid="3">
                                            <p:txEl>
                                              <p:pRg st="0" end="0"/>
                                            </p:txEl>
                                          </p:spTgt>
                                        </p:tgtEl>
                                      </p:cBhvr>
                                      <p:from x="100000" y="100000"/>
                                      <p:to x="100000" y="140000"/>
                                    </p:animScale>
                                  </p:childTnLst>
                                </p:cTn>
                              </p:par>
                              <p:par>
                                <p:cTn id="11" presetID="33" presetClass="emph" presetSubtype="0" fill="remove" grpId="0" nodeType="withEffect">
                                  <p:stCondLst>
                                    <p:cond delay="0"/>
                                  </p:stCondLst>
                                  <p:iterate type="lt">
                                    <p:tmPct val="0"/>
                                  </p:iterate>
                                  <p:childTnLst>
                                    <p:animClr clrSpc="rgb">
                                      <p:cBhvr override="childStyle">
                                        <p:cTn id="12" dur="500" accel="50000" autoRev="1" fill="hold" tmFilter="0, 0; .33333, 1; 1, 1">
                                          <p:stCondLst>
                                            <p:cond delay="0"/>
                                          </p:stCondLst>
                                        </p:cTn>
                                        <p:tgtEl>
                                          <p:spTgt spid="3">
                                            <p:txEl>
                                              <p:pRg st="1" end="1"/>
                                            </p:txEl>
                                          </p:spTgt>
                                        </p:tgtEl>
                                        <p:attrNameLst>
                                          <p:attrName>style.color</p:attrName>
                                        </p:attrNameLst>
                                      </p:cBhvr>
                                      <p:to>
                                        <a:srgbClr val="0000FF"/>
                                      </p:to>
                                    </p:animClr>
                                    <p:animClr clrSpc="rgb">
                                      <p:cBhvr>
                                        <p:cTn id="13" dur="500" accel="50000" autoRev="1" fill="hold" tmFilter="0, 0; .33333, 1; 1, 1">
                                          <p:stCondLst>
                                            <p:cond delay="0"/>
                                          </p:stCondLst>
                                        </p:cTn>
                                        <p:tgtEl>
                                          <p:spTgt spid="3">
                                            <p:txEl>
                                              <p:pRg st="1" end="1"/>
                                            </p:txEl>
                                          </p:spTgt>
                                        </p:tgtEl>
                                        <p:attrNameLst>
                                          <p:attrName>fillcolor</p:attrName>
                                        </p:attrNameLst>
                                      </p:cBhvr>
                                      <p:to>
                                        <a:srgbClr val="0000FF"/>
                                      </p:to>
                                    </p:animClr>
                                    <p:set>
                                      <p:cBhvr>
                                        <p:cTn id="14" dur="1000" fill="hold"/>
                                        <p:tgtEl>
                                          <p:spTgt spid="3">
                                            <p:txEl>
                                              <p:pRg st="1" end="1"/>
                                            </p:txEl>
                                          </p:spTgt>
                                        </p:tgtEl>
                                        <p:attrNameLst>
                                          <p:attrName>fill.type</p:attrName>
                                        </p:attrNameLst>
                                      </p:cBhvr>
                                      <p:to>
                                        <p:strVal val="solid"/>
                                      </p:to>
                                    </p:set>
                                    <p:set>
                                      <p:cBhvr>
                                        <p:cTn id="15" dur="1000" fill="hold"/>
                                        <p:tgtEl>
                                          <p:spTgt spid="3">
                                            <p:txEl>
                                              <p:pRg st="1" end="1"/>
                                            </p:txEl>
                                          </p:spTgt>
                                        </p:tgtEl>
                                        <p:attrNameLst>
                                          <p:attrName>fill.on</p:attrName>
                                        </p:attrNameLst>
                                      </p:cBhvr>
                                      <p:to>
                                        <p:strVal val="true"/>
                                      </p:to>
                                    </p:set>
                                    <p:animScale>
                                      <p:cBhvr>
                                        <p:cTn id="16" dur="5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SORU-1</a:t>
            </a:r>
            <a:endParaRPr lang="tr-TR" b="1" dirty="0"/>
          </a:p>
        </p:txBody>
      </p:sp>
      <p:sp>
        <p:nvSpPr>
          <p:cNvPr id="3" name="2 İçerik Yer Tutucusu"/>
          <p:cNvSpPr>
            <a:spLocks noGrp="1"/>
          </p:cNvSpPr>
          <p:nvPr>
            <p:ph idx="1"/>
          </p:nvPr>
        </p:nvSpPr>
        <p:spPr/>
        <p:txBody>
          <a:bodyPr/>
          <a:lstStyle/>
          <a:p>
            <a:pPr>
              <a:buNone/>
            </a:pPr>
            <a:endParaRPr lang="tr-TR" dirty="0" smtClean="0"/>
          </a:p>
          <a:p>
            <a:pPr lvl="0">
              <a:buNone/>
            </a:pPr>
            <a:r>
              <a:rPr lang="tr-TR" sz="2400" dirty="0" smtClean="0"/>
              <a:t>     </a:t>
            </a:r>
          </a:p>
          <a:p>
            <a:pPr lvl="0">
              <a:buNone/>
            </a:pPr>
            <a:r>
              <a:rPr lang="tr-TR" sz="2400" b="1" dirty="0" smtClean="0"/>
              <a:t>     </a:t>
            </a:r>
            <a:r>
              <a:rPr lang="tr-TR" sz="3200" b="1" dirty="0" err="1" smtClean="0"/>
              <a:t>My</a:t>
            </a:r>
            <a:r>
              <a:rPr lang="tr-TR" sz="3200" b="1" dirty="0" smtClean="0"/>
              <a:t> </a:t>
            </a:r>
            <a:r>
              <a:rPr lang="tr-TR" sz="3200" b="1" dirty="0" err="1" smtClean="0"/>
              <a:t>parents</a:t>
            </a:r>
            <a:r>
              <a:rPr lang="tr-TR" sz="3200" b="1" dirty="0" smtClean="0"/>
              <a:t> </a:t>
            </a:r>
            <a:r>
              <a:rPr lang="tr-TR" sz="3200" b="1" dirty="0" err="1" smtClean="0"/>
              <a:t>live</a:t>
            </a:r>
            <a:r>
              <a:rPr lang="tr-TR" sz="3200" b="1" dirty="0" smtClean="0"/>
              <a:t> in Trabzon. I </a:t>
            </a:r>
            <a:r>
              <a:rPr lang="tr-TR" sz="3200" b="1" dirty="0" err="1" smtClean="0"/>
              <a:t>like</a:t>
            </a:r>
            <a:r>
              <a:rPr lang="tr-TR" sz="3200" b="1" dirty="0" smtClean="0"/>
              <a:t> </a:t>
            </a:r>
            <a:r>
              <a:rPr lang="tr-TR" sz="3200" b="1" dirty="0" err="1" smtClean="0"/>
              <a:t>the</a:t>
            </a:r>
            <a:r>
              <a:rPr lang="tr-TR" sz="3200" b="1" dirty="0" smtClean="0"/>
              <a:t> </a:t>
            </a:r>
            <a:r>
              <a:rPr lang="tr-TR" sz="3200" b="1" dirty="0" err="1" smtClean="0"/>
              <a:t>city</a:t>
            </a:r>
            <a:r>
              <a:rPr lang="tr-TR" sz="3200" b="1" dirty="0" smtClean="0"/>
              <a:t> </a:t>
            </a:r>
            <a:r>
              <a:rPr lang="tr-TR" sz="3200" b="1" dirty="0" err="1" smtClean="0"/>
              <a:t>very</a:t>
            </a:r>
            <a:r>
              <a:rPr lang="tr-TR" sz="3200" b="1" dirty="0" smtClean="0"/>
              <a:t> </a:t>
            </a:r>
            <a:r>
              <a:rPr lang="tr-TR" sz="3200" b="1" dirty="0" err="1" smtClean="0"/>
              <a:t>much</a:t>
            </a:r>
            <a:r>
              <a:rPr lang="tr-TR" sz="3200" b="1" dirty="0" smtClean="0"/>
              <a:t>. </a:t>
            </a:r>
            <a:r>
              <a:rPr lang="tr-TR" sz="3200" b="1" dirty="0" err="1" smtClean="0"/>
              <a:t>It</a:t>
            </a:r>
            <a:r>
              <a:rPr lang="tr-TR" sz="3200" b="1" dirty="0" smtClean="0"/>
              <a:t> has </a:t>
            </a:r>
            <a:r>
              <a:rPr lang="tr-TR" sz="3200" b="1" dirty="0" err="1" smtClean="0"/>
              <a:t>got</a:t>
            </a:r>
            <a:r>
              <a:rPr lang="tr-TR" sz="3200" b="1" dirty="0" smtClean="0"/>
              <a:t> </a:t>
            </a:r>
            <a:r>
              <a:rPr lang="tr-TR" sz="3200" b="1" dirty="0" err="1" smtClean="0"/>
              <a:t>lots</a:t>
            </a:r>
            <a:r>
              <a:rPr lang="tr-TR" sz="3200" b="1" dirty="0" smtClean="0"/>
              <a:t> of </a:t>
            </a:r>
            <a:r>
              <a:rPr lang="tr-TR" sz="3200" b="1" dirty="0" err="1" smtClean="0"/>
              <a:t>trees</a:t>
            </a:r>
            <a:r>
              <a:rPr lang="tr-TR" sz="3200" b="1" dirty="0" smtClean="0"/>
              <a:t> </a:t>
            </a:r>
            <a:r>
              <a:rPr lang="tr-TR" sz="3200" b="1" dirty="0" err="1" smtClean="0"/>
              <a:t>and</a:t>
            </a:r>
            <a:r>
              <a:rPr lang="tr-TR" sz="3200" b="1" dirty="0" smtClean="0"/>
              <a:t> it is </a:t>
            </a:r>
            <a:r>
              <a:rPr lang="tr-TR" sz="3200" b="1" dirty="0" err="1" smtClean="0"/>
              <a:t>along</a:t>
            </a:r>
            <a:r>
              <a:rPr lang="tr-TR" sz="3200" b="1" dirty="0" smtClean="0"/>
              <a:t> </a:t>
            </a:r>
            <a:r>
              <a:rPr lang="tr-TR" sz="3200" b="1" dirty="0" err="1" smtClean="0"/>
              <a:t>the</a:t>
            </a:r>
            <a:r>
              <a:rPr lang="tr-TR" sz="3200" b="1" dirty="0" smtClean="0"/>
              <a:t> </a:t>
            </a:r>
            <a:r>
              <a:rPr lang="tr-TR" sz="3200" b="1" dirty="0" err="1" smtClean="0"/>
              <a:t>sea</a:t>
            </a:r>
            <a:r>
              <a:rPr lang="tr-TR" sz="3200" b="1" dirty="0" smtClean="0"/>
              <a:t>.Trabzon  is in </a:t>
            </a:r>
            <a:r>
              <a:rPr lang="tr-TR" sz="3200" b="1" dirty="0" err="1" smtClean="0"/>
              <a:t>the</a:t>
            </a:r>
            <a:r>
              <a:rPr lang="tr-TR" sz="3200" b="1" dirty="0" smtClean="0"/>
              <a:t> ……………REGİON.</a:t>
            </a:r>
          </a:p>
          <a:p>
            <a:pPr>
              <a:buNone/>
            </a:pPr>
            <a:endParaRPr lang="tr-TR"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 CEVAP-1</a:t>
            </a:r>
            <a:endParaRPr lang="tr-TR" b="1" dirty="0"/>
          </a:p>
        </p:txBody>
      </p:sp>
      <p:sp>
        <p:nvSpPr>
          <p:cNvPr id="3" name="2 İçerik Yer Tutucusu"/>
          <p:cNvSpPr>
            <a:spLocks noGrp="1"/>
          </p:cNvSpPr>
          <p:nvPr>
            <p:ph idx="1"/>
          </p:nvPr>
        </p:nvSpPr>
        <p:spPr>
          <a:xfrm>
            <a:off x="683568" y="1340768"/>
            <a:ext cx="8229600" cy="2626312"/>
          </a:xfrm>
        </p:spPr>
        <p:txBody>
          <a:bodyPr/>
          <a:lstStyle/>
          <a:p>
            <a:pPr>
              <a:buNone/>
            </a:pPr>
            <a:endParaRPr lang="tr-TR" dirty="0" smtClean="0"/>
          </a:p>
          <a:p>
            <a:pPr>
              <a:buNone/>
            </a:pPr>
            <a:endParaRPr lang="tr-TR" dirty="0" smtClean="0"/>
          </a:p>
          <a:p>
            <a:pPr>
              <a:buNone/>
            </a:pPr>
            <a:endParaRPr lang="tr-TR" dirty="0" smtClean="0"/>
          </a:p>
          <a:p>
            <a:pPr>
              <a:buNone/>
            </a:pPr>
            <a:r>
              <a:rPr lang="tr-TR" dirty="0" smtClean="0"/>
              <a:t>                        </a:t>
            </a:r>
            <a:r>
              <a:rPr lang="tr-TR" sz="3600" b="1" dirty="0" smtClean="0"/>
              <a:t>BLACK SEA</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anim calcmode="lin" valueType="num">
                                      <p:cBhvr>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SORU-1</a:t>
            </a:r>
            <a:endParaRPr lang="tr-TR" b="1" dirty="0"/>
          </a:p>
        </p:txBody>
      </p:sp>
      <p:sp>
        <p:nvSpPr>
          <p:cNvPr id="3" name="2 İçerik Yer Tutucusu"/>
          <p:cNvSpPr>
            <a:spLocks noGrp="1"/>
          </p:cNvSpPr>
          <p:nvPr>
            <p:ph idx="1"/>
          </p:nvPr>
        </p:nvSpPr>
        <p:spPr>
          <a:xfrm>
            <a:off x="467544" y="1628800"/>
            <a:ext cx="8229600" cy="4572000"/>
          </a:xfrm>
        </p:spPr>
        <p:txBody>
          <a:bodyPr>
            <a:normAutofit fontScale="77500" lnSpcReduction="20000"/>
          </a:bodyPr>
          <a:lstStyle/>
          <a:p>
            <a:pPr>
              <a:buNone/>
            </a:pPr>
            <a:endParaRPr lang="tr-TR" dirty="0" smtClean="0"/>
          </a:p>
          <a:p>
            <a:pPr>
              <a:buNone/>
            </a:pPr>
            <a:r>
              <a:rPr lang="tr-TR" dirty="0" smtClean="0"/>
              <a:t>      </a:t>
            </a:r>
            <a:r>
              <a:rPr lang="tr-TR" b="1" dirty="0" smtClean="0"/>
              <a:t>Eskişehir’deki konağa geldiğimizde baştan sona ışıklarla donanmış devasa bir salon çıktı karşımıza. Salonu geçtikten sonra sola doğru kapısı açık  bir odanın varlığı belirdi yanı başımızda. Salondan sonra en dikkat çeken yerdi burası. Odanın kapıya bakan duvarında gözleri kamaştıran bin yıl öncesine ait duvar süslemeleri, hemen o süslemelerin yanında İran motifleri ile işlenmiş rengarenk duvar kabartmaları görenleri hayran bırakıyordu.</a:t>
            </a:r>
          </a:p>
          <a:p>
            <a:endParaRPr lang="tr-TR" dirty="0" smtClean="0"/>
          </a:p>
          <a:p>
            <a:pPr>
              <a:buNone/>
            </a:pPr>
            <a:r>
              <a:rPr lang="tr-TR" dirty="0" smtClean="0"/>
              <a:t>      </a:t>
            </a:r>
            <a:r>
              <a:rPr lang="tr-TR" sz="4000" b="1" dirty="0" smtClean="0"/>
              <a:t>Bu paragrafta </a:t>
            </a:r>
            <a:r>
              <a:rPr lang="tr-TR" sz="4000" b="1" u="sng" dirty="0" smtClean="0"/>
              <a:t>genel olarak </a:t>
            </a:r>
            <a:r>
              <a:rPr lang="tr-TR" sz="4000" b="1" dirty="0" smtClean="0"/>
              <a:t>betimlenen yer neresidir? </a:t>
            </a:r>
            <a:endParaRPr lang="tr-TR" dirty="0"/>
          </a:p>
        </p:txBody>
      </p:sp>
      <p:pic>
        <p:nvPicPr>
          <p:cNvPr id="1026" name="Picture 2" descr="C:\Users\Sezgi Özay\Desktop\djkts.png"/>
          <p:cNvPicPr>
            <a:picLocks noChangeAspect="1" noChangeArrowheads="1"/>
          </p:cNvPicPr>
          <p:nvPr/>
        </p:nvPicPr>
        <p:blipFill>
          <a:blip r:embed="rId2" cstate="print"/>
          <a:srcRect/>
          <a:stretch>
            <a:fillRect/>
          </a:stretch>
        </p:blipFill>
        <p:spPr bwMode="auto">
          <a:xfrm>
            <a:off x="6137920" y="0"/>
            <a:ext cx="3006080"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SORU-2</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sz="1800" b="1" dirty="0" smtClean="0"/>
              <a:t>Üç kişinin yapabildikleri spor</a:t>
            </a:r>
          </a:p>
          <a:p>
            <a:pPr>
              <a:buNone/>
            </a:pPr>
            <a:r>
              <a:rPr lang="tr-TR" sz="1800" b="1" dirty="0" smtClean="0"/>
              <a:t>işareti ile, yapamadıkları spor ise</a:t>
            </a:r>
          </a:p>
          <a:p>
            <a:pPr>
              <a:buNone/>
            </a:pPr>
            <a:r>
              <a:rPr lang="tr-TR" sz="1800" b="1" dirty="0" smtClean="0"/>
              <a:t>     işareti ile tabloda gösterilmiş </a:t>
            </a:r>
          </a:p>
          <a:p>
            <a:pPr>
              <a:buNone/>
            </a:pPr>
            <a:endParaRPr lang="tr-TR" sz="1800" b="1" dirty="0" smtClean="0"/>
          </a:p>
          <a:p>
            <a:pPr>
              <a:buNone/>
            </a:pPr>
            <a:r>
              <a:rPr lang="tr-TR" sz="1800" b="1" dirty="0" smtClean="0"/>
              <a:t>Buna göre aşağıdaki boşluklara</a:t>
            </a:r>
          </a:p>
          <a:p>
            <a:pPr>
              <a:buNone/>
            </a:pPr>
            <a:r>
              <a:rPr lang="tr-TR" sz="1800" b="1" dirty="0" smtClean="0"/>
              <a:t>yukarıdan aşağıya doğru sırasıyla </a:t>
            </a:r>
          </a:p>
          <a:p>
            <a:pPr>
              <a:buNone/>
            </a:pPr>
            <a:r>
              <a:rPr lang="tr-TR" sz="1800" b="1" dirty="0" smtClean="0"/>
              <a:t>hangi isimler gelir?</a:t>
            </a:r>
          </a:p>
          <a:p>
            <a:pPr>
              <a:buNone/>
            </a:pPr>
            <a:endParaRPr lang="tr-TR" sz="1800" b="1" dirty="0" smtClean="0"/>
          </a:p>
          <a:p>
            <a:pPr>
              <a:buNone/>
            </a:pPr>
            <a:r>
              <a:rPr lang="tr-TR" sz="2000" b="1" dirty="0" smtClean="0"/>
              <a:t>,,,,,,,,,,,,,,,,,,, </a:t>
            </a:r>
            <a:r>
              <a:rPr lang="tr-TR" sz="2000" b="1" dirty="0" err="1" smtClean="0"/>
              <a:t>can’t</a:t>
            </a:r>
            <a:r>
              <a:rPr lang="tr-TR" sz="2000" b="1" dirty="0" smtClean="0"/>
              <a:t> </a:t>
            </a:r>
            <a:r>
              <a:rPr lang="tr-TR" sz="2000" b="1" dirty="0" err="1" smtClean="0"/>
              <a:t>play</a:t>
            </a:r>
            <a:r>
              <a:rPr lang="tr-TR" sz="2000" b="1" dirty="0" smtClean="0"/>
              <a:t> </a:t>
            </a:r>
            <a:r>
              <a:rPr lang="tr-TR" sz="2000" b="1" dirty="0" err="1" smtClean="0"/>
              <a:t>football</a:t>
            </a:r>
            <a:r>
              <a:rPr lang="tr-TR" sz="2000" b="1" dirty="0" smtClean="0"/>
              <a:t>.  </a:t>
            </a:r>
            <a:r>
              <a:rPr lang="tr-TR" sz="2000" b="1" dirty="0" err="1" smtClean="0"/>
              <a:t>She</a:t>
            </a:r>
            <a:r>
              <a:rPr lang="tr-TR" sz="2000" b="1" dirty="0" smtClean="0"/>
              <a:t> </a:t>
            </a:r>
            <a:r>
              <a:rPr lang="tr-TR" sz="2000" b="1" dirty="0" err="1" smtClean="0"/>
              <a:t>can’t</a:t>
            </a:r>
            <a:r>
              <a:rPr lang="tr-TR" sz="2000" b="1" dirty="0" smtClean="0"/>
              <a:t> </a:t>
            </a:r>
            <a:r>
              <a:rPr lang="tr-TR" sz="2000" b="1" dirty="0" err="1" smtClean="0"/>
              <a:t>run</a:t>
            </a:r>
            <a:r>
              <a:rPr lang="tr-TR" sz="2000" b="1" dirty="0" smtClean="0"/>
              <a:t>. But </a:t>
            </a:r>
            <a:r>
              <a:rPr lang="tr-TR" sz="2000" b="1" dirty="0" err="1" smtClean="0"/>
              <a:t>she</a:t>
            </a:r>
            <a:r>
              <a:rPr lang="tr-TR" sz="2000" b="1" dirty="0" smtClean="0"/>
              <a:t> can </a:t>
            </a:r>
            <a:r>
              <a:rPr lang="tr-TR" sz="2000" b="1" dirty="0" err="1" smtClean="0"/>
              <a:t>swim</a:t>
            </a:r>
            <a:endParaRPr lang="tr-TR" sz="2000" b="1" dirty="0" smtClean="0"/>
          </a:p>
          <a:p>
            <a:pPr>
              <a:buNone/>
            </a:pPr>
            <a:r>
              <a:rPr lang="tr-TR" sz="2000" b="1" dirty="0" smtClean="0"/>
              <a:t>………......  can </a:t>
            </a:r>
            <a:r>
              <a:rPr lang="tr-TR" sz="2000" b="1" dirty="0" err="1" smtClean="0"/>
              <a:t>play</a:t>
            </a:r>
            <a:r>
              <a:rPr lang="tr-TR" sz="2000" b="1" dirty="0" smtClean="0"/>
              <a:t> </a:t>
            </a:r>
            <a:r>
              <a:rPr lang="tr-TR" sz="2000" b="1" dirty="0" err="1" smtClean="0"/>
              <a:t>football</a:t>
            </a:r>
            <a:r>
              <a:rPr lang="tr-TR" sz="2000" b="1" dirty="0" smtClean="0"/>
              <a:t>. </a:t>
            </a:r>
            <a:r>
              <a:rPr lang="tr-TR" sz="2000" b="1" dirty="0" err="1" smtClean="0"/>
              <a:t>She</a:t>
            </a:r>
            <a:r>
              <a:rPr lang="tr-TR" sz="2000" b="1" dirty="0" smtClean="0"/>
              <a:t> can </a:t>
            </a:r>
            <a:r>
              <a:rPr lang="tr-TR" sz="2000" b="1" dirty="0" err="1" smtClean="0"/>
              <a:t>run</a:t>
            </a:r>
            <a:r>
              <a:rPr lang="tr-TR" sz="2000" b="1" dirty="0" smtClean="0"/>
              <a:t>. But </a:t>
            </a:r>
            <a:r>
              <a:rPr lang="tr-TR" sz="2000" b="1" dirty="0" err="1" smtClean="0"/>
              <a:t>she</a:t>
            </a:r>
            <a:r>
              <a:rPr lang="tr-TR" sz="2000" b="1" dirty="0" smtClean="0"/>
              <a:t> </a:t>
            </a:r>
            <a:r>
              <a:rPr lang="tr-TR" sz="2000" b="1" dirty="0" err="1" smtClean="0"/>
              <a:t>can’t</a:t>
            </a:r>
            <a:r>
              <a:rPr lang="tr-TR" sz="2000" b="1" dirty="0" smtClean="0"/>
              <a:t> </a:t>
            </a:r>
            <a:r>
              <a:rPr lang="tr-TR" sz="2000" b="1" dirty="0" err="1" smtClean="0"/>
              <a:t>swim</a:t>
            </a:r>
            <a:endParaRPr lang="tr-TR" sz="2000" b="1" dirty="0" smtClean="0"/>
          </a:p>
          <a:p>
            <a:pPr>
              <a:buNone/>
            </a:pPr>
            <a:r>
              <a:rPr lang="tr-TR" sz="2000" b="1" dirty="0" smtClean="0"/>
              <a:t>………….   can </a:t>
            </a:r>
            <a:r>
              <a:rPr lang="tr-TR" sz="2000" b="1" dirty="0" err="1" smtClean="0"/>
              <a:t>run</a:t>
            </a:r>
            <a:r>
              <a:rPr lang="tr-TR" sz="2000" b="1" dirty="0" smtClean="0"/>
              <a:t>. </a:t>
            </a:r>
            <a:r>
              <a:rPr lang="tr-TR" sz="2000" b="1" dirty="0" err="1" smtClean="0"/>
              <a:t>She</a:t>
            </a:r>
            <a:r>
              <a:rPr lang="tr-TR" sz="2000" b="1" dirty="0" smtClean="0"/>
              <a:t> can </a:t>
            </a:r>
            <a:r>
              <a:rPr lang="tr-TR" sz="2000" b="1" dirty="0" err="1" smtClean="0"/>
              <a:t>swim</a:t>
            </a:r>
            <a:r>
              <a:rPr lang="tr-TR" sz="2000" b="1" dirty="0" smtClean="0"/>
              <a:t>. But </a:t>
            </a:r>
            <a:r>
              <a:rPr lang="tr-TR" sz="2000" b="1" dirty="0" err="1" smtClean="0"/>
              <a:t>she</a:t>
            </a:r>
            <a:r>
              <a:rPr lang="tr-TR" sz="2000" b="1" dirty="0" smtClean="0"/>
              <a:t> </a:t>
            </a:r>
            <a:r>
              <a:rPr lang="tr-TR" sz="2000" b="1" dirty="0" err="1" smtClean="0"/>
              <a:t>can’t</a:t>
            </a:r>
            <a:r>
              <a:rPr lang="tr-TR" sz="2000" b="1" dirty="0" smtClean="0"/>
              <a:t> </a:t>
            </a:r>
            <a:r>
              <a:rPr lang="tr-TR" sz="2000" b="1" dirty="0" err="1" smtClean="0"/>
              <a:t>play</a:t>
            </a:r>
            <a:r>
              <a:rPr lang="tr-TR" sz="2000" b="1" dirty="0" smtClean="0"/>
              <a:t> </a:t>
            </a:r>
            <a:r>
              <a:rPr lang="tr-TR" sz="2000" b="1" dirty="0" err="1" smtClean="0"/>
              <a:t>football</a:t>
            </a:r>
            <a:endParaRPr lang="tr-TR" sz="2000" b="1" dirty="0"/>
          </a:p>
        </p:txBody>
      </p:sp>
      <p:pic>
        <p:nvPicPr>
          <p:cNvPr id="1034" name="Picture 10"/>
          <p:cNvPicPr>
            <a:picLocks noChangeAspect="1" noChangeArrowheads="1"/>
          </p:cNvPicPr>
          <p:nvPr/>
        </p:nvPicPr>
        <p:blipFill>
          <a:blip r:embed="rId2" cstate="print"/>
          <a:srcRect/>
          <a:stretch>
            <a:fillRect/>
          </a:stretch>
        </p:blipFill>
        <p:spPr bwMode="auto">
          <a:xfrm>
            <a:off x="5000596" y="642918"/>
            <a:ext cx="4143404" cy="3815532"/>
          </a:xfrm>
          <a:prstGeom prst="rect">
            <a:avLst/>
          </a:prstGeom>
          <a:noFill/>
          <a:ln w="9525">
            <a:noFill/>
            <a:miter lim="800000"/>
            <a:headEnd/>
            <a:tailEnd/>
          </a:ln>
          <a:effectLst/>
        </p:spPr>
      </p:pic>
      <p:cxnSp>
        <p:nvCxnSpPr>
          <p:cNvPr id="1035" name="AutoShape 11"/>
          <p:cNvCxnSpPr>
            <a:cxnSpLocks noChangeShapeType="1"/>
          </p:cNvCxnSpPr>
          <p:nvPr/>
        </p:nvCxnSpPr>
        <p:spPr bwMode="auto">
          <a:xfrm>
            <a:off x="5357818" y="1000108"/>
            <a:ext cx="3500462" cy="1588"/>
          </a:xfrm>
          <a:prstGeom prst="straightConnector1">
            <a:avLst/>
          </a:prstGeom>
          <a:noFill/>
          <a:ln w="9525">
            <a:solidFill>
              <a:srgbClr val="000000"/>
            </a:solidFill>
            <a:round/>
            <a:headEnd/>
            <a:tailEnd/>
          </a:ln>
        </p:spPr>
      </p:cxnSp>
      <p:cxnSp>
        <p:nvCxnSpPr>
          <p:cNvPr id="1036" name="AutoShape 12"/>
          <p:cNvCxnSpPr>
            <a:cxnSpLocks noChangeShapeType="1"/>
          </p:cNvCxnSpPr>
          <p:nvPr/>
        </p:nvCxnSpPr>
        <p:spPr bwMode="auto">
          <a:xfrm rot="5400000">
            <a:off x="5537207" y="2536025"/>
            <a:ext cx="3071040" cy="794"/>
          </a:xfrm>
          <a:prstGeom prst="straightConnector1">
            <a:avLst/>
          </a:prstGeom>
          <a:noFill/>
          <a:ln w="9525">
            <a:solidFill>
              <a:srgbClr val="000000"/>
            </a:solidFill>
            <a:round/>
            <a:headEnd/>
            <a:tailEnd/>
          </a:ln>
        </p:spPr>
      </p:cxnSp>
      <p:pic>
        <p:nvPicPr>
          <p:cNvPr id="25" name="24 Resim" descr="scdsf"/>
          <p:cNvPicPr/>
          <p:nvPr/>
        </p:nvPicPr>
        <p:blipFill>
          <a:blip r:embed="rId3" cstate="print"/>
          <a:srcRect/>
          <a:stretch>
            <a:fillRect/>
          </a:stretch>
        </p:blipFill>
        <p:spPr bwMode="auto">
          <a:xfrm>
            <a:off x="3851238" y="2452612"/>
            <a:ext cx="233680" cy="233680"/>
          </a:xfrm>
          <a:prstGeom prst="rect">
            <a:avLst/>
          </a:prstGeom>
          <a:noFill/>
          <a:ln w="9525">
            <a:noFill/>
            <a:miter lim="800000"/>
            <a:headEnd/>
            <a:tailEnd/>
          </a:ln>
        </p:spPr>
      </p:pic>
      <p:pic>
        <p:nvPicPr>
          <p:cNvPr id="26" name="25 Resim" descr="wedqewd"/>
          <p:cNvPicPr/>
          <p:nvPr/>
        </p:nvPicPr>
        <p:blipFill>
          <a:blip r:embed="rId4" cstate="print"/>
          <a:srcRect/>
          <a:stretch>
            <a:fillRect/>
          </a:stretch>
        </p:blipFill>
        <p:spPr bwMode="auto">
          <a:xfrm>
            <a:off x="630146" y="3109622"/>
            <a:ext cx="266065" cy="26606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1000"/>
                                        <p:tgtEl>
                                          <p:spTgt spid="3">
                                            <p:txEl>
                                              <p:pRg st="6" end="6"/>
                                            </p:txEl>
                                          </p:spTgt>
                                        </p:tgtEl>
                                      </p:cBhvr>
                                    </p:animEffect>
                                    <p:anim calcmode="lin" valueType="num">
                                      <p:cBhvr>
                                        <p:cTn id="3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1000"/>
                                        <p:tgtEl>
                                          <p:spTgt spid="3">
                                            <p:txEl>
                                              <p:pRg st="7" end="7"/>
                                            </p:txEl>
                                          </p:spTgt>
                                        </p:tgtEl>
                                      </p:cBhvr>
                                    </p:animEffect>
                                    <p:anim calcmode="lin" valueType="num">
                                      <p:cBhvr>
                                        <p:cTn id="3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fade">
                                      <p:cBhvr>
                                        <p:cTn id="43" dur="1000"/>
                                        <p:tgtEl>
                                          <p:spTgt spid="3">
                                            <p:txEl>
                                              <p:pRg st="9" end="9"/>
                                            </p:txEl>
                                          </p:spTgt>
                                        </p:tgtEl>
                                      </p:cBhvr>
                                    </p:animEffect>
                                    <p:anim calcmode="lin" valueType="num">
                                      <p:cBhvr>
                                        <p:cTn id="4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9" end="9"/>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Effect transition="in" filter="fade">
                                      <p:cBhvr>
                                        <p:cTn id="48" dur="1000"/>
                                        <p:tgtEl>
                                          <p:spTgt spid="3">
                                            <p:txEl>
                                              <p:pRg st="10" end="10"/>
                                            </p:txEl>
                                          </p:spTgt>
                                        </p:tgtEl>
                                      </p:cBhvr>
                                    </p:animEffect>
                                    <p:anim calcmode="lin" valueType="num">
                                      <p:cBhvr>
                                        <p:cTn id="49"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3">
                                            <p:txEl>
                                              <p:pRg st="11" end="11"/>
                                            </p:txEl>
                                          </p:spTgt>
                                        </p:tgtEl>
                                        <p:attrNameLst>
                                          <p:attrName>style.visibility</p:attrName>
                                        </p:attrNameLst>
                                      </p:cBhvr>
                                      <p:to>
                                        <p:strVal val="visible"/>
                                      </p:to>
                                    </p:set>
                                    <p:animEffect transition="in" filter="fade">
                                      <p:cBhvr>
                                        <p:cTn id="53" dur="1000"/>
                                        <p:tgtEl>
                                          <p:spTgt spid="3">
                                            <p:txEl>
                                              <p:pRg st="11" end="11"/>
                                            </p:txEl>
                                          </p:spTgt>
                                        </p:tgtEl>
                                      </p:cBhvr>
                                    </p:animEffect>
                                    <p:anim calcmode="lin" valueType="num">
                                      <p:cBhvr>
                                        <p:cTn id="54"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000"/>
                                        <p:tgtEl>
                                          <p:spTgt spid="26"/>
                                        </p:tgtEl>
                                      </p:cBhvr>
                                    </p:animEffect>
                                    <p:anim calcmode="lin" valueType="num">
                                      <p:cBhvr>
                                        <p:cTn id="64" dur="1000" fill="hold"/>
                                        <p:tgtEl>
                                          <p:spTgt spid="26"/>
                                        </p:tgtEl>
                                        <p:attrNameLst>
                                          <p:attrName>ppt_x</p:attrName>
                                        </p:attrNameLst>
                                      </p:cBhvr>
                                      <p:tavLst>
                                        <p:tav tm="0">
                                          <p:val>
                                            <p:strVal val="#ppt_x"/>
                                          </p:val>
                                        </p:tav>
                                        <p:tav tm="100000">
                                          <p:val>
                                            <p:strVal val="#ppt_x"/>
                                          </p:val>
                                        </p:tav>
                                      </p:tavLst>
                                    </p:anim>
                                    <p:anim calcmode="lin" valueType="num">
                                      <p:cBhvr>
                                        <p:cTn id="6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shade val="48000"/>
                <a:satMod val="230000"/>
              </a:schemeClr>
            </a:gs>
            <a:gs pos="60000">
              <a:schemeClr val="bg1">
                <a:shade val="92000"/>
                <a:satMod val="230000"/>
              </a:schemeClr>
            </a:gs>
            <a:gs pos="100000">
              <a:schemeClr val="bg1">
                <a:tint val="85000"/>
                <a:satMod val="400000"/>
              </a:schemeClr>
            </a:gs>
          </a:gsLst>
          <a:lin ang="2700000" scaled="1"/>
          <a:tileRect/>
        </a:gra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CEVAP-2</a:t>
            </a:r>
            <a:endParaRPr lang="tr-TR" b="1" dirty="0"/>
          </a:p>
        </p:txBody>
      </p:sp>
      <p:sp>
        <p:nvSpPr>
          <p:cNvPr id="3" name="2 İçerik Yer Tutucusu"/>
          <p:cNvSpPr>
            <a:spLocks noGrp="1"/>
          </p:cNvSpPr>
          <p:nvPr>
            <p:ph idx="1"/>
          </p:nvPr>
        </p:nvSpPr>
        <p:spPr>
          <a:xfrm>
            <a:off x="457200" y="1882808"/>
            <a:ext cx="8229600" cy="2410288"/>
          </a:xfrm>
        </p:spPr>
        <p:txBody>
          <a:bodyPr/>
          <a:lstStyle/>
          <a:p>
            <a:pPr>
              <a:buNone/>
            </a:pPr>
            <a:endParaRPr lang="tr-TR" dirty="0" smtClean="0"/>
          </a:p>
          <a:p>
            <a:pPr>
              <a:buNone/>
            </a:pPr>
            <a:endParaRPr lang="tr-TR" dirty="0" smtClean="0"/>
          </a:p>
          <a:p>
            <a:pPr>
              <a:buNone/>
            </a:pPr>
            <a:r>
              <a:rPr lang="tr-TR" dirty="0" smtClean="0"/>
              <a:t>                   </a:t>
            </a:r>
            <a:r>
              <a:rPr lang="tr-TR" b="1" dirty="0" smtClean="0"/>
              <a:t>ELA – ASLI – FATMA </a:t>
            </a:r>
            <a:endParaRPr lang="tr-TR"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SORU-3</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b="1" dirty="0" smtClean="0"/>
              <a:t>     </a:t>
            </a:r>
            <a:r>
              <a:rPr lang="tr-TR" b="1" dirty="0" err="1" smtClean="0"/>
              <a:t>My</a:t>
            </a:r>
            <a:r>
              <a:rPr lang="tr-TR" b="1" dirty="0" smtClean="0"/>
              <a:t> </a:t>
            </a:r>
            <a:r>
              <a:rPr lang="tr-TR" b="1" dirty="0" err="1" smtClean="0"/>
              <a:t>pencils</a:t>
            </a:r>
            <a:r>
              <a:rPr lang="tr-TR" b="1" dirty="0" smtClean="0"/>
              <a:t>, </a:t>
            </a:r>
            <a:r>
              <a:rPr lang="tr-TR" b="1" dirty="0" err="1" smtClean="0"/>
              <a:t>ruler</a:t>
            </a:r>
            <a:r>
              <a:rPr lang="tr-TR" b="1" dirty="0" smtClean="0"/>
              <a:t>, </a:t>
            </a:r>
            <a:r>
              <a:rPr lang="tr-TR" b="1" dirty="0" err="1" smtClean="0"/>
              <a:t>sharpener</a:t>
            </a:r>
            <a:r>
              <a:rPr lang="tr-TR" b="1" dirty="0" smtClean="0"/>
              <a:t> </a:t>
            </a:r>
            <a:r>
              <a:rPr lang="tr-TR" b="1" dirty="0" err="1" smtClean="0"/>
              <a:t>and</a:t>
            </a:r>
            <a:r>
              <a:rPr lang="tr-TR" b="1" dirty="0" smtClean="0"/>
              <a:t> </a:t>
            </a:r>
            <a:r>
              <a:rPr lang="tr-TR" b="1" dirty="0" err="1" smtClean="0"/>
              <a:t>rubber</a:t>
            </a:r>
            <a:r>
              <a:rPr lang="tr-TR" b="1" dirty="0" smtClean="0"/>
              <a:t> </a:t>
            </a:r>
            <a:r>
              <a:rPr lang="tr-TR" b="1" dirty="0" err="1" smtClean="0"/>
              <a:t>are</a:t>
            </a:r>
            <a:r>
              <a:rPr lang="tr-TR" b="1" dirty="0" smtClean="0"/>
              <a:t> in </a:t>
            </a:r>
            <a:r>
              <a:rPr lang="tr-TR" b="1" dirty="0" err="1" smtClean="0"/>
              <a:t>the</a:t>
            </a:r>
            <a:r>
              <a:rPr lang="tr-TR" b="1" dirty="0" smtClean="0"/>
              <a:t> ………………</a:t>
            </a:r>
          </a:p>
          <a:p>
            <a:pPr>
              <a:buNone/>
            </a:pPr>
            <a:endParaRPr lang="tr-TR" dirty="0" smtClean="0"/>
          </a:p>
          <a:p>
            <a:pPr>
              <a:buNone/>
            </a:pPr>
            <a:r>
              <a:rPr lang="tr-TR" b="1" dirty="0" smtClean="0"/>
              <a:t>     Yukarıdaki boşluğa hangi kelime gelmelidir?</a:t>
            </a:r>
            <a:endParaRPr lang="tr-TR" b="1"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CEVAP-3</a:t>
            </a:r>
            <a:endParaRPr lang="tr-TR" b="1" dirty="0"/>
          </a:p>
        </p:txBody>
      </p:sp>
      <p:sp>
        <p:nvSpPr>
          <p:cNvPr id="3" name="2 İçerik Yer Tutucusu"/>
          <p:cNvSpPr>
            <a:spLocks noGrp="1"/>
          </p:cNvSpPr>
          <p:nvPr>
            <p:ph idx="1"/>
          </p:nvPr>
        </p:nvSpPr>
        <p:spPr>
          <a:xfrm>
            <a:off x="1115616" y="1556792"/>
            <a:ext cx="5987008" cy="2698320"/>
          </a:xfrm>
        </p:spPr>
        <p:txBody>
          <a:bodyPr/>
          <a:lstStyle/>
          <a:p>
            <a:pPr>
              <a:buNone/>
            </a:pPr>
            <a:endParaRPr lang="tr-TR" dirty="0" smtClean="0"/>
          </a:p>
          <a:p>
            <a:pPr>
              <a:buNone/>
            </a:pPr>
            <a:r>
              <a:rPr lang="tr-TR" dirty="0" smtClean="0"/>
              <a:t>               </a:t>
            </a:r>
          </a:p>
          <a:p>
            <a:pPr>
              <a:buNone/>
            </a:pPr>
            <a:endParaRPr lang="tr-TR" dirty="0" smtClean="0"/>
          </a:p>
          <a:p>
            <a:pPr>
              <a:buNone/>
            </a:pPr>
            <a:r>
              <a:rPr lang="tr-TR" sz="4400" dirty="0" smtClean="0"/>
              <a:t>       </a:t>
            </a:r>
            <a:r>
              <a:rPr lang="tr-TR" sz="4400" b="1" dirty="0" smtClean="0"/>
              <a:t> </a:t>
            </a:r>
            <a:r>
              <a:rPr lang="tr-TR" sz="4400" b="1" dirty="0" err="1" smtClean="0"/>
              <a:t>Pencilcase</a:t>
            </a:r>
            <a:endParaRPr lang="tr-TR" sz="44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anim calcmode="lin" valueType="num">
                                      <p:cBhvr>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42"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anim calcmode="lin" valueType="num">
                                      <p:cBhvr>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a:bodyPr>
          <a:lstStyle/>
          <a:p>
            <a:pPr>
              <a:buNone/>
            </a:pPr>
            <a:endParaRPr lang="tr-TR" dirty="0" smtClean="0"/>
          </a:p>
          <a:p>
            <a:pPr algn="ctr">
              <a:buNone/>
            </a:pPr>
            <a:r>
              <a:rPr lang="tr-TR" sz="7200" b="1" dirty="0" smtClean="0"/>
              <a:t> DİN KÜLTÜRÜ ve AHLÂK BİLGİSİ SORUSU</a:t>
            </a:r>
            <a:endParaRPr lang="tr-TR" sz="7200" b="1" dirty="0"/>
          </a:p>
        </p:txBody>
      </p:sp>
      <p:pic>
        <p:nvPicPr>
          <p:cNvPr id="10242" name="Picture 2" descr="C:\Users\Sezgi Özay\Desktop\din2.jpg"/>
          <p:cNvPicPr>
            <a:picLocks noChangeAspect="1" noChangeArrowheads="1"/>
          </p:cNvPicPr>
          <p:nvPr/>
        </p:nvPicPr>
        <p:blipFill>
          <a:blip r:embed="rId2" cstate="print"/>
          <a:srcRect/>
          <a:stretch>
            <a:fillRect/>
          </a:stretch>
        </p:blipFill>
        <p:spPr bwMode="auto">
          <a:xfrm>
            <a:off x="2627784" y="0"/>
            <a:ext cx="4350221" cy="200045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3" presetClass="emph" presetSubtype="0" fill="remove" grpId="0" nodeType="withEffect">
                                  <p:stCondLst>
                                    <p:cond delay="0"/>
                                  </p:stCondLst>
                                  <p:childTnLst>
                                    <p:animClr clrSpc="rgb">
                                      <p:cBhvr override="childStyle">
                                        <p:cTn id="6" dur="1000" accel="50000" autoRev="1" fill="hold" tmFilter="0, 0; .33333, 1; 1, 1">
                                          <p:stCondLst>
                                            <p:cond delay="0"/>
                                          </p:stCondLst>
                                        </p:cTn>
                                        <p:tgtEl>
                                          <p:spTgt spid="3">
                                            <p:txEl>
                                              <p:pRg st="1" end="1"/>
                                            </p:txEl>
                                          </p:spTgt>
                                        </p:tgtEl>
                                        <p:attrNameLst>
                                          <p:attrName>style.color</p:attrName>
                                        </p:attrNameLst>
                                      </p:cBhvr>
                                      <p:to>
                                        <a:srgbClr val="009999"/>
                                      </p:to>
                                    </p:animClr>
                                    <p:animClr clrSpc="rgb">
                                      <p:cBhvr>
                                        <p:cTn id="7" dur="1000" accel="50000" autoRev="1" fill="hold" tmFilter="0, 0; .33333, 1; 1, 1">
                                          <p:stCondLst>
                                            <p:cond delay="0"/>
                                          </p:stCondLst>
                                        </p:cTn>
                                        <p:tgtEl>
                                          <p:spTgt spid="3">
                                            <p:txEl>
                                              <p:pRg st="1" end="1"/>
                                            </p:txEl>
                                          </p:spTgt>
                                        </p:tgtEl>
                                        <p:attrNameLst>
                                          <p:attrName>fillcolor</p:attrName>
                                        </p:attrNameLst>
                                      </p:cBhvr>
                                      <p:to>
                                        <a:srgbClr val="009999"/>
                                      </p:to>
                                    </p:animClr>
                                    <p:set>
                                      <p:cBhvr>
                                        <p:cTn id="8" dur="2000" fill="hold"/>
                                        <p:tgtEl>
                                          <p:spTgt spid="3">
                                            <p:txEl>
                                              <p:pRg st="1" end="1"/>
                                            </p:txEl>
                                          </p:spTgt>
                                        </p:tgtEl>
                                        <p:attrNameLst>
                                          <p:attrName>fill.type</p:attrName>
                                        </p:attrNameLst>
                                      </p:cBhvr>
                                      <p:to>
                                        <p:strVal val="solid"/>
                                      </p:to>
                                    </p:set>
                                    <p:set>
                                      <p:cBhvr>
                                        <p:cTn id="9" dur="2000" fill="hold"/>
                                        <p:tgtEl>
                                          <p:spTgt spid="3">
                                            <p:txEl>
                                              <p:pRg st="1" end="1"/>
                                            </p:txEl>
                                          </p:spTgt>
                                        </p:tgtEl>
                                        <p:attrNameLst>
                                          <p:attrName>fill.on</p:attrName>
                                        </p:attrNameLst>
                                      </p:cBhvr>
                                      <p:to>
                                        <p:strVal val="true"/>
                                      </p:to>
                                    </p:set>
                                    <p:animScale>
                                      <p:cBhvr>
                                        <p:cTn id="10" dur="10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SORU-1</a:t>
            </a:r>
            <a:endParaRPr lang="tr-TR" b="1" dirty="0"/>
          </a:p>
        </p:txBody>
      </p:sp>
      <p:sp>
        <p:nvSpPr>
          <p:cNvPr id="3" name="2 İçerik Yer Tutucusu"/>
          <p:cNvSpPr>
            <a:spLocks noGrp="1"/>
          </p:cNvSpPr>
          <p:nvPr>
            <p:ph idx="1"/>
          </p:nvPr>
        </p:nvSpPr>
        <p:spPr>
          <a:xfrm>
            <a:off x="611560" y="2852936"/>
            <a:ext cx="8229600" cy="2194264"/>
          </a:xfrm>
        </p:spPr>
        <p:txBody>
          <a:bodyPr/>
          <a:lstStyle/>
          <a:p>
            <a:pPr>
              <a:buNone/>
            </a:pPr>
            <a:endParaRPr lang="tr-TR" dirty="0" smtClean="0"/>
          </a:p>
          <a:p>
            <a:pPr>
              <a:buNone/>
            </a:pPr>
            <a:r>
              <a:rPr lang="tr-TR" b="1" dirty="0" smtClean="0"/>
              <a:t>İslam dinini ana kaynağı nedir?</a:t>
            </a:r>
            <a:endParaRPr lang="tr-TR" b="1"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CEVAP-1</a:t>
            </a:r>
            <a:endParaRPr lang="tr-TR" b="1" dirty="0"/>
          </a:p>
        </p:txBody>
      </p:sp>
      <p:sp>
        <p:nvSpPr>
          <p:cNvPr id="3" name="2 İçerik Yer Tutucusu"/>
          <p:cNvSpPr>
            <a:spLocks noGrp="1"/>
          </p:cNvSpPr>
          <p:nvPr>
            <p:ph idx="1"/>
          </p:nvPr>
        </p:nvSpPr>
        <p:spPr>
          <a:xfrm>
            <a:off x="457200" y="1882808"/>
            <a:ext cx="8229600" cy="3202376"/>
          </a:xfrm>
        </p:spPr>
        <p:txBody>
          <a:bodyPr/>
          <a:lstStyle/>
          <a:p>
            <a:pPr>
              <a:buNone/>
            </a:pPr>
            <a:endParaRPr lang="tr-TR" dirty="0" smtClean="0"/>
          </a:p>
          <a:p>
            <a:pPr>
              <a:buNone/>
            </a:pPr>
            <a:endParaRPr lang="tr-TR" dirty="0" smtClean="0"/>
          </a:p>
          <a:p>
            <a:pPr>
              <a:buNone/>
            </a:pPr>
            <a:r>
              <a:rPr lang="tr-TR" dirty="0" smtClean="0"/>
              <a:t>                      </a:t>
            </a:r>
            <a:r>
              <a:rPr lang="tr-TR" sz="3600" b="1" dirty="0" smtClean="0"/>
              <a:t>KUR’AN-I KERİM</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420888"/>
            <a:ext cx="8229600" cy="4033920"/>
          </a:xfrm>
        </p:spPr>
        <p:txBody>
          <a:bodyPr>
            <a:noAutofit/>
          </a:bodyPr>
          <a:lstStyle/>
          <a:p>
            <a:pPr algn="ctr">
              <a:buNone/>
            </a:pPr>
            <a:r>
              <a:rPr lang="tr-TR" sz="8000" b="1" dirty="0" smtClean="0"/>
              <a:t>GÜNCEL – GENEL KÜLTÜR SORUSU</a:t>
            </a:r>
            <a:endParaRPr lang="tr-TR" sz="8000" b="1" dirty="0"/>
          </a:p>
        </p:txBody>
      </p:sp>
      <p:pic>
        <p:nvPicPr>
          <p:cNvPr id="11266" name="Picture 2" descr="C:\Users\Sezgi Özay\Desktop\imagesCAGV1FHG.jpg"/>
          <p:cNvPicPr>
            <a:picLocks noChangeAspect="1" noChangeArrowheads="1"/>
          </p:cNvPicPr>
          <p:nvPr/>
        </p:nvPicPr>
        <p:blipFill>
          <a:blip r:embed="rId2" cstate="print"/>
          <a:srcRect/>
          <a:stretch>
            <a:fillRect/>
          </a:stretch>
        </p:blipFill>
        <p:spPr bwMode="auto">
          <a:xfrm>
            <a:off x="2699792" y="188640"/>
            <a:ext cx="3744416" cy="1847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3" presetClass="emph" presetSubtype="0" fill="remove" grpId="0" nodeType="withEffect">
                                  <p:stCondLst>
                                    <p:cond delay="0"/>
                                  </p:stCondLst>
                                  <p:childTnLst>
                                    <p:animClr clrSpc="rgb">
                                      <p:cBhvr override="childStyle">
                                        <p:cTn id="6" dur="1000" accel="50000" autoRev="1" fill="hold" tmFilter="0, 0; .33333, 1; 1, 1">
                                          <p:stCondLst>
                                            <p:cond delay="0"/>
                                          </p:stCondLst>
                                        </p:cTn>
                                        <p:tgtEl>
                                          <p:spTgt spid="3">
                                            <p:txEl>
                                              <p:pRg st="0" end="0"/>
                                            </p:txEl>
                                          </p:spTgt>
                                        </p:tgtEl>
                                        <p:attrNameLst>
                                          <p:attrName>style.color</p:attrName>
                                        </p:attrNameLst>
                                      </p:cBhvr>
                                      <p:to>
                                        <a:srgbClr val="0066FF"/>
                                      </p:to>
                                    </p:animClr>
                                    <p:animClr clrSpc="rgb">
                                      <p:cBhvr>
                                        <p:cTn id="7" dur="1000" accel="50000" autoRev="1" fill="hold" tmFilter="0, 0; .33333, 1; 1, 1">
                                          <p:stCondLst>
                                            <p:cond delay="0"/>
                                          </p:stCondLst>
                                        </p:cTn>
                                        <p:tgtEl>
                                          <p:spTgt spid="3">
                                            <p:txEl>
                                              <p:pRg st="0" end="0"/>
                                            </p:txEl>
                                          </p:spTgt>
                                        </p:tgtEl>
                                        <p:attrNameLst>
                                          <p:attrName>fillcolor</p:attrName>
                                        </p:attrNameLst>
                                      </p:cBhvr>
                                      <p:to>
                                        <a:srgbClr val="0066FF"/>
                                      </p:to>
                                    </p:animClr>
                                    <p:set>
                                      <p:cBhvr>
                                        <p:cTn id="8" dur="2000" fill="hold"/>
                                        <p:tgtEl>
                                          <p:spTgt spid="3">
                                            <p:txEl>
                                              <p:pRg st="0" end="0"/>
                                            </p:txEl>
                                          </p:spTgt>
                                        </p:tgtEl>
                                        <p:attrNameLst>
                                          <p:attrName>fill.type</p:attrName>
                                        </p:attrNameLst>
                                      </p:cBhvr>
                                      <p:to>
                                        <p:strVal val="solid"/>
                                      </p:to>
                                    </p:set>
                                    <p:set>
                                      <p:cBhvr>
                                        <p:cTn id="9" dur="2000" fill="hold"/>
                                        <p:tgtEl>
                                          <p:spTgt spid="3">
                                            <p:txEl>
                                              <p:pRg st="0" end="0"/>
                                            </p:txEl>
                                          </p:spTgt>
                                        </p:tgtEl>
                                        <p:attrNameLst>
                                          <p:attrName>fill.on</p:attrName>
                                        </p:attrNameLst>
                                      </p:cBhvr>
                                      <p:to>
                                        <p:strVal val="true"/>
                                      </p:to>
                                    </p:set>
                                    <p:animScale>
                                      <p:cBhvr>
                                        <p:cTn id="10" dur="1000" accel="50000" autoRev="1" fill="hold" tmFilter="0, 0; .33333, 1; 1, 1">
                                          <p:stCondLst>
                                            <p:cond delay="0"/>
                                          </p:stCondLst>
                                        </p:cTn>
                                        <p:tgtEl>
                                          <p:spTgt spid="3">
                                            <p:txEl>
                                              <p:pRg st="0" end="0"/>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SORU-1</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r>
              <a:rPr lang="tr-TR" b="1" dirty="0" smtClean="0"/>
              <a:t>Ülkemizde oluşan barış sürecini insanlara anlatmak ve onları bilgilendirmek için başbakanlık tarafından görevlendirilip, ülkemizin yedi bölgesini şu anda dolaşmakta olan 63 kişilik heyetin adı nedir?   </a:t>
            </a:r>
          </a:p>
          <a:p>
            <a:pPr>
              <a:buNone/>
            </a:pPr>
            <a:r>
              <a:rPr lang="tr-TR" b="1" dirty="0" smtClean="0"/>
              <a:t>    </a:t>
            </a:r>
          </a:p>
          <a:p>
            <a:pPr>
              <a:buNone/>
            </a:pPr>
            <a:endParaRPr lang="tr-TR"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5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CEVAP-1</a:t>
            </a:r>
            <a:endParaRPr lang="tr-TR" b="1" dirty="0"/>
          </a:p>
        </p:txBody>
      </p:sp>
      <p:sp>
        <p:nvSpPr>
          <p:cNvPr id="3" name="2 İçerik Yer Tutucusu"/>
          <p:cNvSpPr>
            <a:spLocks noGrp="1"/>
          </p:cNvSpPr>
          <p:nvPr>
            <p:ph idx="1"/>
          </p:nvPr>
        </p:nvSpPr>
        <p:spPr>
          <a:xfrm>
            <a:off x="457200" y="1882808"/>
            <a:ext cx="8229600" cy="2410288"/>
          </a:xfrm>
        </p:spPr>
        <p:txBody>
          <a:bodyPr>
            <a:normAutofit/>
          </a:bodyPr>
          <a:lstStyle/>
          <a:p>
            <a:pPr>
              <a:buNone/>
            </a:pPr>
            <a:endParaRPr lang="tr-TR" dirty="0" smtClean="0"/>
          </a:p>
          <a:p>
            <a:pPr>
              <a:buNone/>
            </a:pPr>
            <a:r>
              <a:rPr lang="tr-TR" dirty="0" smtClean="0"/>
              <a:t>        </a:t>
            </a:r>
            <a:r>
              <a:rPr lang="tr-TR" sz="4400" b="1" dirty="0" smtClean="0"/>
              <a:t>AKİL İNSANLAR HEYETİ</a:t>
            </a:r>
          </a:p>
          <a:p>
            <a:pPr>
              <a:buNone/>
            </a:pPr>
            <a:r>
              <a:rPr lang="tr-TR" sz="3600" dirty="0" smtClean="0"/>
              <a:t>                      </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anim calcmode="lin" valueType="num">
                                      <p:cBhvr>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CEVAP-1</a:t>
            </a:r>
            <a:endParaRPr lang="tr-TR" b="1" dirty="0"/>
          </a:p>
        </p:txBody>
      </p:sp>
      <p:sp>
        <p:nvSpPr>
          <p:cNvPr id="3" name="2 İçerik Yer Tutucusu"/>
          <p:cNvSpPr>
            <a:spLocks noGrp="1"/>
          </p:cNvSpPr>
          <p:nvPr>
            <p:ph idx="1"/>
          </p:nvPr>
        </p:nvSpPr>
        <p:spPr>
          <a:xfrm>
            <a:off x="1979712" y="2852936"/>
            <a:ext cx="4608512" cy="2266272"/>
          </a:xfrm>
        </p:spPr>
        <p:txBody>
          <a:bodyPr/>
          <a:lstStyle/>
          <a:p>
            <a:pPr algn="ctr">
              <a:buNone/>
            </a:pPr>
            <a:r>
              <a:rPr lang="tr-TR" sz="4400" b="1" dirty="0" smtClean="0"/>
              <a:t>KONAK</a:t>
            </a:r>
          </a:p>
          <a:p>
            <a:pPr>
              <a:buNone/>
            </a:pPr>
            <a:endParaRPr lang="tr-TR" dirty="0" smtClean="0"/>
          </a:p>
          <a:p>
            <a:pPr>
              <a:buNone/>
            </a:pPr>
            <a:r>
              <a:rPr lang="tr-TR" dirty="0" smtClean="0"/>
              <a:t>                       </a:t>
            </a:r>
            <a:endParaRPr lang="tr-TR" dirty="0"/>
          </a:p>
        </p:txBody>
      </p:sp>
      <p:pic>
        <p:nvPicPr>
          <p:cNvPr id="3075" name="Picture 3" descr="C:\Users\Sezgi Özay\Desktop\imagesCAH6505T.jpg"/>
          <p:cNvPicPr>
            <a:picLocks noChangeAspect="1" noChangeArrowheads="1"/>
          </p:cNvPicPr>
          <p:nvPr/>
        </p:nvPicPr>
        <p:blipFill>
          <a:blip r:embed="rId2" cstate="print"/>
          <a:srcRect/>
          <a:stretch>
            <a:fillRect/>
          </a:stretch>
        </p:blipFill>
        <p:spPr bwMode="auto">
          <a:xfrm>
            <a:off x="6924675" y="4800600"/>
            <a:ext cx="2219325" cy="2057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a:buNone/>
            </a:pPr>
            <a:endParaRPr lang="tr-TR" dirty="0" smtClean="0"/>
          </a:p>
          <a:p>
            <a:pPr algn="ctr">
              <a:buNone/>
            </a:pPr>
            <a:r>
              <a:rPr lang="tr-TR" sz="9600" b="1" dirty="0" smtClean="0"/>
              <a:t>YEDEK SORULAR</a:t>
            </a:r>
            <a:endParaRPr lang="tr-TR" sz="9600" b="1" dirty="0"/>
          </a:p>
        </p:txBody>
      </p:sp>
      <p:pic>
        <p:nvPicPr>
          <p:cNvPr id="12290" name="Picture 2" descr="C:\Users\Sezgi Özay\Desktop\karikatur_yedek_yedek_oyuncu_futbol_acil_26155946588.jpg"/>
          <p:cNvPicPr>
            <a:picLocks noChangeAspect="1" noChangeArrowheads="1"/>
          </p:cNvPicPr>
          <p:nvPr/>
        </p:nvPicPr>
        <p:blipFill>
          <a:blip r:embed="rId2" cstate="print"/>
          <a:srcRect/>
          <a:stretch>
            <a:fillRect/>
          </a:stretch>
        </p:blipFill>
        <p:spPr bwMode="auto">
          <a:xfrm>
            <a:off x="5655171" y="0"/>
            <a:ext cx="3488829" cy="28083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3" presetClass="emph" presetSubtype="0" fill="remove" grpId="0" nodeType="withEffect">
                                  <p:stCondLst>
                                    <p:cond delay="0"/>
                                  </p:stCondLst>
                                  <p:childTnLst>
                                    <p:animClr clrSpc="rgb">
                                      <p:cBhvr override="childStyle">
                                        <p:cTn id="6" dur="1000" accel="50000" autoRev="1" fill="hold" tmFilter="0, 0; .33333, 1; 1, 1">
                                          <p:stCondLst>
                                            <p:cond delay="0"/>
                                          </p:stCondLst>
                                        </p:cTn>
                                        <p:tgtEl>
                                          <p:spTgt spid="3">
                                            <p:txEl>
                                              <p:pRg st="1" end="1"/>
                                            </p:txEl>
                                          </p:spTgt>
                                        </p:tgtEl>
                                        <p:attrNameLst>
                                          <p:attrName>style.color</p:attrName>
                                        </p:attrNameLst>
                                      </p:cBhvr>
                                      <p:to>
                                        <a:srgbClr val="9900FF"/>
                                      </p:to>
                                    </p:animClr>
                                    <p:animClr clrSpc="rgb">
                                      <p:cBhvr>
                                        <p:cTn id="7" dur="1000" accel="50000" autoRev="1" fill="hold" tmFilter="0, 0; .33333, 1; 1, 1">
                                          <p:stCondLst>
                                            <p:cond delay="0"/>
                                          </p:stCondLst>
                                        </p:cTn>
                                        <p:tgtEl>
                                          <p:spTgt spid="3">
                                            <p:txEl>
                                              <p:pRg st="1" end="1"/>
                                            </p:txEl>
                                          </p:spTgt>
                                        </p:tgtEl>
                                        <p:attrNameLst>
                                          <p:attrName>fillcolor</p:attrName>
                                        </p:attrNameLst>
                                      </p:cBhvr>
                                      <p:to>
                                        <a:srgbClr val="9900FF"/>
                                      </p:to>
                                    </p:animClr>
                                    <p:set>
                                      <p:cBhvr>
                                        <p:cTn id="8" dur="2000" fill="hold"/>
                                        <p:tgtEl>
                                          <p:spTgt spid="3">
                                            <p:txEl>
                                              <p:pRg st="1" end="1"/>
                                            </p:txEl>
                                          </p:spTgt>
                                        </p:tgtEl>
                                        <p:attrNameLst>
                                          <p:attrName>fill.type</p:attrName>
                                        </p:attrNameLst>
                                      </p:cBhvr>
                                      <p:to>
                                        <p:strVal val="solid"/>
                                      </p:to>
                                    </p:set>
                                    <p:set>
                                      <p:cBhvr>
                                        <p:cTn id="9" dur="2000" fill="hold"/>
                                        <p:tgtEl>
                                          <p:spTgt spid="3">
                                            <p:txEl>
                                              <p:pRg st="1" end="1"/>
                                            </p:txEl>
                                          </p:spTgt>
                                        </p:tgtEl>
                                        <p:attrNameLst>
                                          <p:attrName>fill.on</p:attrName>
                                        </p:attrNameLst>
                                      </p:cBhvr>
                                      <p:to>
                                        <p:strVal val="true"/>
                                      </p:to>
                                    </p:set>
                                    <p:animScale>
                                      <p:cBhvr>
                                        <p:cTn id="10" dur="1000" accel="50000" autoRev="1" fill="hold" tmFilter="0, 0; .33333, 1; 1, 1">
                                          <p:stCondLst>
                                            <p:cond delay="0"/>
                                          </p:stCondLst>
                                        </p:cTn>
                                        <p:tgtEl>
                                          <p:spTgt spid="3">
                                            <p:txEl>
                                              <p:pRg st="1" end="1"/>
                                            </p:txEl>
                                          </p:spTgt>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SORU-1</a:t>
            </a:r>
            <a:endParaRPr lang="tr-TR" b="1" dirty="0"/>
          </a:p>
        </p:txBody>
      </p:sp>
      <p:sp>
        <p:nvSpPr>
          <p:cNvPr id="3" name="2 İçerik Yer Tutucusu"/>
          <p:cNvSpPr>
            <a:spLocks noGrp="1"/>
          </p:cNvSpPr>
          <p:nvPr>
            <p:ph idx="1"/>
          </p:nvPr>
        </p:nvSpPr>
        <p:spPr/>
        <p:txBody>
          <a:bodyPr/>
          <a:lstStyle/>
          <a:p>
            <a:pPr>
              <a:buNone/>
            </a:pPr>
            <a:endParaRPr lang="tr-TR" b="1" dirty="0" smtClean="0"/>
          </a:p>
          <a:p>
            <a:pPr>
              <a:buNone/>
            </a:pPr>
            <a:r>
              <a:rPr lang="tr-TR" b="1" dirty="0" smtClean="0"/>
              <a:t>    Bir manav kilogramını 12 TL’den sattığı yeşil erikleri sattığı fiyatın ¾’üne de almıştır. Bu manav 205 kilogram yeşil erik satmışsa ne kadar kâr elde etmiştir?</a:t>
            </a:r>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CEVAP-1</a:t>
            </a:r>
            <a:endParaRPr lang="tr-TR" b="1" dirty="0"/>
          </a:p>
        </p:txBody>
      </p:sp>
      <p:sp>
        <p:nvSpPr>
          <p:cNvPr id="3" name="2 İçerik Yer Tutucusu"/>
          <p:cNvSpPr>
            <a:spLocks noGrp="1"/>
          </p:cNvSpPr>
          <p:nvPr>
            <p:ph idx="1"/>
          </p:nvPr>
        </p:nvSpPr>
        <p:spPr>
          <a:xfrm>
            <a:off x="457200" y="1882808"/>
            <a:ext cx="8229600" cy="3058360"/>
          </a:xfrm>
        </p:spPr>
        <p:txBody>
          <a:bodyPr/>
          <a:lstStyle/>
          <a:p>
            <a:pPr>
              <a:buNone/>
            </a:pPr>
            <a:endParaRPr lang="tr-TR" dirty="0" smtClean="0"/>
          </a:p>
          <a:p>
            <a:pPr>
              <a:buNone/>
            </a:pPr>
            <a:endParaRPr lang="tr-TR" dirty="0" smtClean="0"/>
          </a:p>
          <a:p>
            <a:pPr>
              <a:buNone/>
            </a:pPr>
            <a:r>
              <a:rPr lang="tr-TR" sz="3600" b="1" dirty="0" smtClean="0"/>
              <a:t>                        615 TL</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SORU-2</a:t>
            </a:r>
            <a:endParaRPr lang="tr-TR" b="1" dirty="0"/>
          </a:p>
        </p:txBody>
      </p:sp>
      <p:sp>
        <p:nvSpPr>
          <p:cNvPr id="3" name="2 İçerik Yer Tutucusu"/>
          <p:cNvSpPr>
            <a:spLocks noGrp="1"/>
          </p:cNvSpPr>
          <p:nvPr>
            <p:ph idx="1"/>
          </p:nvPr>
        </p:nvSpPr>
        <p:spPr>
          <a:xfrm>
            <a:off x="1187624" y="1000108"/>
            <a:ext cx="7742094" cy="5643602"/>
          </a:xfrm>
        </p:spPr>
        <p:txBody>
          <a:bodyPr>
            <a:normAutofit fontScale="92500"/>
          </a:bodyPr>
          <a:lstStyle/>
          <a:p>
            <a:pPr>
              <a:buNone/>
            </a:pPr>
            <a:endParaRPr lang="tr-TR" dirty="0" smtClean="0"/>
          </a:p>
          <a:p>
            <a:pPr>
              <a:buNone/>
            </a:pPr>
            <a:endParaRPr lang="tr-TR" dirty="0" smtClean="0"/>
          </a:p>
          <a:p>
            <a:pPr>
              <a:buNone/>
            </a:pPr>
            <a:endParaRPr lang="tr-TR" dirty="0" smtClean="0"/>
          </a:p>
          <a:p>
            <a:pPr>
              <a:buNone/>
            </a:pPr>
            <a:endParaRPr lang="tr-TR" dirty="0" smtClean="0"/>
          </a:p>
          <a:p>
            <a:pPr>
              <a:buNone/>
            </a:pPr>
            <a:endParaRPr lang="tr-TR" dirty="0" smtClean="0"/>
          </a:p>
          <a:p>
            <a:pPr>
              <a:buNone/>
            </a:pPr>
            <a:endParaRPr lang="tr-TR" dirty="0" smtClean="0"/>
          </a:p>
          <a:p>
            <a:pPr>
              <a:buNone/>
            </a:pPr>
            <a:r>
              <a:rPr lang="tr-TR" sz="2400" b="1" dirty="0" smtClean="0"/>
              <a:t>       </a:t>
            </a:r>
          </a:p>
          <a:p>
            <a:pPr>
              <a:buNone/>
            </a:pPr>
            <a:r>
              <a:rPr lang="tr-TR" sz="2400" b="1" dirty="0" smtClean="0"/>
              <a:t>    </a:t>
            </a:r>
            <a:r>
              <a:rPr lang="tr-TR" sz="3200" b="1" dirty="0" smtClean="0"/>
              <a:t>Yukarıda 100 tane eş karenin üzerine çember yerleştirilmiştir. Bu eş karelerin bir kenar uzunluğu 1 cm ise çemberin çevresi kaç </a:t>
            </a:r>
            <a:r>
              <a:rPr lang="tr-TR" sz="3200" b="1" dirty="0" err="1" smtClean="0"/>
              <a:t>cm’dir</a:t>
            </a:r>
            <a:r>
              <a:rPr lang="tr-TR" sz="3200" b="1" dirty="0" smtClean="0"/>
              <a:t>?</a:t>
            </a:r>
          </a:p>
          <a:p>
            <a:pPr>
              <a:buNone/>
            </a:pPr>
            <a:endParaRPr lang="tr-TR" sz="2400" b="1" dirty="0"/>
          </a:p>
        </p:txBody>
      </p:sp>
      <p:graphicFrame>
        <p:nvGraphicFramePr>
          <p:cNvPr id="4" name="3 Tablo"/>
          <p:cNvGraphicFramePr>
            <a:graphicFrameLocks noGrp="1"/>
          </p:cNvGraphicFramePr>
          <p:nvPr/>
        </p:nvGraphicFramePr>
        <p:xfrm>
          <a:off x="3000364" y="1214422"/>
          <a:ext cx="3500460" cy="3143270"/>
        </p:xfrm>
        <a:graphic>
          <a:graphicData uri="http://schemas.openxmlformats.org/drawingml/2006/table">
            <a:tbl>
              <a:tblPr/>
              <a:tblGrid>
                <a:gridCol w="349886"/>
                <a:gridCol w="349886"/>
                <a:gridCol w="349886"/>
                <a:gridCol w="349886"/>
                <a:gridCol w="349886"/>
                <a:gridCol w="349886"/>
                <a:gridCol w="349886"/>
                <a:gridCol w="349886"/>
                <a:gridCol w="350686"/>
                <a:gridCol w="350686"/>
              </a:tblGrid>
              <a:tr h="314327">
                <a:tc>
                  <a:txBody>
                    <a:bodyPr/>
                    <a:lstStyle/>
                    <a:p>
                      <a:pPr algn="l">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7">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7">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7">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7">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7">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7">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7">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7">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4327">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5000"/>
                        </a:lnSpc>
                        <a:spcAft>
                          <a:spcPts val="0"/>
                        </a:spcAft>
                      </a:pPr>
                      <a:endParaRPr lang="tr-TR"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0657" name="Oval 1"/>
          <p:cNvSpPr>
            <a:spLocks noChangeArrowheads="1"/>
          </p:cNvSpPr>
          <p:nvPr/>
        </p:nvSpPr>
        <p:spPr bwMode="auto">
          <a:xfrm>
            <a:off x="3357554" y="1500174"/>
            <a:ext cx="2786082" cy="2571768"/>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tr-TR"/>
          </a:p>
        </p:txBody>
      </p:sp>
      <p:pic>
        <p:nvPicPr>
          <p:cNvPr id="7"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0657"/>
                                        </p:tgtEl>
                                        <p:attrNameLst>
                                          <p:attrName>style.visibility</p:attrName>
                                        </p:attrNameLst>
                                      </p:cBhvr>
                                      <p:to>
                                        <p:strVal val="visible"/>
                                      </p:to>
                                    </p:set>
                                    <p:animEffect transition="in" filter="fade">
                                      <p:cBhvr>
                                        <p:cTn id="18" dur="1000"/>
                                        <p:tgtEl>
                                          <p:spTgt spid="70657"/>
                                        </p:tgtEl>
                                      </p:cBhvr>
                                    </p:animEffect>
                                    <p:anim calcmode="lin" valueType="num">
                                      <p:cBhvr>
                                        <p:cTn id="19" dur="1000" fill="hold"/>
                                        <p:tgtEl>
                                          <p:spTgt spid="70657"/>
                                        </p:tgtEl>
                                        <p:attrNameLst>
                                          <p:attrName>ppt_x</p:attrName>
                                        </p:attrNameLst>
                                      </p:cBhvr>
                                      <p:tavLst>
                                        <p:tav tm="0">
                                          <p:val>
                                            <p:strVal val="#ppt_x"/>
                                          </p:val>
                                        </p:tav>
                                        <p:tav tm="100000">
                                          <p:val>
                                            <p:strVal val="#ppt_x"/>
                                          </p:val>
                                        </p:tav>
                                      </p:tavLst>
                                    </p:anim>
                                    <p:anim calcmode="lin" valueType="num">
                                      <p:cBhvr>
                                        <p:cTn id="20" dur="1000" fill="hold"/>
                                        <p:tgtEl>
                                          <p:spTgt spid="7065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1000"/>
                                        <p:tgtEl>
                                          <p:spTgt spid="3">
                                            <p:txEl>
                                              <p:pRg st="6" end="6"/>
                                            </p:txEl>
                                          </p:spTgt>
                                        </p:tgtEl>
                                      </p:cBhvr>
                                    </p:animEffect>
                                    <p:anim calcmode="lin" valueType="num">
                                      <p:cBhvr>
                                        <p:cTn id="24"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1000"/>
                                        <p:tgtEl>
                                          <p:spTgt spid="3">
                                            <p:txEl>
                                              <p:pRg st="7" end="7"/>
                                            </p:txEl>
                                          </p:spTgt>
                                        </p:tgtEl>
                                      </p:cBhvr>
                                    </p:animEffect>
                                    <p:anim calcmode="lin" valueType="num">
                                      <p:cBhvr>
                                        <p:cTn id="2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065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CEVAP-2</a:t>
            </a:r>
            <a:endParaRPr lang="tr-TR" b="1" dirty="0"/>
          </a:p>
        </p:txBody>
      </p:sp>
      <p:sp>
        <p:nvSpPr>
          <p:cNvPr id="3" name="2 İçerik Yer Tutucusu"/>
          <p:cNvSpPr>
            <a:spLocks noGrp="1"/>
          </p:cNvSpPr>
          <p:nvPr>
            <p:ph idx="1"/>
          </p:nvPr>
        </p:nvSpPr>
        <p:spPr>
          <a:xfrm>
            <a:off x="457200" y="1882808"/>
            <a:ext cx="8229600" cy="2194264"/>
          </a:xfrm>
        </p:spPr>
        <p:txBody>
          <a:bodyPr/>
          <a:lstStyle/>
          <a:p>
            <a:pPr>
              <a:buNone/>
            </a:pPr>
            <a:endParaRPr lang="tr-TR" dirty="0" smtClean="0"/>
          </a:p>
          <a:p>
            <a:pPr>
              <a:buNone/>
            </a:pPr>
            <a:endParaRPr lang="tr-TR" dirty="0" smtClean="0"/>
          </a:p>
          <a:p>
            <a:pPr>
              <a:buNone/>
            </a:pPr>
            <a:r>
              <a:rPr lang="tr-TR" sz="4000" b="1" dirty="0" smtClean="0"/>
              <a:t>                      24 cm</a:t>
            </a:r>
            <a:endParaRPr lang="tr-TR" sz="40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anim calcmode="lin" valueType="num">
                                      <p:cBhvr>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SORU-3</a:t>
            </a:r>
            <a:endParaRPr lang="tr-TR" b="1" dirty="0"/>
          </a:p>
        </p:txBody>
      </p:sp>
      <p:sp>
        <p:nvSpPr>
          <p:cNvPr id="3" name="2 İçerik Yer Tutucusu"/>
          <p:cNvSpPr>
            <a:spLocks noGrp="1"/>
          </p:cNvSpPr>
          <p:nvPr>
            <p:ph idx="1"/>
          </p:nvPr>
        </p:nvSpPr>
        <p:spPr/>
        <p:txBody>
          <a:bodyPr/>
          <a:lstStyle/>
          <a:p>
            <a:pPr>
              <a:buNone/>
            </a:pPr>
            <a:endParaRPr lang="tr-TR" dirty="0" smtClean="0"/>
          </a:p>
          <a:p>
            <a:pPr>
              <a:buNone/>
            </a:pPr>
            <a:r>
              <a:rPr lang="tr-TR" dirty="0" smtClean="0"/>
              <a:t>    </a:t>
            </a:r>
            <a:r>
              <a:rPr lang="tr-TR" b="1" dirty="0" smtClean="0"/>
              <a:t>Camilerde kıbleyi gösteren ve imamın namaz kıldırdığı yer neresidir?</a:t>
            </a:r>
            <a:endParaRPr lang="tr-TR" b="1" dirty="0"/>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948264" y="0"/>
            <a:ext cx="2195736"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r>
              <a:rPr lang="tr-TR" b="1" dirty="0" smtClean="0"/>
              <a:t>CEVAP-3</a:t>
            </a:r>
            <a:endParaRPr lang="tr-TR" b="1" dirty="0"/>
          </a:p>
        </p:txBody>
      </p:sp>
      <p:sp>
        <p:nvSpPr>
          <p:cNvPr id="3" name="2 İçerik Yer Tutucusu"/>
          <p:cNvSpPr>
            <a:spLocks noGrp="1"/>
          </p:cNvSpPr>
          <p:nvPr>
            <p:ph idx="1"/>
          </p:nvPr>
        </p:nvSpPr>
        <p:spPr>
          <a:xfrm>
            <a:off x="1691680" y="1412776"/>
            <a:ext cx="5904656" cy="2338280"/>
          </a:xfrm>
        </p:spPr>
        <p:txBody>
          <a:bodyPr/>
          <a:lstStyle/>
          <a:p>
            <a:pPr>
              <a:buNone/>
            </a:pPr>
            <a:endParaRPr lang="tr-TR" dirty="0" smtClean="0"/>
          </a:p>
          <a:p>
            <a:pPr>
              <a:buNone/>
            </a:pPr>
            <a:endParaRPr lang="tr-TR" dirty="0" smtClean="0"/>
          </a:p>
          <a:p>
            <a:pPr>
              <a:buNone/>
            </a:pPr>
            <a:endParaRPr lang="tr-TR" dirty="0" smtClean="0"/>
          </a:p>
          <a:p>
            <a:pPr>
              <a:buNone/>
            </a:pPr>
            <a:r>
              <a:rPr lang="tr-TR" sz="3600" b="1" dirty="0" smtClean="0"/>
              <a:t>               MİHRAP</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anim calcmode="lin" valueType="num">
                                      <p:cBhvr>
                                        <p:cTn id="1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SORU-2</a:t>
            </a:r>
            <a:endParaRPr lang="tr-TR" b="1" dirty="0"/>
          </a:p>
        </p:txBody>
      </p:sp>
      <p:sp>
        <p:nvSpPr>
          <p:cNvPr id="3" name="2 İçerik Yer Tutucusu"/>
          <p:cNvSpPr>
            <a:spLocks noGrp="1"/>
          </p:cNvSpPr>
          <p:nvPr>
            <p:ph idx="1"/>
          </p:nvPr>
        </p:nvSpPr>
        <p:spPr>
          <a:xfrm>
            <a:off x="539552" y="1700808"/>
            <a:ext cx="8229600" cy="4572000"/>
          </a:xfrm>
        </p:spPr>
        <p:txBody>
          <a:bodyPr/>
          <a:lstStyle/>
          <a:p>
            <a:pPr>
              <a:buNone/>
            </a:pPr>
            <a:endParaRPr lang="tr-TR" dirty="0" smtClean="0"/>
          </a:p>
          <a:p>
            <a:pPr>
              <a:buNone/>
            </a:pPr>
            <a:r>
              <a:rPr lang="tr-TR" sz="2800" b="1" dirty="0" smtClean="0"/>
              <a:t>    </a:t>
            </a:r>
            <a:r>
              <a:rPr lang="tr-TR" sz="2800" b="1" u="sng" dirty="0" smtClean="0"/>
              <a:t>Sıcak</a:t>
            </a:r>
            <a:r>
              <a:rPr lang="tr-TR" sz="2800" b="1" dirty="0" smtClean="0"/>
              <a:t> bir yaz günü </a:t>
            </a:r>
            <a:r>
              <a:rPr lang="tr-TR" sz="2800" b="1" u="sng" dirty="0" smtClean="0"/>
              <a:t>herkes</a:t>
            </a:r>
            <a:r>
              <a:rPr lang="tr-TR" sz="2800" b="1" dirty="0" smtClean="0"/>
              <a:t> denizde, </a:t>
            </a:r>
            <a:r>
              <a:rPr lang="tr-TR" sz="2800" b="1" u="sng" dirty="0" smtClean="0"/>
              <a:t>ben</a:t>
            </a:r>
            <a:r>
              <a:rPr lang="tr-TR" sz="2800" b="1" dirty="0" smtClean="0"/>
              <a:t> </a:t>
            </a:r>
          </a:p>
          <a:p>
            <a:pPr>
              <a:buNone/>
            </a:pPr>
            <a:r>
              <a:rPr lang="tr-TR" sz="2800" b="1" dirty="0" smtClean="0"/>
              <a:t>       I                                II                         III</a:t>
            </a:r>
          </a:p>
          <a:p>
            <a:pPr>
              <a:buNone/>
            </a:pPr>
            <a:r>
              <a:rPr lang="tr-TR" sz="2800" b="1" dirty="0" smtClean="0"/>
              <a:t>ise evde </a:t>
            </a:r>
            <a:r>
              <a:rPr lang="tr-TR" sz="2800" b="1" u="sng" dirty="0" smtClean="0"/>
              <a:t>kitap</a:t>
            </a:r>
            <a:r>
              <a:rPr lang="tr-TR" sz="2800" b="1" dirty="0" smtClean="0"/>
              <a:t> okuyordum. </a:t>
            </a:r>
          </a:p>
          <a:p>
            <a:pPr>
              <a:buNone/>
            </a:pPr>
            <a:r>
              <a:rPr lang="tr-TR" sz="2800" b="1" dirty="0" smtClean="0"/>
              <a:t>                  IV</a:t>
            </a:r>
          </a:p>
          <a:p>
            <a:pPr>
              <a:buNone/>
            </a:pPr>
            <a:r>
              <a:rPr lang="tr-TR" b="1" dirty="0" smtClean="0"/>
              <a:t>    Yukarıda altı çizili kelimelerden </a:t>
            </a:r>
            <a:r>
              <a:rPr lang="tr-TR" b="1" u="sng" dirty="0" smtClean="0"/>
              <a:t>hangileri</a:t>
            </a:r>
            <a:r>
              <a:rPr lang="tr-TR" b="1" dirty="0" smtClean="0"/>
              <a:t> ismin yerine kullanılan kelimelerdir?</a:t>
            </a:r>
          </a:p>
        </p:txBody>
      </p:sp>
      <p:pic>
        <p:nvPicPr>
          <p:cNvPr id="5" name="Picture 2" descr="C:\Users\Sezgi Özay\Desktop\djkts.png"/>
          <p:cNvPicPr>
            <a:picLocks noChangeAspect="1" noChangeArrowheads="1"/>
          </p:cNvPicPr>
          <p:nvPr/>
        </p:nvPicPr>
        <p:blipFill>
          <a:blip r:embed="rId2" cstate="print"/>
          <a:srcRect/>
          <a:stretch>
            <a:fillRect/>
          </a:stretch>
        </p:blipFill>
        <p:spPr bwMode="auto">
          <a:xfrm>
            <a:off x="6137920" y="0"/>
            <a:ext cx="3006080" cy="196939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050"/>
                            </p:stCondLst>
                            <p:childTnLst>
                              <p:par>
                                <p:cTn id="11" presetID="42"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fade">
                                      <p:cBhvr>
                                        <p:cTn id="33" dur="1000"/>
                                        <p:tgtEl>
                                          <p:spTgt spid="3">
                                            <p:txEl>
                                              <p:pRg st="5" end="5"/>
                                            </p:txEl>
                                          </p:spTgt>
                                        </p:tgtEl>
                                      </p:cBhvr>
                                    </p:animEffect>
                                    <p:anim calcmode="lin" valueType="num">
                                      <p:cBhvr>
                                        <p:cTn id="3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r>
              <a:rPr lang="tr-TR" b="1" dirty="0" smtClean="0"/>
              <a:t>CEVAP-2</a:t>
            </a:r>
            <a:endParaRPr lang="tr-TR" b="1" dirty="0"/>
          </a:p>
        </p:txBody>
      </p:sp>
      <p:sp>
        <p:nvSpPr>
          <p:cNvPr id="3" name="2 İçerik Yer Tutucusu"/>
          <p:cNvSpPr>
            <a:spLocks noGrp="1"/>
          </p:cNvSpPr>
          <p:nvPr>
            <p:ph idx="1"/>
          </p:nvPr>
        </p:nvSpPr>
        <p:spPr>
          <a:xfrm>
            <a:off x="395536" y="2852936"/>
            <a:ext cx="8229600" cy="1834224"/>
          </a:xfrm>
        </p:spPr>
        <p:txBody>
          <a:bodyPr>
            <a:normAutofit/>
          </a:bodyPr>
          <a:lstStyle/>
          <a:p>
            <a:pPr algn="ctr">
              <a:buNone/>
            </a:pPr>
            <a:r>
              <a:rPr lang="tr-TR" sz="3600" dirty="0" smtClean="0"/>
              <a:t> </a:t>
            </a:r>
            <a:r>
              <a:rPr lang="tr-TR" sz="3600" b="1" dirty="0" smtClean="0"/>
              <a:t>II ve III</a:t>
            </a:r>
            <a:endParaRPr lang="tr-TR" sz="3600" b="1" dirty="0"/>
          </a:p>
        </p:txBody>
      </p:sp>
      <p:pic>
        <p:nvPicPr>
          <p:cNvPr id="4" name="Picture 3" descr="C:\Users\Sezgi Özay\Desktop\imagesCAH6505T.jpg"/>
          <p:cNvPicPr>
            <a:picLocks noChangeAspect="1" noChangeArrowheads="1"/>
          </p:cNvPicPr>
          <p:nvPr/>
        </p:nvPicPr>
        <p:blipFill>
          <a:blip r:embed="rId2" cstate="print"/>
          <a:srcRect/>
          <a:stretch>
            <a:fillRect/>
          </a:stretch>
        </p:blipFill>
        <p:spPr bwMode="auto">
          <a:xfrm>
            <a:off x="7308304" y="5229200"/>
            <a:ext cx="1835696" cy="16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3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300"/>
                                        <p:tgtEl>
                                          <p:spTgt spid="2"/>
                                        </p:tgtEl>
                                        <p:attrNameLst>
                                          <p:attrName>fillcolor</p:attrName>
                                        </p:attrNameLst>
                                      </p:cBhvr>
                                      <p:tavLst>
                                        <p:tav tm="0">
                                          <p:val>
                                            <p:clrVal>
                                              <a:schemeClr val="accent2"/>
                                            </p:clrVal>
                                          </p:val>
                                        </p:tav>
                                        <p:tav tm="50000">
                                          <p:val>
                                            <p:clrVal>
                                              <a:schemeClr val="hlink"/>
                                            </p:clrVal>
                                          </p:val>
                                        </p:tav>
                                      </p:tavLst>
                                    </p:anim>
                                    <p:set>
                                      <p:cBhvr>
                                        <p:cTn id="9" dur="300"/>
                                        <p:tgtEl>
                                          <p:spTgt spid="2"/>
                                        </p:tgtEl>
                                        <p:attrNameLst>
                                          <p:attrName>fill.type</p:attrName>
                                        </p:attrNameLst>
                                      </p:cBhvr>
                                      <p:to>
                                        <p:strVal val="solid"/>
                                      </p:to>
                                    </p:set>
                                  </p:childTnLst>
                                </p:cTn>
                              </p:par>
                            </p:childTnLst>
                          </p:cTn>
                        </p:par>
                        <p:par>
                          <p:cTn id="10" fill="hold">
                            <p:stCondLst>
                              <p:cond delay="12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1057</TotalTime>
  <Words>1396</Words>
  <Application>Microsoft Office PowerPoint</Application>
  <PresentationFormat>Ekran Gösterisi (4:3)</PresentationFormat>
  <Paragraphs>378</Paragraphs>
  <Slides>76</Slides>
  <Notes>0</Notes>
  <HiddenSlides>0</HiddenSlides>
  <MMClips>1</MMClips>
  <ScaleCrop>false</ScaleCrop>
  <HeadingPairs>
    <vt:vector size="4" baseType="variant">
      <vt:variant>
        <vt:lpstr>Tema</vt:lpstr>
      </vt:variant>
      <vt:variant>
        <vt:i4>1</vt:i4>
      </vt:variant>
      <vt:variant>
        <vt:lpstr>Slayt Başlıkları</vt:lpstr>
      </vt:variant>
      <vt:variant>
        <vt:i4>76</vt:i4>
      </vt:variant>
    </vt:vector>
  </HeadingPairs>
  <TitlesOfParts>
    <vt:vector size="77" baseType="lpstr">
      <vt:lpstr>Canlı</vt:lpstr>
      <vt:lpstr>2013-2014 EĞİTİM ÖĞRETİM YILI GAZİ ORTAOKULU </vt:lpstr>
      <vt:lpstr>Slayt 2</vt:lpstr>
      <vt:lpstr>BU YARIŞMANIN GAYESİ HEM EĞLENMEK HEM ÖĞRENMEKTİR.</vt:lpstr>
      <vt:lpstr>HAZIR MISINIZ?</vt:lpstr>
      <vt:lpstr>Slayt 5</vt:lpstr>
      <vt:lpstr>SORU-1</vt:lpstr>
      <vt:lpstr>CEVAP-1</vt:lpstr>
      <vt:lpstr>SORU-2</vt:lpstr>
      <vt:lpstr> CEVAP-2</vt:lpstr>
      <vt:lpstr>SORU-3</vt:lpstr>
      <vt:lpstr>CEVAP-3</vt:lpstr>
      <vt:lpstr>SORU-4</vt:lpstr>
      <vt:lpstr> CEVAP-4</vt:lpstr>
      <vt:lpstr>SORU-5</vt:lpstr>
      <vt:lpstr> CEVAP-5</vt:lpstr>
      <vt:lpstr>SORU-6</vt:lpstr>
      <vt:lpstr>CEVAP-6</vt:lpstr>
      <vt:lpstr>Slayt 18</vt:lpstr>
      <vt:lpstr>SORU-1</vt:lpstr>
      <vt:lpstr>CEVAP-1</vt:lpstr>
      <vt:lpstr>SORU-2</vt:lpstr>
      <vt:lpstr>CEVAP-2</vt:lpstr>
      <vt:lpstr>SORU-3</vt:lpstr>
      <vt:lpstr>CEVAP-3</vt:lpstr>
      <vt:lpstr>SORU-4</vt:lpstr>
      <vt:lpstr>CEVAP-4</vt:lpstr>
      <vt:lpstr>SORU-5</vt:lpstr>
      <vt:lpstr> CEVAP-5</vt:lpstr>
      <vt:lpstr>SORU-6</vt:lpstr>
      <vt:lpstr>CEVAP-6</vt:lpstr>
      <vt:lpstr>Slayt 31</vt:lpstr>
      <vt:lpstr>SORU-1</vt:lpstr>
      <vt:lpstr>CEVAP-1</vt:lpstr>
      <vt:lpstr>SORU-2</vt:lpstr>
      <vt:lpstr>CEVAP-2</vt:lpstr>
      <vt:lpstr>SORU-3  (SESLİ)</vt:lpstr>
      <vt:lpstr>CEVAP-3</vt:lpstr>
      <vt:lpstr>SORU-4</vt:lpstr>
      <vt:lpstr>CEVAP-4</vt:lpstr>
      <vt:lpstr>SORU-5</vt:lpstr>
      <vt:lpstr>CEVAP-5</vt:lpstr>
      <vt:lpstr>SORU-6</vt:lpstr>
      <vt:lpstr>CEVAP-6</vt:lpstr>
      <vt:lpstr>Slayt 44</vt:lpstr>
      <vt:lpstr>SORU-1</vt:lpstr>
      <vt:lpstr>CEVAP-1</vt:lpstr>
      <vt:lpstr>SORU-2</vt:lpstr>
      <vt:lpstr>CEVAP-2</vt:lpstr>
      <vt:lpstr> SORU-3</vt:lpstr>
      <vt:lpstr>CEVAP-3</vt:lpstr>
      <vt:lpstr>SORU-4</vt:lpstr>
      <vt:lpstr>CEVAP-4</vt:lpstr>
      <vt:lpstr>SORU-5</vt:lpstr>
      <vt:lpstr>CEVAP-5</vt:lpstr>
      <vt:lpstr> SORU-6</vt:lpstr>
      <vt:lpstr>CEVAP-6</vt:lpstr>
      <vt:lpstr>Slayt 57</vt:lpstr>
      <vt:lpstr>SORU-1</vt:lpstr>
      <vt:lpstr> CEVAP-1</vt:lpstr>
      <vt:lpstr>SORU-2</vt:lpstr>
      <vt:lpstr>CEVAP-2</vt:lpstr>
      <vt:lpstr>SORU-3</vt:lpstr>
      <vt:lpstr>CEVAP-3</vt:lpstr>
      <vt:lpstr>Slayt 64</vt:lpstr>
      <vt:lpstr>SORU-1</vt:lpstr>
      <vt:lpstr>CEVAP-1</vt:lpstr>
      <vt:lpstr>Slayt 67</vt:lpstr>
      <vt:lpstr>SORU-1</vt:lpstr>
      <vt:lpstr>CEVAP-1</vt:lpstr>
      <vt:lpstr>Slayt 70</vt:lpstr>
      <vt:lpstr>SORU-1</vt:lpstr>
      <vt:lpstr>CEVAP-1</vt:lpstr>
      <vt:lpstr>SORU-2</vt:lpstr>
      <vt:lpstr>CEVAP-2</vt:lpstr>
      <vt:lpstr>SORU-3</vt:lpstr>
      <vt:lpstr> CEVAP-3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exper</dc:creator>
  <cp:keywords>www.sorubak.com</cp:keywords>
  <cp:lastModifiedBy>GTR5KT587TI4OUT57YT675IKT8967690IN B</cp:lastModifiedBy>
  <cp:revision>256</cp:revision>
  <dcterms:created xsi:type="dcterms:W3CDTF">2013-04-24T09:02:17Z</dcterms:created>
  <dcterms:modified xsi:type="dcterms:W3CDTF">2014-05-05T08:33:41Z</dcterms:modified>
</cp:coreProperties>
</file>