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36" y="4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818BF1BE-31A3-4E34-B0B6-7DD062934B96}" type="datetimeFigureOut">
              <a:rPr lang="tr-TR" smtClean="0"/>
              <a:pPr/>
              <a:t>16.02.2014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2333783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8BF1BE-31A3-4E34-B0B6-7DD062934B96}" type="datetimeFigureOut">
              <a:rPr lang="tr-TR" smtClean="0"/>
              <a:pPr/>
              <a:t>16.02.2014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1900355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8BF1BE-31A3-4E34-B0B6-7DD062934B96}" type="datetimeFigureOut">
              <a:rPr lang="tr-TR" smtClean="0"/>
              <a:pPr/>
              <a:t>16.02.2014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368286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8BF1BE-31A3-4E34-B0B6-7DD062934B96}" type="datetimeFigureOut">
              <a:rPr lang="tr-TR" smtClean="0"/>
              <a:pPr/>
              <a:t>16.02.2014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1871128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818BF1BE-31A3-4E34-B0B6-7DD062934B96}" type="datetimeFigureOut">
              <a:rPr lang="tr-TR" smtClean="0"/>
              <a:pPr/>
              <a:t>16.02.2014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479081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818BF1BE-31A3-4E34-B0B6-7DD062934B96}" type="datetimeFigureOut">
              <a:rPr lang="tr-TR" smtClean="0"/>
              <a:pPr/>
              <a:t>16.02.2014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554671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818BF1BE-31A3-4E34-B0B6-7DD062934B96}" type="datetimeFigureOut">
              <a:rPr lang="tr-TR" smtClean="0"/>
              <a:pPr/>
              <a:t>16.02.2014</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2669263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818BF1BE-31A3-4E34-B0B6-7DD062934B96}" type="datetimeFigureOut">
              <a:rPr lang="tr-TR" smtClean="0"/>
              <a:pPr/>
              <a:t>16.02.2014</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84141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18BF1BE-31A3-4E34-B0B6-7DD062934B96}" type="datetimeFigureOut">
              <a:rPr lang="tr-TR" smtClean="0"/>
              <a:pPr/>
              <a:t>16.02.2014</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3879376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18BF1BE-31A3-4E34-B0B6-7DD062934B96}" type="datetimeFigureOut">
              <a:rPr lang="tr-TR" smtClean="0"/>
              <a:pPr/>
              <a:t>16.02.2014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1395450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18BF1BE-31A3-4E34-B0B6-7DD062934B96}" type="datetimeFigureOut">
              <a:rPr lang="tr-TR" smtClean="0"/>
              <a:pPr/>
              <a:t>16.02.2014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3057983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8BF1BE-31A3-4E34-B0B6-7DD062934B96}" type="datetimeFigureOut">
              <a:rPr lang="tr-TR" smtClean="0"/>
              <a:pPr/>
              <a:t>16.02.2014</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992E5E-8E3F-4AF2-B113-9DBB80529D42}" type="slidenum">
              <a:rPr lang="tr-TR" smtClean="0"/>
              <a:pPr/>
              <a:t>‹#›</a:t>
            </a:fld>
            <a:endParaRPr lang="tr-TR"/>
          </a:p>
        </p:txBody>
      </p:sp>
    </p:spTree>
    <p:extLst>
      <p:ext uri="{BB962C8B-B14F-4D97-AF65-F5344CB8AC3E}">
        <p14:creationId xmlns="" xmlns:p14="http://schemas.microsoft.com/office/powerpoint/2010/main" val="3664060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a:ea typeface="Calibri"/>
                <a:cs typeface="Times New Roman"/>
              </a:rPr>
              <a:t> ATASÖZLERİ  YARIŞMA SORULARI</a:t>
            </a:r>
            <a:endParaRPr lang="tr-TR" dirty="0"/>
          </a:p>
        </p:txBody>
      </p:sp>
      <p:sp>
        <p:nvSpPr>
          <p:cNvPr id="3" name="Alt Başlık 2"/>
          <p:cNvSpPr>
            <a:spLocks noGrp="1"/>
          </p:cNvSpPr>
          <p:nvPr>
            <p:ph type="subTitle" idx="1"/>
          </p:nvPr>
        </p:nvSpPr>
        <p:spPr/>
        <p:txBody>
          <a:bodyPr/>
          <a:lstStyle/>
          <a:p>
            <a:r>
              <a:rPr lang="tr-TR" dirty="0" smtClean="0"/>
              <a:t>Hazırlayan:</a:t>
            </a:r>
          </a:p>
          <a:p>
            <a:r>
              <a:rPr lang="tr-TR" dirty="0" smtClean="0"/>
              <a:t>MEHMET AKİF İLKÖĞRETİM OKULU</a:t>
            </a:r>
            <a:endParaRPr lang="tr-TR" dirty="0"/>
          </a:p>
        </p:txBody>
      </p:sp>
      <p:sp>
        <p:nvSpPr>
          <p:cNvPr id="4" name="3 Dikdörtgen"/>
          <p:cNvSpPr/>
          <p:nvPr/>
        </p:nvSpPr>
        <p:spPr>
          <a:xfrm>
            <a:off x="3579901" y="3244334"/>
            <a:ext cx="1984198" cy="369332"/>
          </a:xfrm>
          <a:prstGeom prst="rect">
            <a:avLst/>
          </a:prstGeom>
        </p:spPr>
        <p:txBody>
          <a:bodyPr wrap="none">
            <a:spAutoFit/>
          </a:bodyPr>
          <a:lstStyle/>
          <a:p>
            <a:r>
              <a:rPr lang="tr-TR" b="1" dirty="0" smtClean="0"/>
              <a:t>www.</a:t>
            </a:r>
            <a:r>
              <a:rPr lang="tr-TR" b="1" dirty="0" err="1" smtClean="0"/>
              <a:t>sorubak</a:t>
            </a:r>
            <a:r>
              <a:rPr lang="tr-TR" b="1" smtClean="0"/>
              <a:t>.com</a:t>
            </a:r>
            <a:endParaRPr lang="tr-TR"/>
          </a:p>
        </p:txBody>
      </p:sp>
    </p:spTree>
    <p:extLst>
      <p:ext uri="{BB962C8B-B14F-4D97-AF65-F5344CB8AC3E}">
        <p14:creationId xmlns="" xmlns:p14="http://schemas.microsoft.com/office/powerpoint/2010/main" val="17707783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1312267"/>
            <a:ext cx="7416824" cy="4684359"/>
          </a:xfrm>
          <a:prstGeom prst="rect">
            <a:avLst/>
          </a:prstGeom>
          <a:ln>
            <a:solidFill>
              <a:schemeClr val="accent1"/>
            </a:solidFill>
          </a:ln>
        </p:spPr>
        <p:txBody>
          <a:bodyPr wrap="square">
            <a:spAutoFit/>
          </a:bodyPr>
          <a:lstStyle/>
          <a:p>
            <a:pPr marL="342900" lvl="0" indent="-342900">
              <a:lnSpc>
                <a:spcPct val="115000"/>
              </a:lnSpc>
              <a:spcAft>
                <a:spcPts val="0"/>
              </a:spcAft>
              <a:buAutoNum type="arabicPeriod" startAt="9"/>
            </a:pPr>
            <a:r>
              <a:rPr lang="tr-TR" u="sng" dirty="0" smtClean="0">
                <a:ea typeface="Calibri"/>
                <a:cs typeface="Times New Roman"/>
              </a:rPr>
              <a:t>Züğürt</a:t>
            </a:r>
            <a:r>
              <a:rPr lang="tr-TR" dirty="0" smtClean="0">
                <a:ea typeface="Calibri"/>
                <a:cs typeface="Times New Roman"/>
              </a:rPr>
              <a:t> </a:t>
            </a:r>
            <a:r>
              <a:rPr lang="tr-TR" u="sng" dirty="0" smtClean="0">
                <a:ea typeface="Calibri"/>
                <a:cs typeface="Times New Roman"/>
              </a:rPr>
              <a:t>bezirgan</a:t>
            </a:r>
            <a:r>
              <a:rPr lang="tr-TR" dirty="0" smtClean="0">
                <a:ea typeface="Calibri"/>
                <a:cs typeface="Times New Roman"/>
              </a:rPr>
              <a:t> </a:t>
            </a:r>
            <a:r>
              <a:rPr lang="tr-TR" u="sng" dirty="0" smtClean="0">
                <a:ea typeface="Calibri"/>
                <a:cs typeface="Times New Roman"/>
              </a:rPr>
              <a:t>yırtılmış</a:t>
            </a:r>
            <a:r>
              <a:rPr lang="tr-TR" dirty="0" smtClean="0">
                <a:ea typeface="Calibri"/>
                <a:cs typeface="Times New Roman"/>
              </a:rPr>
              <a:t> </a:t>
            </a:r>
            <a:r>
              <a:rPr lang="tr-TR" u="sng" dirty="0" smtClean="0">
                <a:ea typeface="Calibri"/>
                <a:cs typeface="Times New Roman"/>
              </a:rPr>
              <a:t>defterleri</a:t>
            </a:r>
            <a:r>
              <a:rPr lang="tr-TR" dirty="0" smtClean="0">
                <a:ea typeface="Calibri"/>
                <a:cs typeface="Times New Roman"/>
              </a:rPr>
              <a:t> karıştırır.</a:t>
            </a:r>
          </a:p>
          <a:p>
            <a:pPr lvl="0">
              <a:lnSpc>
                <a:spcPct val="115000"/>
              </a:lnSpc>
              <a:spcAft>
                <a:spcPts val="0"/>
              </a:spcAft>
            </a:pPr>
            <a:r>
              <a:rPr lang="tr-TR" dirty="0" smtClean="0">
                <a:ea typeface="Calibri"/>
                <a:cs typeface="Times New Roman"/>
              </a:rPr>
              <a:t>           1             2            3               4</a:t>
            </a:r>
          </a:p>
          <a:p>
            <a:pPr lvl="0">
              <a:lnSpc>
                <a:spcPct val="115000"/>
              </a:lnSpc>
              <a:spcAft>
                <a:spcPts val="0"/>
              </a:spcAft>
            </a:pPr>
            <a:endParaRPr lang="tr-TR" dirty="0" smtClean="0">
              <a:ea typeface="Calibri"/>
              <a:cs typeface="Times New Roman"/>
            </a:endParaRPr>
          </a:p>
          <a:p>
            <a:pPr lvl="0">
              <a:lnSpc>
                <a:spcPct val="115000"/>
              </a:lnSpc>
              <a:spcAft>
                <a:spcPts val="0"/>
              </a:spcAft>
            </a:pPr>
            <a:r>
              <a:rPr lang="tr-TR" dirty="0" smtClean="0">
                <a:ea typeface="Calibri"/>
                <a:cs typeface="Times New Roman"/>
              </a:rPr>
              <a:t>Yukarıdaki atasözünde hangi kelime yanlış verilmiştir?</a:t>
            </a:r>
          </a:p>
          <a:p>
            <a:pPr lvl="0">
              <a:lnSpc>
                <a:spcPct val="115000"/>
              </a:lnSpc>
              <a:spcAft>
                <a:spcPts val="0"/>
              </a:spcAft>
            </a:pPr>
            <a:endParaRPr lang="tr-TR" dirty="0">
              <a:ea typeface="Calibri"/>
              <a:cs typeface="Times New Roman"/>
            </a:endParaRPr>
          </a:p>
          <a:p>
            <a:pPr marL="342900" lvl="0" indent="-342900">
              <a:lnSpc>
                <a:spcPct val="115000"/>
              </a:lnSpc>
              <a:spcAft>
                <a:spcPts val="1000"/>
              </a:spcAft>
              <a:buFont typeface="+mj-lt"/>
              <a:buAutoNum type="alphaUcPeriod"/>
            </a:pPr>
            <a:r>
              <a:rPr lang="tr-TR" dirty="0" smtClean="0">
                <a:ea typeface="Calibri"/>
                <a:cs typeface="Times New Roman"/>
              </a:rPr>
              <a:t>1</a:t>
            </a:r>
          </a:p>
          <a:p>
            <a:pPr marL="342900" lvl="0" indent="-342900">
              <a:lnSpc>
                <a:spcPct val="115000"/>
              </a:lnSpc>
              <a:spcAft>
                <a:spcPts val="1000"/>
              </a:spcAft>
              <a:buFont typeface="+mj-lt"/>
              <a:buAutoNum type="alphaUcPeriod"/>
            </a:pPr>
            <a:r>
              <a:rPr lang="tr-TR" dirty="0" smtClean="0">
                <a:ea typeface="Calibri"/>
                <a:cs typeface="Times New Roman"/>
              </a:rPr>
              <a:t>2</a:t>
            </a:r>
          </a:p>
          <a:p>
            <a:pPr marL="342900" lvl="0" indent="-342900">
              <a:lnSpc>
                <a:spcPct val="115000"/>
              </a:lnSpc>
              <a:spcAft>
                <a:spcPts val="1000"/>
              </a:spcAft>
              <a:buFont typeface="+mj-lt"/>
              <a:buAutoNum type="alphaUcPeriod"/>
            </a:pPr>
            <a:r>
              <a:rPr lang="tr-TR" dirty="0" smtClean="0">
                <a:ea typeface="Calibri"/>
                <a:cs typeface="Times New Roman"/>
              </a:rPr>
              <a:t>3</a:t>
            </a:r>
          </a:p>
          <a:p>
            <a:pPr marL="342900" lvl="0" indent="-342900">
              <a:lnSpc>
                <a:spcPct val="115000"/>
              </a:lnSpc>
              <a:spcAft>
                <a:spcPts val="1000"/>
              </a:spcAft>
              <a:buFont typeface="+mj-lt"/>
              <a:buAutoNum type="alphaUcPeriod"/>
            </a:pPr>
            <a:r>
              <a:rPr lang="tr-TR" dirty="0" smtClean="0">
                <a:ea typeface="Calibri"/>
                <a:cs typeface="Times New Roman"/>
              </a:rPr>
              <a:t>4</a:t>
            </a:r>
          </a:p>
          <a:p>
            <a:pPr marL="342900" lvl="0" indent="-342900">
              <a:lnSpc>
                <a:spcPct val="115000"/>
              </a:lnSpc>
              <a:spcAft>
                <a:spcPts val="1000"/>
              </a:spcAft>
              <a:buFont typeface="+mj-lt"/>
              <a:buAutoNum type="alphaUcPeriod"/>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smtClean="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 xmlns:p14="http://schemas.microsoft.com/office/powerpoint/2010/main" val="532545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1341249"/>
            <a:ext cx="7056784" cy="3964162"/>
          </a:xfrm>
          <a:prstGeom prst="rect">
            <a:avLst/>
          </a:prstGeom>
        </p:spPr>
        <p:txBody>
          <a:bodyPr wrap="square">
            <a:spAutoFit/>
          </a:bodyPr>
          <a:lstStyle/>
          <a:p>
            <a:r>
              <a:rPr lang="tr-TR" dirty="0">
                <a:ea typeface="Calibri"/>
                <a:cs typeface="Times New Roman"/>
              </a:rPr>
              <a:t>10</a:t>
            </a:r>
            <a:r>
              <a:rPr lang="tr-TR" dirty="0" smtClean="0">
                <a:ea typeface="Calibri"/>
                <a:cs typeface="Times New Roman"/>
              </a:rPr>
              <a:t>. </a:t>
            </a:r>
            <a:r>
              <a:rPr lang="tr-TR" u="sng" dirty="0" smtClean="0">
                <a:ea typeface="Calibri"/>
                <a:cs typeface="Times New Roman"/>
              </a:rPr>
              <a:t>mandayı</a:t>
            </a:r>
            <a:r>
              <a:rPr lang="tr-TR" dirty="0" smtClean="0">
                <a:ea typeface="Calibri"/>
                <a:cs typeface="Times New Roman"/>
              </a:rPr>
              <a:t> </a:t>
            </a:r>
            <a:r>
              <a:rPr lang="tr-TR" u="sng" dirty="0" smtClean="0">
                <a:ea typeface="Calibri"/>
                <a:cs typeface="Times New Roman"/>
              </a:rPr>
              <a:t>herkes</a:t>
            </a:r>
            <a:r>
              <a:rPr lang="tr-TR" dirty="0" smtClean="0">
                <a:ea typeface="Calibri"/>
                <a:cs typeface="Times New Roman"/>
              </a:rPr>
              <a:t> </a:t>
            </a:r>
            <a:r>
              <a:rPr lang="tr-TR" u="sng" dirty="0" smtClean="0">
                <a:ea typeface="Calibri"/>
                <a:cs typeface="Times New Roman"/>
              </a:rPr>
              <a:t>olmazsa</a:t>
            </a:r>
            <a:r>
              <a:rPr lang="tr-TR" dirty="0" smtClean="0">
                <a:ea typeface="Calibri"/>
                <a:cs typeface="Times New Roman"/>
              </a:rPr>
              <a:t> </a:t>
            </a:r>
            <a:r>
              <a:rPr lang="tr-TR" u="sng" dirty="0" smtClean="0">
                <a:ea typeface="Calibri"/>
                <a:cs typeface="Times New Roman"/>
              </a:rPr>
              <a:t>besler</a:t>
            </a:r>
            <a:r>
              <a:rPr lang="tr-TR" dirty="0" smtClean="0">
                <a:ea typeface="Calibri"/>
                <a:cs typeface="Times New Roman"/>
              </a:rPr>
              <a:t> </a:t>
            </a:r>
            <a:r>
              <a:rPr lang="tr-TR" u="sng" dirty="0" smtClean="0">
                <a:ea typeface="Calibri"/>
                <a:cs typeface="Times New Roman"/>
              </a:rPr>
              <a:t>araması</a:t>
            </a:r>
            <a:r>
              <a:rPr lang="tr-TR" dirty="0" smtClean="0">
                <a:ea typeface="Calibri"/>
                <a:cs typeface="Times New Roman"/>
              </a:rPr>
              <a:t> </a:t>
            </a:r>
            <a:r>
              <a:rPr lang="tr-TR" u="sng" dirty="0" smtClean="0">
                <a:ea typeface="Calibri"/>
                <a:cs typeface="Times New Roman"/>
              </a:rPr>
              <a:t>kışın</a:t>
            </a:r>
            <a:r>
              <a:rPr lang="tr-TR" dirty="0" smtClean="0">
                <a:ea typeface="Calibri"/>
                <a:cs typeface="Times New Roman"/>
              </a:rPr>
              <a:t> </a:t>
            </a:r>
            <a:r>
              <a:rPr lang="tr-TR" u="sng" dirty="0" smtClean="0">
                <a:ea typeface="Calibri"/>
                <a:cs typeface="Times New Roman"/>
              </a:rPr>
              <a:t>taraması</a:t>
            </a:r>
            <a:r>
              <a:rPr lang="tr-TR" dirty="0" smtClean="0">
                <a:ea typeface="Calibri"/>
                <a:cs typeface="Times New Roman"/>
              </a:rPr>
              <a:t> </a:t>
            </a:r>
            <a:r>
              <a:rPr lang="tr-TR" u="sng" dirty="0" smtClean="0">
                <a:ea typeface="Calibri"/>
                <a:cs typeface="Times New Roman"/>
              </a:rPr>
              <a:t>yazın</a:t>
            </a:r>
          </a:p>
          <a:p>
            <a:r>
              <a:rPr lang="tr-TR" dirty="0" smtClean="0">
                <a:ea typeface="Calibri"/>
                <a:cs typeface="Times New Roman"/>
              </a:rPr>
              <a:t>             1             2            3           4           5          6           7          8</a:t>
            </a:r>
            <a:endParaRPr lang="tr-TR" dirty="0">
              <a:ea typeface="Calibri"/>
              <a:cs typeface="Times New Roman"/>
            </a:endParaRPr>
          </a:p>
          <a:p>
            <a:pPr>
              <a:lnSpc>
                <a:spcPct val="115000"/>
              </a:lnSpc>
              <a:spcAft>
                <a:spcPts val="1000"/>
              </a:spcAft>
            </a:pPr>
            <a:r>
              <a:rPr lang="tr-TR" dirty="0">
                <a:ea typeface="Calibri"/>
                <a:cs typeface="Times New Roman"/>
              </a:rPr>
              <a:t> </a:t>
            </a:r>
            <a:endParaRPr lang="tr-TR" dirty="0" smtClean="0">
              <a:ea typeface="Calibri"/>
              <a:cs typeface="Times New Roman"/>
            </a:endParaRPr>
          </a:p>
          <a:p>
            <a:pPr>
              <a:lnSpc>
                <a:spcPct val="115000"/>
              </a:lnSpc>
              <a:spcAft>
                <a:spcPts val="1000"/>
              </a:spcAft>
            </a:pPr>
            <a:r>
              <a:rPr lang="tr-TR" dirty="0" smtClean="0">
                <a:ea typeface="Calibri"/>
                <a:cs typeface="Times New Roman"/>
              </a:rPr>
              <a:t>Yukarıda kelimeleri karışık verilen atasözünün doğru şekli hangi şıkta verilmiştir?</a:t>
            </a:r>
          </a:p>
          <a:p>
            <a:pPr marL="342900" indent="-342900">
              <a:lnSpc>
                <a:spcPct val="115000"/>
              </a:lnSpc>
              <a:spcAft>
                <a:spcPts val="1000"/>
              </a:spcAft>
              <a:buAutoNum type="alphaUcPeriod"/>
            </a:pPr>
            <a:r>
              <a:rPr lang="tr-TR" dirty="0" smtClean="0">
                <a:ea typeface="Calibri"/>
                <a:cs typeface="Times New Roman"/>
              </a:rPr>
              <a:t>8-3-7-2-4-1-6-5</a:t>
            </a:r>
          </a:p>
          <a:p>
            <a:pPr marL="342900" indent="-342900">
              <a:lnSpc>
                <a:spcPct val="115000"/>
              </a:lnSpc>
              <a:spcAft>
                <a:spcPts val="1000"/>
              </a:spcAft>
              <a:buAutoNum type="alphaUcPeriod"/>
            </a:pPr>
            <a:r>
              <a:rPr lang="tr-TR" dirty="0" smtClean="0">
                <a:ea typeface="Calibri"/>
                <a:cs typeface="Times New Roman"/>
              </a:rPr>
              <a:t>8-5-6-7-3-2-4-1</a:t>
            </a:r>
          </a:p>
          <a:p>
            <a:pPr marL="342900" indent="-342900">
              <a:lnSpc>
                <a:spcPct val="115000"/>
              </a:lnSpc>
              <a:spcAft>
                <a:spcPts val="1000"/>
              </a:spcAft>
              <a:buAutoNum type="alphaUcPeriod"/>
            </a:pPr>
            <a:r>
              <a:rPr lang="tr-TR" dirty="0" smtClean="0">
                <a:ea typeface="Calibri"/>
                <a:cs typeface="Times New Roman"/>
              </a:rPr>
              <a:t>6-7-3-4-1-5-7-8</a:t>
            </a:r>
          </a:p>
          <a:p>
            <a:pPr marL="342900" indent="-342900">
              <a:lnSpc>
                <a:spcPct val="115000"/>
              </a:lnSpc>
              <a:spcAft>
                <a:spcPts val="1000"/>
              </a:spcAft>
              <a:buAutoNum type="alphaUcPeriod"/>
            </a:pPr>
            <a:r>
              <a:rPr lang="tr-TR" dirty="0" smtClean="0">
                <a:ea typeface="Calibri"/>
                <a:cs typeface="Times New Roman"/>
              </a:rPr>
              <a:t>7-6-4-3-2-1-5-8</a:t>
            </a:r>
          </a:p>
          <a:p>
            <a:pPr>
              <a:lnSpc>
                <a:spcPct val="115000"/>
              </a:lnSpc>
              <a:spcAft>
                <a:spcPts val="1000"/>
              </a:spcAft>
            </a:pPr>
            <a:endParaRPr lang="tr-TR" dirty="0">
              <a:ea typeface="Calibri"/>
              <a:cs typeface="Times New Roman"/>
            </a:endParaRPr>
          </a:p>
        </p:txBody>
      </p:sp>
    </p:spTree>
    <p:extLst>
      <p:ext uri="{BB962C8B-B14F-4D97-AF65-F5344CB8AC3E}">
        <p14:creationId xmlns="" xmlns:p14="http://schemas.microsoft.com/office/powerpoint/2010/main" val="3305963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607" y="833852"/>
            <a:ext cx="7272807" cy="3139321"/>
          </a:xfrm>
          <a:prstGeom prst="rect">
            <a:avLst/>
          </a:prstGeom>
        </p:spPr>
        <p:txBody>
          <a:bodyPr wrap="square">
            <a:spAutoFit/>
          </a:bodyPr>
          <a:lstStyle/>
          <a:p>
            <a:r>
              <a:rPr lang="tr-TR" dirty="0">
                <a:ea typeface="Calibri"/>
                <a:cs typeface="Times New Roman"/>
              </a:rPr>
              <a:t>11</a:t>
            </a:r>
            <a:r>
              <a:rPr lang="tr-TR" dirty="0" smtClean="0">
                <a:ea typeface="Calibri"/>
                <a:cs typeface="Times New Roman"/>
              </a:rPr>
              <a:t>. “</a:t>
            </a:r>
            <a:r>
              <a:rPr lang="tr-TR" u="sng" dirty="0" smtClean="0">
                <a:ea typeface="Calibri"/>
                <a:cs typeface="Times New Roman"/>
              </a:rPr>
              <a:t>Çift</a:t>
            </a:r>
            <a:r>
              <a:rPr lang="tr-TR" dirty="0" smtClean="0">
                <a:ea typeface="Calibri"/>
                <a:cs typeface="Times New Roman"/>
              </a:rPr>
              <a:t> </a:t>
            </a:r>
            <a:r>
              <a:rPr lang="tr-TR" u="sng" dirty="0" smtClean="0">
                <a:ea typeface="Calibri"/>
                <a:cs typeface="Times New Roman"/>
              </a:rPr>
              <a:t>edersen</a:t>
            </a:r>
            <a:r>
              <a:rPr lang="tr-TR" dirty="0" smtClean="0">
                <a:ea typeface="Calibri"/>
                <a:cs typeface="Times New Roman"/>
              </a:rPr>
              <a:t> </a:t>
            </a:r>
            <a:r>
              <a:rPr lang="tr-TR" u="sng" dirty="0" smtClean="0">
                <a:ea typeface="Calibri"/>
                <a:cs typeface="Times New Roman"/>
              </a:rPr>
              <a:t>eğlenirsin</a:t>
            </a:r>
            <a:r>
              <a:rPr lang="tr-TR" dirty="0" smtClean="0">
                <a:ea typeface="Calibri"/>
                <a:cs typeface="Times New Roman"/>
              </a:rPr>
              <a:t>, </a:t>
            </a:r>
            <a:r>
              <a:rPr lang="tr-TR" u="sng" dirty="0" smtClean="0">
                <a:ea typeface="Calibri"/>
                <a:cs typeface="Times New Roman"/>
              </a:rPr>
              <a:t>bağ</a:t>
            </a:r>
            <a:r>
              <a:rPr lang="tr-TR" dirty="0" smtClean="0">
                <a:ea typeface="Calibri"/>
                <a:cs typeface="Times New Roman"/>
              </a:rPr>
              <a:t> </a:t>
            </a:r>
            <a:r>
              <a:rPr lang="tr-TR" u="sng" dirty="0" smtClean="0">
                <a:ea typeface="Calibri"/>
                <a:cs typeface="Times New Roman"/>
              </a:rPr>
              <a:t>edersen</a:t>
            </a:r>
            <a:r>
              <a:rPr lang="tr-TR" dirty="0" smtClean="0">
                <a:ea typeface="Calibri"/>
                <a:cs typeface="Times New Roman"/>
              </a:rPr>
              <a:t> </a:t>
            </a:r>
            <a:r>
              <a:rPr lang="tr-TR" u="sng" dirty="0" smtClean="0">
                <a:ea typeface="Calibri"/>
                <a:cs typeface="Times New Roman"/>
              </a:rPr>
              <a:t>bağlanırsın</a:t>
            </a:r>
            <a:r>
              <a:rPr lang="tr-TR" dirty="0" smtClean="0">
                <a:ea typeface="Calibri"/>
                <a:cs typeface="Times New Roman"/>
              </a:rPr>
              <a:t>.”</a:t>
            </a:r>
          </a:p>
          <a:p>
            <a:r>
              <a:rPr lang="tr-TR" dirty="0" smtClean="0">
                <a:ea typeface="Calibri"/>
                <a:cs typeface="Times New Roman"/>
              </a:rPr>
              <a:t>           1        2               3            4         5               6</a:t>
            </a:r>
          </a:p>
          <a:p>
            <a:endParaRPr lang="tr-TR" dirty="0" smtClean="0">
              <a:ea typeface="Calibri"/>
              <a:cs typeface="Times New Roman"/>
            </a:endParaRPr>
          </a:p>
          <a:p>
            <a:r>
              <a:rPr lang="tr-TR" dirty="0" smtClean="0">
                <a:ea typeface="Calibri"/>
                <a:cs typeface="Times New Roman"/>
              </a:rPr>
              <a:t>Yukarıdaki atasözünde hangi iki kelimenin yeri değiştirilmelidir?</a:t>
            </a:r>
          </a:p>
          <a:p>
            <a:endParaRPr lang="tr-TR" dirty="0" smtClean="0">
              <a:ea typeface="Calibri"/>
              <a:cs typeface="Times New Roman"/>
            </a:endParaRPr>
          </a:p>
          <a:p>
            <a:pPr marL="342900" indent="-342900">
              <a:lnSpc>
                <a:spcPct val="150000"/>
              </a:lnSpc>
              <a:buAutoNum type="alphaUcPeriod"/>
            </a:pPr>
            <a:r>
              <a:rPr lang="tr-TR" dirty="0" smtClean="0">
                <a:ea typeface="Calibri"/>
                <a:cs typeface="Times New Roman"/>
              </a:rPr>
              <a:t>2-1</a:t>
            </a:r>
          </a:p>
          <a:p>
            <a:pPr marL="342900" indent="-342900">
              <a:lnSpc>
                <a:spcPct val="150000"/>
              </a:lnSpc>
              <a:buAutoNum type="alphaUcPeriod"/>
            </a:pPr>
            <a:r>
              <a:rPr lang="tr-TR" dirty="0" smtClean="0">
                <a:ea typeface="Calibri"/>
                <a:cs typeface="Times New Roman"/>
              </a:rPr>
              <a:t>3-6</a:t>
            </a:r>
          </a:p>
          <a:p>
            <a:pPr marL="342900" indent="-342900">
              <a:lnSpc>
                <a:spcPct val="150000"/>
              </a:lnSpc>
              <a:buAutoNum type="alphaUcPeriod"/>
            </a:pPr>
            <a:r>
              <a:rPr lang="tr-TR" dirty="0" smtClean="0">
                <a:ea typeface="Calibri"/>
                <a:cs typeface="Times New Roman"/>
              </a:rPr>
              <a:t>3-4</a:t>
            </a:r>
          </a:p>
          <a:p>
            <a:pPr marL="342900" indent="-342900">
              <a:lnSpc>
                <a:spcPct val="150000"/>
              </a:lnSpc>
              <a:buAutoNum type="alphaUcPeriod"/>
            </a:pPr>
            <a:r>
              <a:rPr lang="tr-TR" dirty="0" smtClean="0">
                <a:ea typeface="Calibri"/>
                <a:cs typeface="Times New Roman"/>
              </a:rPr>
              <a:t>1-4  </a:t>
            </a:r>
            <a:endParaRPr lang="tr-TR" dirty="0">
              <a:ea typeface="Calibri"/>
              <a:cs typeface="Times New Roman"/>
            </a:endParaRPr>
          </a:p>
        </p:txBody>
      </p:sp>
    </p:spTree>
    <p:extLst>
      <p:ext uri="{BB962C8B-B14F-4D97-AF65-F5344CB8AC3E}">
        <p14:creationId xmlns="" xmlns:p14="http://schemas.microsoft.com/office/powerpoint/2010/main" val="2327784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1980399"/>
            <a:ext cx="8064896" cy="3350661"/>
          </a:xfrm>
          <a:prstGeom prst="rect">
            <a:avLst/>
          </a:prstGeom>
        </p:spPr>
        <p:txBody>
          <a:bodyPr wrap="square">
            <a:spAutoFit/>
          </a:bodyPr>
          <a:lstStyle/>
          <a:p>
            <a:pPr lvl="0"/>
            <a:r>
              <a:rPr lang="tr-TR" dirty="0" smtClean="0">
                <a:ea typeface="Calibri"/>
                <a:cs typeface="Times New Roman"/>
              </a:rPr>
              <a:t>12. </a:t>
            </a:r>
            <a:r>
              <a:rPr lang="tr-TR" dirty="0" smtClean="0"/>
              <a:t>Aşağıdaki atasözünü hangi sözcükler tamamlamalıdır?</a:t>
            </a:r>
          </a:p>
          <a:p>
            <a:r>
              <a:rPr lang="tr-TR" dirty="0" smtClean="0"/>
              <a:t>Devletli  ……………………….. kaşısa,  ………………… para verecek sanır.</a:t>
            </a:r>
          </a:p>
          <a:p>
            <a:r>
              <a:rPr lang="tr-TR" dirty="0" smtClean="0"/>
              <a:t> </a:t>
            </a:r>
          </a:p>
          <a:p>
            <a:pPr lvl="0">
              <a:lnSpc>
                <a:spcPct val="150000"/>
              </a:lnSpc>
            </a:pPr>
            <a:r>
              <a:rPr lang="tr-TR" dirty="0" smtClean="0"/>
              <a:t>A. yüzünü-işçi</a:t>
            </a:r>
          </a:p>
          <a:p>
            <a:pPr lvl="0">
              <a:lnSpc>
                <a:spcPct val="150000"/>
              </a:lnSpc>
            </a:pPr>
            <a:r>
              <a:rPr lang="tr-TR" dirty="0" smtClean="0"/>
              <a:t>B. yanını-yoksul </a:t>
            </a:r>
          </a:p>
          <a:p>
            <a:pPr lvl="0">
              <a:lnSpc>
                <a:spcPct val="150000"/>
              </a:lnSpc>
            </a:pPr>
            <a:r>
              <a:rPr lang="tr-TR" dirty="0" smtClean="0"/>
              <a:t>C. elini-garip</a:t>
            </a:r>
          </a:p>
          <a:p>
            <a:pPr lvl="0">
              <a:lnSpc>
                <a:spcPct val="150000"/>
              </a:lnSpc>
            </a:pPr>
            <a:r>
              <a:rPr lang="tr-TR" dirty="0" smtClean="0"/>
              <a:t>D. alnını- millet</a:t>
            </a:r>
          </a:p>
          <a:p>
            <a:pPr>
              <a:lnSpc>
                <a:spcPct val="115000"/>
              </a:lnSpc>
              <a:spcAft>
                <a:spcPts val="1000"/>
              </a:spcAft>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 xmlns:p14="http://schemas.microsoft.com/office/powerpoint/2010/main" val="20492624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1980399"/>
            <a:ext cx="7488832" cy="3350661"/>
          </a:xfrm>
          <a:prstGeom prst="rect">
            <a:avLst/>
          </a:prstGeom>
        </p:spPr>
        <p:txBody>
          <a:bodyPr wrap="square">
            <a:spAutoFit/>
          </a:bodyPr>
          <a:lstStyle/>
          <a:p>
            <a:pPr lvl="0">
              <a:lnSpc>
                <a:spcPct val="150000"/>
              </a:lnSpc>
            </a:pPr>
            <a:r>
              <a:rPr lang="tr-TR" dirty="0" smtClean="0">
                <a:ea typeface="Calibri"/>
                <a:cs typeface="Times New Roman"/>
              </a:rPr>
              <a:t>13. </a:t>
            </a:r>
            <a:r>
              <a:rPr lang="tr-TR" dirty="0" smtClean="0"/>
              <a:t>Aşağıdaki atasözünü hangi sözcükler tamamlamalıdır?</a:t>
            </a:r>
          </a:p>
          <a:p>
            <a:pPr>
              <a:lnSpc>
                <a:spcPct val="150000"/>
              </a:lnSpc>
            </a:pPr>
            <a:r>
              <a:rPr lang="tr-TR" dirty="0" smtClean="0"/>
              <a:t>Lokma ……………….. doyurmaz,  ……………………..artırır.</a:t>
            </a:r>
          </a:p>
          <a:p>
            <a:pPr lvl="0">
              <a:lnSpc>
                <a:spcPct val="150000"/>
              </a:lnSpc>
            </a:pPr>
            <a:r>
              <a:rPr lang="tr-TR" dirty="0" smtClean="0"/>
              <a:t>A. mide-kilo</a:t>
            </a:r>
          </a:p>
          <a:p>
            <a:pPr lvl="0">
              <a:lnSpc>
                <a:spcPct val="150000"/>
              </a:lnSpc>
            </a:pPr>
            <a:r>
              <a:rPr lang="tr-TR" dirty="0" smtClean="0"/>
              <a:t>B. yetim-iş</a:t>
            </a:r>
          </a:p>
          <a:p>
            <a:pPr lvl="0">
              <a:lnSpc>
                <a:spcPct val="150000"/>
              </a:lnSpc>
            </a:pPr>
            <a:r>
              <a:rPr lang="tr-TR" dirty="0" smtClean="0"/>
              <a:t>C. karın-şefkat  </a:t>
            </a:r>
          </a:p>
          <a:p>
            <a:pPr lvl="0">
              <a:lnSpc>
                <a:spcPct val="150000"/>
              </a:lnSpc>
            </a:pPr>
            <a:r>
              <a:rPr lang="tr-TR" dirty="0" smtClean="0"/>
              <a:t>D. karın-  sevgi </a:t>
            </a:r>
          </a:p>
          <a:p>
            <a:pPr>
              <a:lnSpc>
                <a:spcPct val="115000"/>
              </a:lnSpc>
              <a:spcAft>
                <a:spcPts val="1000"/>
              </a:spcAft>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 xmlns:p14="http://schemas.microsoft.com/office/powerpoint/2010/main" val="3538607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1597730"/>
            <a:ext cx="7704856" cy="2585323"/>
          </a:xfrm>
          <a:prstGeom prst="rect">
            <a:avLst/>
          </a:prstGeom>
        </p:spPr>
        <p:txBody>
          <a:bodyPr wrap="square">
            <a:spAutoFit/>
          </a:bodyPr>
          <a:lstStyle/>
          <a:p>
            <a:pPr lvl="0">
              <a:lnSpc>
                <a:spcPct val="150000"/>
              </a:lnSpc>
            </a:pPr>
            <a:r>
              <a:rPr lang="tr-TR" dirty="0">
                <a:ea typeface="Calibri"/>
                <a:cs typeface="Times New Roman"/>
              </a:rPr>
              <a:t>14</a:t>
            </a:r>
            <a:r>
              <a:rPr lang="tr-TR" dirty="0" smtClean="0">
                <a:ea typeface="Calibri"/>
                <a:cs typeface="Times New Roman"/>
              </a:rPr>
              <a:t>. </a:t>
            </a:r>
            <a:r>
              <a:rPr lang="tr-TR" dirty="0" smtClean="0"/>
              <a:t>Aşağıdaki atasözlerinden özdeş olanlar hangi seçenekte verilmiştir?</a:t>
            </a:r>
          </a:p>
          <a:p>
            <a:pPr lvl="0">
              <a:lnSpc>
                <a:spcPct val="150000"/>
              </a:lnSpc>
            </a:pPr>
            <a:r>
              <a:rPr lang="tr-TR" dirty="0" smtClean="0"/>
              <a:t>A. Kılık kıyafet köpeklere ziyafet………….Kurban etiyle köpek tavlanmaz.</a:t>
            </a:r>
          </a:p>
          <a:p>
            <a:pPr lvl="0">
              <a:lnSpc>
                <a:spcPct val="150000"/>
              </a:lnSpc>
            </a:pPr>
            <a:r>
              <a:rPr lang="tr-TR" dirty="0" smtClean="0"/>
              <a:t>B. Harama uçkur çözülmez……….Güzele bakmak sevaptır.</a:t>
            </a:r>
          </a:p>
          <a:p>
            <a:pPr lvl="0">
              <a:lnSpc>
                <a:spcPct val="150000"/>
              </a:lnSpc>
            </a:pPr>
            <a:r>
              <a:rPr lang="tr-TR" dirty="0" smtClean="0"/>
              <a:t>C. Hızlı sağanak tez geçer….……….Her zaman gemicinin istediği rüzgar esmez.</a:t>
            </a:r>
          </a:p>
          <a:p>
            <a:pPr lvl="0">
              <a:lnSpc>
                <a:spcPct val="150000"/>
              </a:lnSpc>
            </a:pPr>
            <a:r>
              <a:rPr lang="tr-TR" dirty="0" smtClean="0"/>
              <a:t>D. Koça boynuzu yük değil………..Hamala semeri yük olmaz.</a:t>
            </a:r>
          </a:p>
          <a:p>
            <a:pPr>
              <a:lnSpc>
                <a:spcPct val="150000"/>
              </a:lnSpc>
              <a:spcAft>
                <a:spcPts val="1000"/>
              </a:spcAft>
            </a:pPr>
            <a:r>
              <a:rPr lang="tr-TR" dirty="0" smtClean="0">
                <a:ea typeface="Calibri"/>
                <a:cs typeface="Times New Roman"/>
              </a:rPr>
              <a:t> </a:t>
            </a:r>
            <a:endParaRPr lang="tr-TR" dirty="0">
              <a:ea typeface="Calibri"/>
              <a:cs typeface="Times New Roman"/>
            </a:endParaRPr>
          </a:p>
        </p:txBody>
      </p:sp>
    </p:spTree>
    <p:extLst>
      <p:ext uri="{BB962C8B-B14F-4D97-AF65-F5344CB8AC3E}">
        <p14:creationId xmlns="" xmlns:p14="http://schemas.microsoft.com/office/powerpoint/2010/main" val="3196895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1980399"/>
            <a:ext cx="7776864" cy="2963375"/>
          </a:xfrm>
          <a:prstGeom prst="rect">
            <a:avLst/>
          </a:prstGeom>
        </p:spPr>
        <p:txBody>
          <a:bodyPr wrap="square">
            <a:spAutoFit/>
          </a:bodyPr>
          <a:lstStyle/>
          <a:p>
            <a:pPr>
              <a:lnSpc>
                <a:spcPct val="115000"/>
              </a:lnSpc>
              <a:spcAft>
                <a:spcPts val="1000"/>
              </a:spcAft>
            </a:pPr>
            <a:r>
              <a:rPr lang="tr-TR" dirty="0">
                <a:ea typeface="Calibri"/>
                <a:cs typeface="Times New Roman"/>
              </a:rPr>
              <a:t>15.               </a:t>
            </a:r>
            <a:r>
              <a:rPr lang="tr-TR" dirty="0" smtClean="0">
                <a:ea typeface="Calibri"/>
                <a:cs typeface="Times New Roman"/>
              </a:rPr>
              <a:t>züğürt-sürmeden-beylik-yurtta-elde-yeğdir-yad-gezme</a:t>
            </a:r>
            <a:endParaRPr lang="tr-TR" dirty="0">
              <a:ea typeface="Calibri"/>
              <a:cs typeface="Times New Roman"/>
            </a:endParaRPr>
          </a:p>
          <a:p>
            <a:pPr>
              <a:lnSpc>
                <a:spcPct val="115000"/>
              </a:lnSpc>
              <a:spcAft>
                <a:spcPts val="1000"/>
              </a:spcAft>
            </a:pPr>
            <a:r>
              <a:rPr lang="tr-TR" dirty="0">
                <a:ea typeface="Calibri"/>
                <a:cs typeface="Times New Roman"/>
              </a:rPr>
              <a:t>       Atasözünü bilindiği şekilde sıralayarak yazınız.</a:t>
            </a:r>
          </a:p>
          <a:p>
            <a:pPr>
              <a:lnSpc>
                <a:spcPct val="115000"/>
              </a:lnSpc>
              <a:spcAft>
                <a:spcPts val="1000"/>
              </a:spcAft>
            </a:pPr>
            <a:r>
              <a:rPr lang="tr-TR" dirty="0">
                <a:ea typeface="Calibri"/>
                <a:cs typeface="Times New Roman"/>
              </a:rPr>
              <a:t>  </a:t>
            </a:r>
            <a:r>
              <a:rPr lang="tr-TR" dirty="0" smtClean="0">
                <a:ea typeface="Calibri"/>
                <a:cs typeface="Times New Roman"/>
              </a:rPr>
              <a:t>………………………………………………………………………………………………………………………………</a:t>
            </a:r>
          </a:p>
          <a:p>
            <a:pPr>
              <a:lnSpc>
                <a:spcPct val="115000"/>
              </a:lnSpc>
              <a:spcAft>
                <a:spcPts val="1000"/>
              </a:spcAft>
            </a:pPr>
            <a:endParaRPr lang="tr-TR" dirty="0">
              <a:ea typeface="Calibri"/>
              <a:cs typeface="Times New Roman"/>
            </a:endParaRPr>
          </a:p>
          <a:p>
            <a:pPr>
              <a:lnSpc>
                <a:spcPct val="115000"/>
              </a:lnSpc>
              <a:spcAft>
                <a:spcPts val="1000"/>
              </a:spcAft>
            </a:pPr>
            <a:endParaRPr lang="tr-TR" dirty="0" smtClean="0">
              <a:ea typeface="Calibri"/>
              <a:cs typeface="Times New Roman"/>
            </a:endParaRPr>
          </a:p>
          <a:p>
            <a:pPr>
              <a:lnSpc>
                <a:spcPct val="115000"/>
              </a:lnSpc>
              <a:spcAft>
                <a:spcPts val="1000"/>
              </a:spcAft>
            </a:pPr>
            <a:endParaRPr lang="tr-TR" dirty="0">
              <a:ea typeface="Calibri"/>
              <a:cs typeface="Times New Roman"/>
            </a:endParaRPr>
          </a:p>
        </p:txBody>
      </p:sp>
    </p:spTree>
    <p:extLst>
      <p:ext uri="{BB962C8B-B14F-4D97-AF65-F5344CB8AC3E}">
        <p14:creationId xmlns="" xmlns:p14="http://schemas.microsoft.com/office/powerpoint/2010/main" val="19198688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1628764"/>
            <a:ext cx="7272808" cy="3538405"/>
          </a:xfrm>
          <a:prstGeom prst="rect">
            <a:avLst/>
          </a:prstGeom>
        </p:spPr>
        <p:txBody>
          <a:bodyPr wrap="square">
            <a:spAutoFit/>
          </a:bodyPr>
          <a:lstStyle/>
          <a:p>
            <a:pPr>
              <a:lnSpc>
                <a:spcPct val="115000"/>
              </a:lnSpc>
              <a:spcAft>
                <a:spcPts val="1000"/>
              </a:spcAft>
            </a:pPr>
            <a:r>
              <a:rPr lang="tr-TR" dirty="0">
                <a:ea typeface="Calibri"/>
                <a:cs typeface="Times New Roman"/>
              </a:rPr>
              <a:t>Aşağıdaki atasözlerini ve deyimleri  hareketlerle arkadaşlarınıza anlatınız</a:t>
            </a:r>
            <a:r>
              <a:rPr lang="tr-TR" dirty="0" smtClean="0">
                <a:ea typeface="Calibri"/>
                <a:cs typeface="Times New Roman"/>
              </a:rPr>
              <a:t>.</a:t>
            </a:r>
          </a:p>
          <a:p>
            <a:pPr>
              <a:lnSpc>
                <a:spcPct val="115000"/>
              </a:lnSpc>
              <a:spcAft>
                <a:spcPts val="1000"/>
              </a:spcAft>
            </a:pPr>
            <a:endParaRPr lang="tr-TR" dirty="0">
              <a:ea typeface="Calibri"/>
              <a:cs typeface="Times New Roman"/>
            </a:endParaRPr>
          </a:p>
          <a:p>
            <a:pPr>
              <a:lnSpc>
                <a:spcPct val="115000"/>
              </a:lnSpc>
              <a:spcAft>
                <a:spcPts val="1000"/>
              </a:spcAft>
            </a:pPr>
            <a:r>
              <a:rPr lang="tr-TR" dirty="0">
                <a:ea typeface="Calibri"/>
                <a:cs typeface="Times New Roman"/>
              </a:rPr>
              <a:t>16.      Dağ başına kış gelir; insanın başına iş gelir.</a:t>
            </a:r>
          </a:p>
          <a:p>
            <a:pPr>
              <a:lnSpc>
                <a:spcPct val="115000"/>
              </a:lnSpc>
              <a:spcAft>
                <a:spcPts val="1000"/>
              </a:spcAft>
            </a:pPr>
            <a:r>
              <a:rPr lang="tr-TR" dirty="0">
                <a:ea typeface="Calibri"/>
                <a:cs typeface="Times New Roman"/>
              </a:rPr>
              <a:t>17.     Ağzı açık ayran delisi olmak.</a:t>
            </a:r>
          </a:p>
          <a:p>
            <a:pPr>
              <a:lnSpc>
                <a:spcPct val="115000"/>
              </a:lnSpc>
              <a:spcAft>
                <a:spcPts val="1000"/>
              </a:spcAft>
            </a:pPr>
            <a:r>
              <a:rPr lang="tr-TR" dirty="0">
                <a:ea typeface="Calibri"/>
                <a:cs typeface="Times New Roman"/>
              </a:rPr>
              <a:t>18.     Ölümle burun buruna gelmek.</a:t>
            </a:r>
          </a:p>
          <a:p>
            <a:pPr marL="342900" indent="-342900">
              <a:lnSpc>
                <a:spcPct val="115000"/>
              </a:lnSpc>
              <a:spcAft>
                <a:spcPts val="1000"/>
              </a:spcAft>
              <a:buAutoNum type="arabicPeriod" startAt="19"/>
            </a:pPr>
            <a:r>
              <a:rPr lang="tr-TR" dirty="0" smtClean="0">
                <a:ea typeface="Calibri"/>
                <a:cs typeface="Times New Roman"/>
              </a:rPr>
              <a:t>    Dilden </a:t>
            </a:r>
            <a:r>
              <a:rPr lang="tr-TR" dirty="0">
                <a:ea typeface="Calibri"/>
                <a:cs typeface="Times New Roman"/>
              </a:rPr>
              <a:t>gelen elden gelse; her fukara padişah olur</a:t>
            </a:r>
            <a:r>
              <a:rPr lang="tr-TR" dirty="0" smtClean="0">
                <a:ea typeface="Calibri"/>
                <a:cs typeface="Times New Roman"/>
              </a:rPr>
              <a:t>.</a:t>
            </a:r>
          </a:p>
          <a:p>
            <a:pPr marL="342900" indent="-342900">
              <a:lnSpc>
                <a:spcPct val="115000"/>
              </a:lnSpc>
              <a:spcAft>
                <a:spcPts val="1000"/>
              </a:spcAft>
              <a:buAutoNum type="arabicPeriod" startAt="20"/>
            </a:pPr>
            <a:r>
              <a:rPr lang="tr-TR" dirty="0" smtClean="0">
                <a:ea typeface="Calibri"/>
                <a:cs typeface="Times New Roman"/>
              </a:rPr>
              <a:t>    Tuz </a:t>
            </a:r>
            <a:r>
              <a:rPr lang="tr-TR" dirty="0">
                <a:ea typeface="Calibri"/>
                <a:cs typeface="Times New Roman"/>
              </a:rPr>
              <a:t>ekmek hakkını bilmeyen, kör olur</a:t>
            </a:r>
            <a:r>
              <a:rPr lang="tr-TR" dirty="0" smtClean="0">
                <a:ea typeface="Calibri"/>
                <a:cs typeface="Times New Roman"/>
              </a:rPr>
              <a:t>.</a:t>
            </a:r>
          </a:p>
          <a:p>
            <a:pPr>
              <a:lnSpc>
                <a:spcPct val="115000"/>
              </a:lnSpc>
              <a:spcAft>
                <a:spcPts val="1000"/>
              </a:spcAft>
            </a:pPr>
            <a:endParaRPr lang="tr-TR" dirty="0">
              <a:ea typeface="Calibri"/>
              <a:cs typeface="Times New Roman"/>
            </a:endParaRPr>
          </a:p>
        </p:txBody>
      </p:sp>
    </p:spTree>
    <p:extLst>
      <p:ext uri="{BB962C8B-B14F-4D97-AF65-F5344CB8AC3E}">
        <p14:creationId xmlns="" xmlns:p14="http://schemas.microsoft.com/office/powerpoint/2010/main" val="2012206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267744" y="1916832"/>
            <a:ext cx="4464496" cy="410882"/>
          </a:xfrm>
          <a:prstGeom prst="rect">
            <a:avLst/>
          </a:prstGeom>
        </p:spPr>
        <p:txBody>
          <a:bodyPr wrap="square">
            <a:spAutoFit/>
          </a:bodyPr>
          <a:lstStyle/>
          <a:p>
            <a:pPr>
              <a:lnSpc>
                <a:spcPct val="115000"/>
              </a:lnSpc>
              <a:spcAft>
                <a:spcPts val="1000"/>
              </a:spcAft>
            </a:pPr>
            <a:r>
              <a:rPr lang="tr-TR" dirty="0" smtClean="0">
                <a:ea typeface="Calibri"/>
                <a:cs typeface="Times New Roman"/>
              </a:rPr>
              <a:t>                  YEDEK </a:t>
            </a:r>
            <a:r>
              <a:rPr lang="tr-TR" dirty="0">
                <a:ea typeface="Calibri"/>
                <a:cs typeface="Times New Roman"/>
              </a:rPr>
              <a:t>SORULAR:</a:t>
            </a:r>
          </a:p>
        </p:txBody>
      </p:sp>
    </p:spTree>
    <p:extLst>
      <p:ext uri="{BB962C8B-B14F-4D97-AF65-F5344CB8AC3E}">
        <p14:creationId xmlns="" xmlns:p14="http://schemas.microsoft.com/office/powerpoint/2010/main" val="14437918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1471541"/>
            <a:ext cx="7560840" cy="4408643"/>
          </a:xfrm>
          <a:prstGeom prst="rect">
            <a:avLst/>
          </a:prstGeom>
        </p:spPr>
        <p:txBody>
          <a:bodyPr wrap="square">
            <a:spAutoFit/>
          </a:bodyPr>
          <a:lstStyle/>
          <a:p>
            <a:pPr lvl="0"/>
            <a:r>
              <a:rPr lang="tr-TR" dirty="0" smtClean="0"/>
              <a:t>1. “Arkadaşım Mert okul bahçesinde oynamak için basketbol topumu istemişti ben de yeni olduğu için pek getirmek istemedim ama sonunda beni ikna etti.İkimiz beraber basketbol oynarken Mert topa ayağıyla vurarak onu okulun dışındaki parka kaçırdı.Bunun üzerine hemen okuldan çıkıp parka yöneldim ; bir de ne göreyim Mert bir yandan su içip diğer yandan göbeğini kaşıyarak geliyordu.Ben yana yakıla topumu ararken o ise türküler söyleyerek etrafına bakınıyordu.”</a:t>
            </a:r>
          </a:p>
          <a:p>
            <a:pPr>
              <a:lnSpc>
                <a:spcPct val="150000"/>
              </a:lnSpc>
            </a:pPr>
            <a:r>
              <a:rPr lang="tr-TR" dirty="0" smtClean="0"/>
              <a:t>         Bu olayı en güzel şekilde anlatan atasözü hangi seçenekte verilmiştir?</a:t>
            </a:r>
          </a:p>
          <a:p>
            <a:pPr lvl="0">
              <a:lnSpc>
                <a:spcPct val="150000"/>
              </a:lnSpc>
            </a:pPr>
            <a:r>
              <a:rPr lang="tr-TR" dirty="0" smtClean="0"/>
              <a:t>A. Suyu getiren de bir, testiyi kıran da.</a:t>
            </a:r>
          </a:p>
          <a:p>
            <a:pPr lvl="0">
              <a:lnSpc>
                <a:spcPct val="150000"/>
              </a:lnSpc>
            </a:pPr>
            <a:r>
              <a:rPr lang="tr-TR" dirty="0" smtClean="0"/>
              <a:t>B. Perşembenin gelişi çarşambadan belli olur.</a:t>
            </a:r>
          </a:p>
          <a:p>
            <a:pPr lvl="0">
              <a:lnSpc>
                <a:spcPct val="150000"/>
              </a:lnSpc>
            </a:pPr>
            <a:r>
              <a:rPr lang="tr-TR" dirty="0" smtClean="0"/>
              <a:t>C. Kadı anlatışa göre fetva verir.</a:t>
            </a:r>
          </a:p>
          <a:p>
            <a:pPr lvl="0">
              <a:lnSpc>
                <a:spcPct val="150000"/>
              </a:lnSpc>
            </a:pPr>
            <a:r>
              <a:rPr lang="tr-TR" dirty="0" smtClean="0"/>
              <a:t>D. El elin eşeğini yırlaya yırlaya , kendi eşeğini terleye terleye arar.</a:t>
            </a:r>
          </a:p>
          <a:p>
            <a:pPr marL="342900" lvl="0" indent="-342900">
              <a:lnSpc>
                <a:spcPct val="115000"/>
              </a:lnSpc>
              <a:spcAft>
                <a:spcPts val="1000"/>
              </a:spcAft>
            </a:pPr>
            <a:endParaRPr lang="tr-TR" dirty="0">
              <a:ea typeface="Calibri"/>
              <a:cs typeface="Times New Roman"/>
            </a:endParaRPr>
          </a:p>
        </p:txBody>
      </p:sp>
    </p:spTree>
    <p:extLst>
      <p:ext uri="{BB962C8B-B14F-4D97-AF65-F5344CB8AC3E}">
        <p14:creationId xmlns="" xmlns:p14="http://schemas.microsoft.com/office/powerpoint/2010/main" val="4162806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59632" y="2195905"/>
            <a:ext cx="6552728" cy="3662541"/>
          </a:xfrm>
          <a:prstGeom prst="rect">
            <a:avLst/>
          </a:prstGeom>
        </p:spPr>
        <p:txBody>
          <a:bodyPr wrap="square">
            <a:spAutoFit/>
          </a:bodyPr>
          <a:lstStyle/>
          <a:p>
            <a:pPr marL="342900" lvl="0" indent="-342900">
              <a:lnSpc>
                <a:spcPct val="115000"/>
              </a:lnSpc>
              <a:spcAft>
                <a:spcPts val="0"/>
              </a:spcAft>
              <a:buFont typeface="+mj-lt"/>
              <a:buAutoNum type="arabicPeriod"/>
            </a:pPr>
            <a:r>
              <a:rPr lang="tr-TR" dirty="0">
                <a:ea typeface="Calibri"/>
                <a:cs typeface="Times New Roman"/>
              </a:rPr>
              <a:t>Aşağıdaki atasözünü hangi sözcükler tamamlamalıdır?</a:t>
            </a:r>
          </a:p>
          <a:p>
            <a:pPr marL="257175">
              <a:lnSpc>
                <a:spcPct val="115000"/>
              </a:lnSpc>
              <a:spcAft>
                <a:spcPts val="0"/>
              </a:spcAft>
            </a:pPr>
            <a:r>
              <a:rPr lang="tr-TR" dirty="0">
                <a:ea typeface="Calibri"/>
                <a:cs typeface="Times New Roman"/>
              </a:rPr>
              <a:t>Çobanın ……………………….. olursa,  ………………… yağ çıkarır.</a:t>
            </a:r>
          </a:p>
          <a:p>
            <a:pPr marL="257175">
              <a:lnSpc>
                <a:spcPct val="115000"/>
              </a:lnSpc>
              <a:spcAft>
                <a:spcPts val="0"/>
              </a:spcAft>
            </a:pPr>
            <a:r>
              <a:rPr lang="tr-TR" dirty="0">
                <a:ea typeface="Calibri"/>
                <a:cs typeface="Times New Roman"/>
              </a:rPr>
              <a:t> </a:t>
            </a:r>
          </a:p>
          <a:p>
            <a:pPr marL="342900" lvl="0" indent="-342900">
              <a:lnSpc>
                <a:spcPct val="115000"/>
              </a:lnSpc>
              <a:spcAft>
                <a:spcPts val="0"/>
              </a:spcAft>
              <a:buFont typeface="+mj-lt"/>
              <a:buAutoNum type="alphaUcPeriod"/>
            </a:pPr>
            <a:r>
              <a:rPr lang="tr-TR" dirty="0" smtClean="0">
                <a:ea typeface="Calibri"/>
                <a:cs typeface="Times New Roman"/>
              </a:rPr>
              <a:t>İsteği - keçiden</a:t>
            </a:r>
            <a:endParaRPr lang="tr-TR" dirty="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Gönlü - tekeden</a:t>
            </a:r>
            <a:endParaRPr lang="tr-TR" dirty="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İsteği - inekten</a:t>
            </a:r>
            <a:endParaRPr lang="tr-TR" dirty="0">
              <a:ea typeface="Calibri"/>
              <a:cs typeface="Times New Roman"/>
            </a:endParaRPr>
          </a:p>
          <a:p>
            <a:pPr marL="342900" lvl="0" indent="-342900">
              <a:lnSpc>
                <a:spcPct val="115000"/>
              </a:lnSpc>
              <a:spcAft>
                <a:spcPts val="1000"/>
              </a:spcAft>
              <a:buFont typeface="+mj-lt"/>
              <a:buAutoNum type="alphaUcPeriod"/>
            </a:pPr>
            <a:r>
              <a:rPr lang="tr-TR" dirty="0" smtClean="0">
                <a:ea typeface="Calibri"/>
                <a:cs typeface="Times New Roman"/>
              </a:rPr>
              <a:t>İyisi - sütten</a:t>
            </a:r>
          </a:p>
          <a:p>
            <a:pPr marL="342900" lvl="0" indent="-342900">
              <a:lnSpc>
                <a:spcPct val="115000"/>
              </a:lnSpc>
              <a:spcAft>
                <a:spcPts val="1000"/>
              </a:spcAft>
              <a:buFont typeface="+mj-lt"/>
              <a:buAutoNum type="alphaUcPeriod"/>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smtClean="0">
              <a:ea typeface="Calibri"/>
              <a:cs typeface="Times New Roman"/>
            </a:endParaRPr>
          </a:p>
          <a:p>
            <a:pPr marL="342900" lvl="0" indent="-342900">
              <a:lnSpc>
                <a:spcPct val="115000"/>
              </a:lnSpc>
              <a:spcAft>
                <a:spcPts val="1000"/>
              </a:spcAft>
              <a:buFont typeface="+mj-lt"/>
              <a:buAutoNum type="alphaUcPeriod"/>
            </a:pPr>
            <a:endParaRPr lang="tr-TR" sz="2000" dirty="0">
              <a:ea typeface="Calibri"/>
              <a:cs typeface="Times New Roman"/>
            </a:endParaRPr>
          </a:p>
        </p:txBody>
      </p:sp>
    </p:spTree>
    <p:extLst>
      <p:ext uri="{BB962C8B-B14F-4D97-AF65-F5344CB8AC3E}">
        <p14:creationId xmlns="" xmlns:p14="http://schemas.microsoft.com/office/powerpoint/2010/main" val="32217207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675169"/>
            <a:ext cx="7272808" cy="4552015"/>
          </a:xfrm>
          <a:prstGeom prst="rect">
            <a:avLst/>
          </a:prstGeom>
        </p:spPr>
        <p:txBody>
          <a:bodyPr wrap="square">
            <a:spAutoFit/>
          </a:bodyPr>
          <a:lstStyle/>
          <a:p>
            <a:pPr lvl="0">
              <a:lnSpc>
                <a:spcPct val="115000"/>
              </a:lnSpc>
              <a:spcAft>
                <a:spcPts val="0"/>
              </a:spcAft>
            </a:pPr>
            <a:r>
              <a:rPr lang="tr-TR" dirty="0" smtClean="0">
                <a:ea typeface="Calibri"/>
                <a:cs typeface="Times New Roman"/>
              </a:rPr>
              <a:t>2.  Görülen </a:t>
            </a:r>
            <a:r>
              <a:rPr lang="tr-TR" dirty="0">
                <a:ea typeface="Calibri"/>
                <a:cs typeface="Times New Roman"/>
              </a:rPr>
              <a:t>resim hangi atasözünü anlatmaktadır?</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Tarlanın   …………………………     ………………………..   ………………………….; …………………….   </a:t>
            </a:r>
            <a:r>
              <a:rPr lang="tr-TR" dirty="0" smtClean="0">
                <a:ea typeface="Calibri"/>
                <a:cs typeface="Times New Roman"/>
              </a:rPr>
              <a:t>………………….        …………………….     </a:t>
            </a:r>
            <a:r>
              <a:rPr lang="tr-TR" dirty="0">
                <a:ea typeface="Calibri"/>
                <a:cs typeface="Times New Roman"/>
              </a:rPr>
              <a:t>…………………………</a:t>
            </a:r>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87624" y="1340768"/>
            <a:ext cx="7416823" cy="30121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13195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2586462"/>
            <a:ext cx="7488832" cy="1366528"/>
          </a:xfrm>
          <a:prstGeom prst="rect">
            <a:avLst/>
          </a:prstGeom>
        </p:spPr>
        <p:txBody>
          <a:bodyPr wrap="square">
            <a:spAutoFit/>
          </a:bodyPr>
          <a:lstStyle/>
          <a:p>
            <a:pPr marL="342900" lvl="0" indent="-342900">
              <a:lnSpc>
                <a:spcPct val="115000"/>
              </a:lnSpc>
              <a:spcAft>
                <a:spcPts val="0"/>
              </a:spcAft>
            </a:pPr>
            <a:r>
              <a:rPr lang="tr-TR" dirty="0" smtClean="0">
                <a:ea typeface="Calibri"/>
                <a:cs typeface="Times New Roman"/>
              </a:rPr>
              <a:t>3.   “Boşboğazı ateşe atmışlar, odunum ıslak demiş.”</a:t>
            </a:r>
          </a:p>
          <a:p>
            <a:pPr lvl="0">
              <a:lnSpc>
                <a:spcPct val="115000"/>
              </a:lnSpc>
              <a:spcAft>
                <a:spcPts val="0"/>
              </a:spcAft>
            </a:pPr>
            <a:endParaRPr lang="tr-TR" dirty="0">
              <a:ea typeface="Calibri"/>
              <a:cs typeface="Times New Roman"/>
            </a:endParaRPr>
          </a:p>
          <a:p>
            <a:pPr marL="457200">
              <a:lnSpc>
                <a:spcPct val="115000"/>
              </a:lnSpc>
              <a:spcAft>
                <a:spcPts val="0"/>
              </a:spcAft>
            </a:pPr>
            <a:r>
              <a:rPr lang="tr-TR" dirty="0">
                <a:ea typeface="Calibri"/>
                <a:cs typeface="Times New Roman"/>
              </a:rPr>
              <a:t>     Atasözünde hangi sözcük bu atasözüne ait değildir.</a:t>
            </a:r>
          </a:p>
          <a:p>
            <a:pPr marL="342900" lvl="0" indent="-342900">
              <a:lnSpc>
                <a:spcPct val="115000"/>
              </a:lnSpc>
              <a:spcAft>
                <a:spcPts val="1000"/>
              </a:spcAft>
              <a:buFont typeface="+mj-lt"/>
              <a:buAutoNum type="alphaUcPeriod"/>
            </a:pPr>
            <a:r>
              <a:rPr lang="tr-TR" dirty="0" smtClean="0">
                <a:ea typeface="Calibri"/>
                <a:cs typeface="Times New Roman"/>
              </a:rPr>
              <a:t>Boşboğazı                     </a:t>
            </a:r>
            <a:r>
              <a:rPr lang="tr-TR" dirty="0">
                <a:ea typeface="Calibri"/>
                <a:cs typeface="Times New Roman"/>
              </a:rPr>
              <a:t>B.  </a:t>
            </a:r>
            <a:r>
              <a:rPr lang="tr-TR" dirty="0" smtClean="0">
                <a:ea typeface="Calibri"/>
                <a:cs typeface="Times New Roman"/>
              </a:rPr>
              <a:t>Ateşe               </a:t>
            </a:r>
            <a:r>
              <a:rPr lang="tr-TR" dirty="0">
                <a:ea typeface="Calibri"/>
                <a:cs typeface="Times New Roman"/>
              </a:rPr>
              <a:t>C.    </a:t>
            </a:r>
            <a:r>
              <a:rPr lang="tr-TR" dirty="0" smtClean="0">
                <a:ea typeface="Calibri"/>
                <a:cs typeface="Times New Roman"/>
              </a:rPr>
              <a:t>Odunum               </a:t>
            </a:r>
            <a:r>
              <a:rPr lang="tr-TR" dirty="0">
                <a:ea typeface="Calibri"/>
                <a:cs typeface="Times New Roman"/>
              </a:rPr>
              <a:t>D.   </a:t>
            </a:r>
            <a:r>
              <a:rPr lang="tr-TR" dirty="0" smtClean="0">
                <a:ea typeface="Calibri"/>
                <a:cs typeface="Times New Roman"/>
              </a:rPr>
              <a:t>Islak</a:t>
            </a:r>
            <a:endParaRPr lang="tr-TR" dirty="0"/>
          </a:p>
        </p:txBody>
      </p:sp>
    </p:spTree>
    <p:extLst>
      <p:ext uri="{BB962C8B-B14F-4D97-AF65-F5344CB8AC3E}">
        <p14:creationId xmlns="" xmlns:p14="http://schemas.microsoft.com/office/powerpoint/2010/main" val="1507925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2427188"/>
            <a:ext cx="7416824" cy="2768963"/>
          </a:xfrm>
          <a:prstGeom prst="rect">
            <a:avLst/>
          </a:prstGeom>
        </p:spPr>
        <p:txBody>
          <a:bodyPr wrap="square">
            <a:spAutoFit/>
          </a:bodyPr>
          <a:lstStyle/>
          <a:p>
            <a:pPr marL="342900" lvl="0" indent="-342900">
              <a:lnSpc>
                <a:spcPct val="115000"/>
              </a:lnSpc>
              <a:spcAft>
                <a:spcPts val="0"/>
              </a:spcAft>
            </a:pPr>
            <a:r>
              <a:rPr lang="tr-TR" smtClean="0">
                <a:ea typeface="Calibri"/>
                <a:cs typeface="Times New Roman"/>
              </a:rPr>
              <a:t>4.  Aşağıdaki </a:t>
            </a:r>
            <a:r>
              <a:rPr lang="tr-TR" dirty="0">
                <a:ea typeface="Calibri"/>
                <a:cs typeface="Times New Roman"/>
              </a:rPr>
              <a:t>deyimlerden hangisinin kavram eşleştirmesi yanlış verilmiştir</a:t>
            </a:r>
            <a:r>
              <a:rPr lang="tr-TR" dirty="0" smtClean="0">
                <a:ea typeface="Calibri"/>
                <a:cs typeface="Times New Roman"/>
              </a:rPr>
              <a:t>?</a:t>
            </a:r>
          </a:p>
          <a:p>
            <a:pPr lvl="0">
              <a:lnSpc>
                <a:spcPct val="115000"/>
              </a:lnSpc>
              <a:spcAft>
                <a:spcPts val="0"/>
              </a:spcAft>
            </a:pPr>
            <a:endParaRPr lang="tr-TR" dirty="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Aklından çıkarmamak:   Unutmamak.</a:t>
            </a:r>
            <a:endParaRPr lang="tr-TR" dirty="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Arkasından atmak:   Dedikodu yapmak.</a:t>
            </a:r>
            <a:endParaRPr lang="tr-TR" dirty="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Kulak misafiri olmak:    Dinlemek</a:t>
            </a:r>
          </a:p>
          <a:p>
            <a:pPr marL="342900" lvl="0" indent="-342900">
              <a:lnSpc>
                <a:spcPct val="115000"/>
              </a:lnSpc>
              <a:spcAft>
                <a:spcPts val="0"/>
              </a:spcAft>
              <a:buFont typeface="+mj-lt"/>
              <a:buAutoNum type="alphaUcPeriod"/>
            </a:pPr>
            <a:r>
              <a:rPr lang="tr-TR" dirty="0" smtClean="0">
                <a:ea typeface="Calibri"/>
                <a:cs typeface="Times New Roman"/>
              </a:rPr>
              <a:t>Ürperti vermek :     Üşütmek</a:t>
            </a:r>
          </a:p>
          <a:p>
            <a:pPr marL="342900" lvl="0" indent="-342900">
              <a:lnSpc>
                <a:spcPct val="115000"/>
              </a:lnSpc>
              <a:spcAft>
                <a:spcPts val="1000"/>
              </a:spcAft>
              <a:buFont typeface="+mj-lt"/>
              <a:buAutoNum type="alphaUcPeriod"/>
            </a:pPr>
            <a:endParaRPr lang="tr-TR" dirty="0">
              <a:ea typeface="Calibri"/>
              <a:cs typeface="Times New Roman"/>
            </a:endParaRPr>
          </a:p>
          <a:p>
            <a:pPr lvl="0">
              <a:lnSpc>
                <a:spcPct val="115000"/>
              </a:lnSpc>
              <a:spcAft>
                <a:spcPts val="1000"/>
              </a:spcAft>
            </a:pPr>
            <a:endParaRPr lang="tr-TR" dirty="0" smtClean="0">
              <a:ea typeface="Calibri"/>
              <a:cs typeface="Times New Roman"/>
            </a:endParaRPr>
          </a:p>
        </p:txBody>
      </p:sp>
    </p:spTree>
    <p:extLst>
      <p:ext uri="{BB962C8B-B14F-4D97-AF65-F5344CB8AC3E}">
        <p14:creationId xmlns="" xmlns:p14="http://schemas.microsoft.com/office/powerpoint/2010/main" val="31233809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31640" y="2108639"/>
            <a:ext cx="6984776" cy="2897203"/>
          </a:xfrm>
          <a:prstGeom prst="rect">
            <a:avLst/>
          </a:prstGeom>
        </p:spPr>
        <p:txBody>
          <a:bodyPr wrap="square">
            <a:spAutoFit/>
          </a:bodyPr>
          <a:lstStyle/>
          <a:p>
            <a:pPr lvl="0">
              <a:lnSpc>
                <a:spcPct val="115000"/>
              </a:lnSpc>
              <a:spcAft>
                <a:spcPts val="0"/>
              </a:spcAft>
            </a:pPr>
            <a:r>
              <a:rPr lang="tr-TR" dirty="0" smtClean="0">
                <a:ea typeface="Calibri"/>
                <a:cs typeface="Times New Roman"/>
              </a:rPr>
              <a:t>2.  Aşağıdaki </a:t>
            </a:r>
            <a:r>
              <a:rPr lang="tr-TR" dirty="0">
                <a:ea typeface="Calibri"/>
                <a:cs typeface="Times New Roman"/>
              </a:rPr>
              <a:t>atasözünü hangi sözcükler tamamlamalıdır?</a:t>
            </a:r>
          </a:p>
          <a:p>
            <a:pPr marL="257175">
              <a:lnSpc>
                <a:spcPct val="115000"/>
              </a:lnSpc>
              <a:spcAft>
                <a:spcPts val="0"/>
              </a:spcAft>
            </a:pPr>
            <a:r>
              <a:rPr lang="tr-TR" dirty="0">
                <a:ea typeface="Calibri"/>
                <a:cs typeface="Times New Roman"/>
              </a:rPr>
              <a:t>Tarlayı ……………….. zapt etmez,  ……………………..zapt eder.</a:t>
            </a:r>
          </a:p>
          <a:p>
            <a:pPr marL="342900" lvl="0" indent="-342900">
              <a:lnSpc>
                <a:spcPct val="115000"/>
              </a:lnSpc>
              <a:spcAft>
                <a:spcPts val="0"/>
              </a:spcAft>
              <a:buFont typeface="+mj-lt"/>
              <a:buAutoNum type="alphaUcPeriod"/>
            </a:pPr>
            <a:r>
              <a:rPr lang="tr-TR" dirty="0">
                <a:ea typeface="Calibri"/>
                <a:cs typeface="Times New Roman"/>
              </a:rPr>
              <a:t>Başak-pulluk</a:t>
            </a:r>
          </a:p>
          <a:p>
            <a:pPr marL="342900" lvl="0" indent="-342900">
              <a:lnSpc>
                <a:spcPct val="115000"/>
              </a:lnSpc>
              <a:spcAft>
                <a:spcPts val="0"/>
              </a:spcAft>
              <a:buFont typeface="+mj-lt"/>
              <a:buAutoNum type="alphaUcPeriod"/>
            </a:pPr>
            <a:r>
              <a:rPr lang="tr-TR" dirty="0">
                <a:ea typeface="Calibri"/>
                <a:cs typeface="Times New Roman"/>
              </a:rPr>
              <a:t>Koşan-Şaban</a:t>
            </a:r>
          </a:p>
          <a:p>
            <a:pPr marL="342900" lvl="0" indent="-342900">
              <a:lnSpc>
                <a:spcPct val="115000"/>
              </a:lnSpc>
              <a:spcAft>
                <a:spcPts val="0"/>
              </a:spcAft>
              <a:buFont typeface="+mj-lt"/>
              <a:buAutoNum type="alphaUcPeriod"/>
            </a:pPr>
            <a:r>
              <a:rPr lang="tr-TR" dirty="0">
                <a:ea typeface="Calibri"/>
                <a:cs typeface="Times New Roman"/>
              </a:rPr>
              <a:t>Koçan-saban</a:t>
            </a:r>
          </a:p>
          <a:p>
            <a:pPr marL="342900" lvl="0" indent="-342900">
              <a:lnSpc>
                <a:spcPct val="115000"/>
              </a:lnSpc>
              <a:spcAft>
                <a:spcPts val="1000"/>
              </a:spcAft>
              <a:buFont typeface="+mj-lt"/>
              <a:buAutoNum type="alphaUcPeriod"/>
            </a:pPr>
            <a:r>
              <a:rPr lang="tr-TR" dirty="0" smtClean="0">
                <a:ea typeface="Calibri"/>
                <a:cs typeface="Times New Roman"/>
              </a:rPr>
              <a:t>Bakan-çalışan</a:t>
            </a:r>
          </a:p>
          <a:p>
            <a:pPr marL="342900" lvl="0" indent="-342900">
              <a:lnSpc>
                <a:spcPct val="115000"/>
              </a:lnSpc>
              <a:spcAft>
                <a:spcPts val="1000"/>
              </a:spcAft>
              <a:buFont typeface="+mj-lt"/>
              <a:buAutoNum type="alphaUcPeriod"/>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 xmlns:p14="http://schemas.microsoft.com/office/powerpoint/2010/main" val="487898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5616" y="1949364"/>
            <a:ext cx="7200800" cy="2322174"/>
          </a:xfrm>
          <a:prstGeom prst="rect">
            <a:avLst/>
          </a:prstGeom>
        </p:spPr>
        <p:txBody>
          <a:bodyPr wrap="square">
            <a:spAutoFit/>
          </a:bodyPr>
          <a:lstStyle/>
          <a:p>
            <a:pPr lvl="0">
              <a:lnSpc>
                <a:spcPct val="115000"/>
              </a:lnSpc>
              <a:spcAft>
                <a:spcPts val="0"/>
              </a:spcAft>
            </a:pPr>
            <a:r>
              <a:rPr lang="tr-TR" dirty="0" smtClean="0">
                <a:ea typeface="Calibri"/>
                <a:cs typeface="Times New Roman"/>
              </a:rPr>
              <a:t>3. Aşağıdaki </a:t>
            </a:r>
            <a:r>
              <a:rPr lang="tr-TR" dirty="0">
                <a:ea typeface="Calibri"/>
                <a:cs typeface="Times New Roman"/>
              </a:rPr>
              <a:t>atasözlerinden özdeş olanlar hangi seçenekte verilmiştir</a:t>
            </a:r>
            <a:r>
              <a:rPr lang="tr-TR" dirty="0" smtClean="0">
                <a:ea typeface="Calibri"/>
                <a:cs typeface="Times New Roman"/>
              </a:rPr>
              <a:t>?</a:t>
            </a:r>
          </a:p>
          <a:p>
            <a:pPr lvl="0">
              <a:lnSpc>
                <a:spcPct val="115000"/>
              </a:lnSpc>
              <a:spcAft>
                <a:spcPts val="0"/>
              </a:spcAft>
            </a:pPr>
            <a:endParaRPr lang="tr-TR" dirty="0">
              <a:ea typeface="Calibri"/>
              <a:cs typeface="Times New Roman"/>
            </a:endParaRPr>
          </a:p>
          <a:p>
            <a:pPr marL="342900" lvl="0" indent="-342900">
              <a:lnSpc>
                <a:spcPct val="115000"/>
              </a:lnSpc>
              <a:spcAft>
                <a:spcPts val="0"/>
              </a:spcAft>
              <a:buFont typeface="+mj-lt"/>
              <a:buAutoNum type="alphaUcPeriod"/>
            </a:pPr>
            <a:r>
              <a:rPr lang="tr-TR" dirty="0">
                <a:ea typeface="Calibri"/>
                <a:cs typeface="Times New Roman"/>
              </a:rPr>
              <a:t>Olmaz olmaz deme, olmaz olmaz………….İş olacağına varır.</a:t>
            </a:r>
          </a:p>
          <a:p>
            <a:pPr marL="342900" lvl="0" indent="-342900">
              <a:lnSpc>
                <a:spcPct val="115000"/>
              </a:lnSpc>
              <a:spcAft>
                <a:spcPts val="0"/>
              </a:spcAft>
              <a:buFont typeface="+mj-lt"/>
              <a:buAutoNum type="alphaUcPeriod"/>
            </a:pPr>
            <a:r>
              <a:rPr lang="tr-TR" dirty="0">
                <a:ea typeface="Calibri"/>
                <a:cs typeface="Times New Roman"/>
              </a:rPr>
              <a:t>Zararın neresinden </a:t>
            </a:r>
            <a:r>
              <a:rPr lang="tr-TR" dirty="0" smtClean="0">
                <a:ea typeface="Calibri"/>
                <a:cs typeface="Times New Roman"/>
              </a:rPr>
              <a:t>dönülse </a:t>
            </a:r>
            <a:r>
              <a:rPr lang="tr-TR" dirty="0">
                <a:ea typeface="Calibri"/>
                <a:cs typeface="Times New Roman"/>
              </a:rPr>
              <a:t>kardır……….Gelen gideni aratır.</a:t>
            </a:r>
          </a:p>
          <a:p>
            <a:pPr marL="342900" lvl="0" indent="-342900">
              <a:lnSpc>
                <a:spcPct val="115000"/>
              </a:lnSpc>
              <a:spcAft>
                <a:spcPts val="0"/>
              </a:spcAft>
              <a:buFont typeface="+mj-lt"/>
              <a:buAutoNum type="alphaUcPeriod"/>
            </a:pPr>
            <a:r>
              <a:rPr lang="tr-TR" dirty="0">
                <a:ea typeface="Calibri"/>
                <a:cs typeface="Times New Roman"/>
              </a:rPr>
              <a:t>El elden üstündür……….Alet işler el övünür.</a:t>
            </a:r>
          </a:p>
          <a:p>
            <a:pPr marL="342900" lvl="0" indent="-342900">
              <a:lnSpc>
                <a:spcPct val="115000"/>
              </a:lnSpc>
              <a:spcAft>
                <a:spcPts val="0"/>
              </a:spcAft>
              <a:buFont typeface="+mj-lt"/>
              <a:buAutoNum type="alphaUcPeriod"/>
            </a:pPr>
            <a:r>
              <a:rPr lang="tr-TR" dirty="0">
                <a:ea typeface="Calibri"/>
                <a:cs typeface="Times New Roman"/>
              </a:rPr>
              <a:t>Akan suya inanma, el oğluna </a:t>
            </a:r>
            <a:r>
              <a:rPr lang="tr-TR" dirty="0" smtClean="0">
                <a:ea typeface="Calibri"/>
                <a:cs typeface="Times New Roman"/>
              </a:rPr>
              <a:t>güvenme………Ademoğlu çiğ süt emmiştir.</a:t>
            </a:r>
            <a:endParaRPr lang="tr-TR" dirty="0">
              <a:ea typeface="Calibri"/>
              <a:cs typeface="Times New Roman"/>
            </a:endParaRPr>
          </a:p>
          <a:p>
            <a:pPr marL="485775">
              <a:lnSpc>
                <a:spcPct val="115000"/>
              </a:lnSpc>
              <a:spcAft>
                <a:spcPts val="1000"/>
              </a:spcAft>
            </a:pPr>
            <a:r>
              <a:rPr lang="tr-TR" dirty="0">
                <a:ea typeface="Calibri"/>
                <a:cs typeface="Times New Roman"/>
              </a:rPr>
              <a:t> </a:t>
            </a:r>
          </a:p>
        </p:txBody>
      </p:sp>
    </p:spTree>
    <p:extLst>
      <p:ext uri="{BB962C8B-B14F-4D97-AF65-F5344CB8AC3E}">
        <p14:creationId xmlns="" xmlns:p14="http://schemas.microsoft.com/office/powerpoint/2010/main" val="3841987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259632" y="692695"/>
            <a:ext cx="6984776" cy="3910301"/>
          </a:xfrm>
          <a:prstGeom prst="rect">
            <a:avLst/>
          </a:prstGeom>
        </p:spPr>
        <p:txBody>
          <a:bodyPr wrap="square">
            <a:spAutoFit/>
          </a:bodyPr>
          <a:lstStyle/>
          <a:p>
            <a:pPr>
              <a:lnSpc>
                <a:spcPct val="115000"/>
              </a:lnSpc>
            </a:pPr>
            <a:r>
              <a:rPr lang="tr-TR" dirty="0" smtClean="0">
                <a:ea typeface="Calibri"/>
                <a:cs typeface="Times New Roman"/>
              </a:rPr>
              <a:t>4. Verilen atasözlerinden hangileri zıt anlamlı değildir?</a:t>
            </a:r>
          </a:p>
          <a:p>
            <a:pPr lvl="0">
              <a:lnSpc>
                <a:spcPct val="115000"/>
              </a:lnSpc>
              <a:spcAft>
                <a:spcPts val="0"/>
              </a:spcAft>
            </a:pPr>
            <a:endParaRPr lang="tr-TR" dirty="0" smtClean="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İyi insan lafının üstüne gelir……..   İti an çomağı hazırla.</a:t>
            </a:r>
          </a:p>
          <a:p>
            <a:pPr marL="342900" lvl="0" indent="-342900">
              <a:lnSpc>
                <a:spcPct val="115000"/>
              </a:lnSpc>
              <a:spcAft>
                <a:spcPts val="0"/>
              </a:spcAft>
              <a:buFont typeface="+mj-lt"/>
              <a:buAutoNum type="alphaUcPeriod"/>
            </a:pPr>
            <a:r>
              <a:rPr lang="tr-TR" dirty="0" smtClean="0">
                <a:ea typeface="Calibri"/>
                <a:cs typeface="Times New Roman"/>
              </a:rPr>
              <a:t>Acı patlıcanı kırağı çalmaz…………  Zora dağlar dayanmaz.</a:t>
            </a:r>
          </a:p>
          <a:p>
            <a:pPr marL="342900" lvl="0" indent="-342900">
              <a:lnSpc>
                <a:spcPct val="115000"/>
              </a:lnSpc>
              <a:spcAft>
                <a:spcPts val="0"/>
              </a:spcAft>
              <a:buFont typeface="+mj-lt"/>
              <a:buAutoNum type="alphaUcPeriod"/>
            </a:pPr>
            <a:r>
              <a:rPr lang="tr-TR" dirty="0" smtClean="0">
                <a:ea typeface="Calibri"/>
                <a:cs typeface="Times New Roman"/>
              </a:rPr>
              <a:t>İnsan kıymetini insan bilir………….  İnsanoğlu çiğ süt emmiştir.</a:t>
            </a:r>
          </a:p>
          <a:p>
            <a:pPr marL="342900" lvl="0" indent="-342900">
              <a:lnSpc>
                <a:spcPct val="115000"/>
              </a:lnSpc>
              <a:spcAft>
                <a:spcPts val="0"/>
              </a:spcAft>
              <a:buFont typeface="+mj-lt"/>
              <a:buAutoNum type="alphaUcPeriod"/>
            </a:pPr>
            <a:r>
              <a:rPr lang="tr-TR" dirty="0" smtClean="0">
                <a:ea typeface="Calibri"/>
                <a:cs typeface="Times New Roman"/>
              </a:rPr>
              <a:t>Harama el uzatılmaz……………………Üzümü ye, bağını sorma.</a:t>
            </a:r>
          </a:p>
          <a:p>
            <a:pPr marL="342900" lvl="0" indent="-342900">
              <a:lnSpc>
                <a:spcPct val="115000"/>
              </a:lnSpc>
              <a:spcAft>
                <a:spcPts val="1000"/>
              </a:spcAft>
              <a:buFont typeface="+mj-lt"/>
              <a:buAutoNum type="arabicPeriod"/>
            </a:pPr>
            <a:endParaRPr lang="tr-TR" dirty="0" smtClean="0">
              <a:ea typeface="Calibri"/>
              <a:cs typeface="Times New Roman"/>
            </a:endParaRPr>
          </a:p>
          <a:p>
            <a:pPr marL="342900" lvl="0" indent="-342900">
              <a:lnSpc>
                <a:spcPct val="115000"/>
              </a:lnSpc>
              <a:spcAft>
                <a:spcPts val="1000"/>
              </a:spcAft>
              <a:buFont typeface="+mj-lt"/>
              <a:buAutoNum type="arabicPeriod"/>
            </a:pPr>
            <a:endParaRPr lang="tr-TR" dirty="0" smtClean="0">
              <a:ea typeface="Calibri"/>
              <a:cs typeface="Times New Roman"/>
            </a:endParaRPr>
          </a:p>
          <a:p>
            <a:pPr marL="342900" lvl="0" indent="-342900">
              <a:lnSpc>
                <a:spcPct val="115000"/>
              </a:lnSpc>
              <a:spcAft>
                <a:spcPts val="1000"/>
              </a:spcAft>
              <a:buFont typeface="+mj-lt"/>
              <a:buAutoNum type="arabicPeriod"/>
            </a:pPr>
            <a:endParaRPr lang="tr-TR" dirty="0" smtClean="0">
              <a:ea typeface="Calibri"/>
              <a:cs typeface="Times New Roman"/>
            </a:endParaRPr>
          </a:p>
          <a:p>
            <a:pPr marL="342900" lvl="0" indent="-342900">
              <a:lnSpc>
                <a:spcPct val="115000"/>
              </a:lnSpc>
              <a:spcAft>
                <a:spcPts val="1000"/>
              </a:spcAft>
              <a:buFont typeface="+mj-lt"/>
              <a:buAutoNum type="arabicPeriod"/>
            </a:pPr>
            <a:endParaRPr lang="tr-TR" sz="3200" dirty="0">
              <a:ea typeface="Calibri"/>
              <a:cs typeface="Times New Roman"/>
            </a:endParaRPr>
          </a:p>
        </p:txBody>
      </p:sp>
    </p:spTree>
    <p:extLst>
      <p:ext uri="{BB962C8B-B14F-4D97-AF65-F5344CB8AC3E}">
        <p14:creationId xmlns="" xmlns:p14="http://schemas.microsoft.com/office/powerpoint/2010/main" val="29517668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75656" y="1152993"/>
            <a:ext cx="6624736" cy="2388346"/>
          </a:xfrm>
          <a:prstGeom prst="rect">
            <a:avLst/>
          </a:prstGeom>
        </p:spPr>
        <p:txBody>
          <a:bodyPr wrap="square">
            <a:spAutoFit/>
          </a:bodyPr>
          <a:lstStyle/>
          <a:p>
            <a:pPr lvl="0">
              <a:lnSpc>
                <a:spcPct val="115000"/>
              </a:lnSpc>
              <a:spcAft>
                <a:spcPts val="0"/>
              </a:spcAft>
            </a:pPr>
            <a:r>
              <a:rPr lang="tr-TR" dirty="0" smtClean="0">
                <a:ea typeface="Calibri"/>
                <a:cs typeface="Times New Roman"/>
              </a:rPr>
              <a:t>5.  “Zorla güzellik olmaz.” atasözünün zıt anlamlısı aşağıdakilerden hangisidir?</a:t>
            </a:r>
          </a:p>
          <a:p>
            <a:pPr marL="342900" lvl="0" indent="-342900">
              <a:lnSpc>
                <a:spcPct val="115000"/>
              </a:lnSpc>
              <a:spcAft>
                <a:spcPts val="1000"/>
              </a:spcAft>
              <a:buFont typeface="+mj-lt"/>
              <a:buAutoNum type="alphaUcPeriod"/>
            </a:pPr>
            <a:r>
              <a:rPr lang="tr-TR" dirty="0" smtClean="0">
                <a:ea typeface="Calibri"/>
                <a:cs typeface="Times New Roman"/>
              </a:rPr>
              <a:t>Zora beylerin borcu var.</a:t>
            </a:r>
          </a:p>
          <a:p>
            <a:pPr marL="342900" lvl="0" indent="-342900">
              <a:lnSpc>
                <a:spcPct val="115000"/>
              </a:lnSpc>
              <a:spcAft>
                <a:spcPts val="1000"/>
              </a:spcAft>
              <a:buFont typeface="+mj-lt"/>
              <a:buAutoNum type="alphaUcPeriod"/>
            </a:pPr>
            <a:r>
              <a:rPr lang="tr-TR" dirty="0" smtClean="0">
                <a:cs typeface="Times New Roman"/>
              </a:rPr>
              <a:t>Zora dağlar dayanmaz.</a:t>
            </a:r>
          </a:p>
          <a:p>
            <a:pPr marL="342900" lvl="0" indent="-342900">
              <a:lnSpc>
                <a:spcPct val="115000"/>
              </a:lnSpc>
              <a:spcAft>
                <a:spcPts val="1000"/>
              </a:spcAft>
              <a:buFont typeface="+mj-lt"/>
              <a:buAutoNum type="alphaUcPeriod"/>
            </a:pPr>
            <a:r>
              <a:rPr lang="tr-TR" dirty="0" smtClean="0">
                <a:cs typeface="Times New Roman"/>
              </a:rPr>
              <a:t>Zor kapıdan girerse, şeriat bacadan çıkar.</a:t>
            </a:r>
          </a:p>
          <a:p>
            <a:pPr marL="342900" lvl="0" indent="-342900">
              <a:lnSpc>
                <a:spcPct val="115000"/>
              </a:lnSpc>
              <a:spcAft>
                <a:spcPts val="1000"/>
              </a:spcAft>
              <a:buFont typeface="+mj-lt"/>
              <a:buAutoNum type="alphaUcPeriod"/>
            </a:pPr>
            <a:r>
              <a:rPr lang="tr-TR" dirty="0" smtClean="0">
                <a:cs typeface="Times New Roman"/>
              </a:rPr>
              <a:t>Zurnada peşrev olmaz, ne çıkarsa bahtına.</a:t>
            </a:r>
            <a:endParaRPr lang="tr-TR" dirty="0"/>
          </a:p>
        </p:txBody>
      </p:sp>
    </p:spTree>
    <p:extLst>
      <p:ext uri="{BB962C8B-B14F-4D97-AF65-F5344CB8AC3E}">
        <p14:creationId xmlns="" xmlns:p14="http://schemas.microsoft.com/office/powerpoint/2010/main" val="1079371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5616" y="993718"/>
            <a:ext cx="6624736" cy="3728713"/>
          </a:xfrm>
          <a:prstGeom prst="rect">
            <a:avLst/>
          </a:prstGeom>
        </p:spPr>
        <p:txBody>
          <a:bodyPr wrap="square">
            <a:spAutoFit/>
          </a:bodyPr>
          <a:lstStyle/>
          <a:p>
            <a:pPr marL="342900" lvl="0" indent="-342900">
              <a:lnSpc>
                <a:spcPct val="115000"/>
              </a:lnSpc>
              <a:spcAft>
                <a:spcPts val="0"/>
              </a:spcAft>
              <a:buAutoNum type="arabicPeriod" startAt="6"/>
            </a:pPr>
            <a:r>
              <a:rPr lang="tr-TR" dirty="0" smtClean="0">
                <a:ea typeface="Calibri"/>
                <a:cs typeface="Times New Roman"/>
              </a:rPr>
              <a:t>Yararlı bir şeyi elde etmek için sonuna kadar uğraşılması gerektiğini anlatan atasözümüz aşağıdakilerden hangisidir?</a:t>
            </a:r>
            <a:r>
              <a:rPr lang="tr-TR" dirty="0">
                <a:ea typeface="Calibri"/>
                <a:cs typeface="Times New Roman"/>
              </a:rPr>
              <a:t> </a:t>
            </a:r>
          </a:p>
          <a:p>
            <a:pPr marL="342900" lvl="0" indent="-342900">
              <a:lnSpc>
                <a:spcPct val="115000"/>
              </a:lnSpc>
              <a:spcAft>
                <a:spcPts val="1000"/>
              </a:spcAft>
              <a:buFont typeface="+mj-lt"/>
              <a:buAutoNum type="alphaUcPeriod"/>
            </a:pPr>
            <a:r>
              <a:rPr lang="tr-TR" dirty="0" smtClean="0">
                <a:ea typeface="Calibri"/>
                <a:cs typeface="Times New Roman"/>
              </a:rPr>
              <a:t>Pilavdan dönenin kaşığı kırılsın.</a:t>
            </a:r>
          </a:p>
          <a:p>
            <a:pPr marL="342900" lvl="0" indent="-342900">
              <a:lnSpc>
                <a:spcPct val="115000"/>
              </a:lnSpc>
              <a:spcAft>
                <a:spcPts val="1000"/>
              </a:spcAft>
              <a:buFont typeface="+mj-lt"/>
              <a:buAutoNum type="alphaUcPeriod"/>
            </a:pPr>
            <a:r>
              <a:rPr lang="tr-TR" dirty="0" smtClean="0">
                <a:ea typeface="Calibri"/>
                <a:cs typeface="Times New Roman"/>
              </a:rPr>
              <a:t>Rüzgara karşı tüküren, kendi yüzüne tükürür.</a:t>
            </a:r>
          </a:p>
          <a:p>
            <a:pPr marL="342900" lvl="0" indent="-342900">
              <a:lnSpc>
                <a:spcPct val="115000"/>
              </a:lnSpc>
              <a:spcAft>
                <a:spcPts val="1000"/>
              </a:spcAft>
              <a:buFont typeface="+mj-lt"/>
              <a:buAutoNum type="alphaUcPeriod"/>
            </a:pPr>
            <a:r>
              <a:rPr lang="tr-TR" dirty="0" smtClean="0">
                <a:ea typeface="Calibri"/>
                <a:cs typeface="Times New Roman"/>
              </a:rPr>
              <a:t>Mahkeme kadıya mülk değil.</a:t>
            </a:r>
          </a:p>
          <a:p>
            <a:pPr marL="342900" lvl="0" indent="-342900">
              <a:lnSpc>
                <a:spcPct val="115000"/>
              </a:lnSpc>
              <a:spcAft>
                <a:spcPts val="1000"/>
              </a:spcAft>
              <a:buFont typeface="+mj-lt"/>
              <a:buAutoNum type="alphaUcPeriod"/>
            </a:pPr>
            <a:r>
              <a:rPr lang="tr-TR" dirty="0" smtClean="0">
                <a:ea typeface="Calibri"/>
                <a:cs typeface="Times New Roman"/>
              </a:rPr>
              <a:t>Her zaman gemicinin istediği rüzgar esmez.</a:t>
            </a:r>
          </a:p>
          <a:p>
            <a:pPr marL="342900" lvl="0" indent="-342900">
              <a:lnSpc>
                <a:spcPct val="115000"/>
              </a:lnSpc>
              <a:spcAft>
                <a:spcPts val="1000"/>
              </a:spcAft>
              <a:buFont typeface="+mj-lt"/>
              <a:buAutoNum type="alphaUcPeriod"/>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smtClean="0">
              <a:ea typeface="Calibri"/>
              <a:cs typeface="Times New Roman"/>
            </a:endParaRPr>
          </a:p>
          <a:p>
            <a:pPr lvl="0">
              <a:lnSpc>
                <a:spcPct val="115000"/>
              </a:lnSpc>
              <a:spcAft>
                <a:spcPts val="1000"/>
              </a:spcAft>
            </a:pPr>
            <a:endParaRPr lang="tr-TR" dirty="0">
              <a:ea typeface="Calibri"/>
              <a:cs typeface="Times New Roman"/>
            </a:endParaRPr>
          </a:p>
        </p:txBody>
      </p:sp>
    </p:spTree>
    <p:extLst>
      <p:ext uri="{BB962C8B-B14F-4D97-AF65-F5344CB8AC3E}">
        <p14:creationId xmlns="" xmlns:p14="http://schemas.microsoft.com/office/powerpoint/2010/main" val="2932763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03648" y="993718"/>
            <a:ext cx="6552728" cy="3728713"/>
          </a:xfrm>
          <a:prstGeom prst="rect">
            <a:avLst/>
          </a:prstGeom>
        </p:spPr>
        <p:txBody>
          <a:bodyPr wrap="square">
            <a:spAutoFit/>
          </a:bodyPr>
          <a:lstStyle/>
          <a:p>
            <a:pPr marL="342900" lvl="0" indent="-342900">
              <a:lnSpc>
                <a:spcPct val="115000"/>
              </a:lnSpc>
              <a:spcAft>
                <a:spcPts val="0"/>
              </a:spcAft>
              <a:buAutoNum type="arabicPeriod" startAt="7"/>
            </a:pPr>
            <a:r>
              <a:rPr lang="tr-TR" dirty="0" smtClean="0">
                <a:ea typeface="Calibri"/>
                <a:cs typeface="Times New Roman"/>
              </a:rPr>
              <a:t>Yaptığı küçük iyiliklere karşılık, büyük çıkar bekleyen insanları anlatan atasözü aşağıdakilerden </a:t>
            </a:r>
            <a:r>
              <a:rPr lang="tr-TR" dirty="0">
                <a:ea typeface="Calibri"/>
                <a:cs typeface="Times New Roman"/>
              </a:rPr>
              <a:t>hangisidir?</a:t>
            </a:r>
          </a:p>
          <a:p>
            <a:pPr marL="342900" lvl="0" indent="-342900">
              <a:lnSpc>
                <a:spcPct val="115000"/>
              </a:lnSpc>
              <a:spcAft>
                <a:spcPts val="1000"/>
              </a:spcAft>
              <a:buFont typeface="+mj-lt"/>
              <a:buAutoNum type="alphaUcPeriod"/>
            </a:pPr>
            <a:r>
              <a:rPr lang="tr-TR" dirty="0" smtClean="0">
                <a:ea typeface="Calibri"/>
                <a:cs typeface="Times New Roman"/>
              </a:rPr>
              <a:t>Çobana verme kızı, ya koyun güttürür ya kuzu.</a:t>
            </a:r>
          </a:p>
          <a:p>
            <a:pPr marL="342900" lvl="0" indent="-342900">
              <a:lnSpc>
                <a:spcPct val="115000"/>
              </a:lnSpc>
              <a:spcAft>
                <a:spcPts val="1000"/>
              </a:spcAft>
              <a:buFont typeface="+mj-lt"/>
              <a:buAutoNum type="alphaUcPeriod"/>
            </a:pPr>
            <a:r>
              <a:rPr lang="tr-TR" dirty="0" smtClean="0">
                <a:ea typeface="Calibri"/>
                <a:cs typeface="Times New Roman"/>
              </a:rPr>
              <a:t>Derede tarla sel için, tepede harman yel için.</a:t>
            </a:r>
          </a:p>
          <a:p>
            <a:pPr marL="342900" lvl="0" indent="-342900">
              <a:lnSpc>
                <a:spcPct val="115000"/>
              </a:lnSpc>
              <a:spcAft>
                <a:spcPts val="1000"/>
              </a:spcAft>
              <a:buFont typeface="+mj-lt"/>
              <a:buAutoNum type="alphaUcPeriod"/>
            </a:pPr>
            <a:r>
              <a:rPr lang="tr-TR" dirty="0" smtClean="0">
                <a:ea typeface="Calibri"/>
                <a:cs typeface="Times New Roman"/>
              </a:rPr>
              <a:t>Ağzına bir zeytin verir, altına tulum tutar.</a:t>
            </a:r>
          </a:p>
          <a:p>
            <a:pPr marL="342900" lvl="0" indent="-342900">
              <a:lnSpc>
                <a:spcPct val="115000"/>
              </a:lnSpc>
              <a:spcAft>
                <a:spcPts val="1000"/>
              </a:spcAft>
              <a:buFont typeface="+mj-lt"/>
              <a:buAutoNum type="alphaUcPeriod"/>
            </a:pPr>
            <a:r>
              <a:rPr lang="tr-TR" dirty="0" smtClean="0">
                <a:ea typeface="Calibri"/>
                <a:cs typeface="Times New Roman"/>
              </a:rPr>
              <a:t>Haramzade pazar bozar, helalzade pazar yapar.</a:t>
            </a:r>
          </a:p>
          <a:p>
            <a:pPr marL="342900" lvl="0" indent="-342900">
              <a:lnSpc>
                <a:spcPct val="115000"/>
              </a:lnSpc>
              <a:spcAft>
                <a:spcPts val="1000"/>
              </a:spcAft>
              <a:buFont typeface="+mj-lt"/>
              <a:buAutoNum type="alphaUcPeriod"/>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smtClean="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 xmlns:p14="http://schemas.microsoft.com/office/powerpoint/2010/main" val="3997025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2427188"/>
            <a:ext cx="6840760" cy="3153684"/>
          </a:xfrm>
          <a:prstGeom prst="rect">
            <a:avLst/>
          </a:prstGeom>
        </p:spPr>
        <p:txBody>
          <a:bodyPr wrap="square">
            <a:spAutoFit/>
          </a:bodyPr>
          <a:lstStyle/>
          <a:p>
            <a:pPr marL="342900" lvl="0" indent="-342900">
              <a:lnSpc>
                <a:spcPct val="115000"/>
              </a:lnSpc>
              <a:spcAft>
                <a:spcPts val="0"/>
              </a:spcAft>
            </a:pPr>
            <a:r>
              <a:rPr lang="tr-TR" dirty="0" smtClean="0">
                <a:ea typeface="Calibri"/>
                <a:cs typeface="Times New Roman"/>
              </a:rPr>
              <a:t>8. “Buğday başak verince orak pahaya çıkar.” atasözünün karşıladığı kavram nedir?</a:t>
            </a:r>
          </a:p>
          <a:p>
            <a:pPr marL="342900" lvl="0" indent="-342900">
              <a:lnSpc>
                <a:spcPct val="115000"/>
              </a:lnSpc>
              <a:spcAft>
                <a:spcPts val="0"/>
              </a:spcAft>
            </a:pPr>
            <a:endParaRPr lang="tr-TR" dirty="0" smtClean="0">
              <a:ea typeface="Calibri"/>
              <a:cs typeface="Times New Roman"/>
            </a:endParaRPr>
          </a:p>
          <a:p>
            <a:pPr marL="342900" lvl="0" indent="-342900">
              <a:lnSpc>
                <a:spcPct val="115000"/>
              </a:lnSpc>
              <a:spcAft>
                <a:spcPts val="1000"/>
              </a:spcAft>
              <a:buFont typeface="+mj-lt"/>
              <a:buAutoNum type="alphaUcPeriod"/>
            </a:pPr>
            <a:r>
              <a:rPr lang="tr-TR" dirty="0" smtClean="0">
                <a:ea typeface="Calibri"/>
                <a:cs typeface="Times New Roman"/>
              </a:rPr>
              <a:t>Sadakat</a:t>
            </a:r>
          </a:p>
          <a:p>
            <a:pPr marL="342900" lvl="0" indent="-342900">
              <a:lnSpc>
                <a:spcPct val="115000"/>
              </a:lnSpc>
              <a:spcAft>
                <a:spcPts val="1000"/>
              </a:spcAft>
              <a:buFont typeface="+mj-lt"/>
              <a:buAutoNum type="alphaUcPeriod"/>
            </a:pPr>
            <a:r>
              <a:rPr lang="tr-TR" dirty="0" smtClean="0">
                <a:ea typeface="Calibri"/>
                <a:cs typeface="Times New Roman"/>
              </a:rPr>
              <a:t>Özverili olma</a:t>
            </a:r>
          </a:p>
          <a:p>
            <a:pPr marL="342900" lvl="0" indent="-342900">
              <a:lnSpc>
                <a:spcPct val="115000"/>
              </a:lnSpc>
              <a:spcAft>
                <a:spcPts val="1000"/>
              </a:spcAft>
              <a:buFont typeface="+mj-lt"/>
              <a:buAutoNum type="alphaUcPeriod"/>
            </a:pPr>
            <a:r>
              <a:rPr lang="tr-TR" dirty="0" smtClean="0">
                <a:ea typeface="Calibri"/>
                <a:cs typeface="Times New Roman"/>
              </a:rPr>
              <a:t>İnsanlığın önemi</a:t>
            </a:r>
          </a:p>
          <a:p>
            <a:pPr marL="342900" lvl="0" indent="-342900">
              <a:lnSpc>
                <a:spcPct val="115000"/>
              </a:lnSpc>
              <a:spcAft>
                <a:spcPts val="1000"/>
              </a:spcAft>
              <a:buFont typeface="+mj-lt"/>
              <a:buAutoNum type="alphaUcPeriod"/>
            </a:pPr>
            <a:r>
              <a:rPr lang="tr-TR" dirty="0" smtClean="0">
                <a:ea typeface="Calibri"/>
                <a:cs typeface="Times New Roman"/>
              </a:rPr>
              <a:t>Değer kazanma</a:t>
            </a: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 xmlns:p14="http://schemas.microsoft.com/office/powerpoint/2010/main" val="1895778033"/>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TotalTime>
  <Words>709</Words>
  <Application>Microsoft Office PowerPoint</Application>
  <PresentationFormat>Ekran Gösterisi (4:3)</PresentationFormat>
  <Paragraphs>143</Paragraphs>
  <Slides>22</Slides>
  <Notes>0</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Ofis Teması</vt:lpstr>
      <vt:lpstr> ATASÖZLERİ  YARIŞMA SORULARI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Hp</dc:creator>
  <cp:keywords>www.sorubak.com</cp:keywords>
  <cp:lastModifiedBy>GTR5KT587TI4OUT57YT675IKT8967690IN B</cp:lastModifiedBy>
  <cp:revision>19</cp:revision>
  <dcterms:created xsi:type="dcterms:W3CDTF">2012-02-27T21:08:47Z</dcterms:created>
  <dcterms:modified xsi:type="dcterms:W3CDTF">2014-02-16T18:29:46Z</dcterms:modified>
  <cp:category>www.sorubak.com</cp:category>
  <cp:contentType>www.sorubak.com</cp:contentType>
  <cp:contentStatus>www.sorubak.com</cp:contentStatus>
</cp:coreProperties>
</file>