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  <p:sldId id="277" r:id="rId23"/>
    <p:sldId id="278" r:id="rId24"/>
    <p:sldId id="279" r:id="rId25"/>
    <p:sldId id="280" r:id="rId26"/>
    <p:sldId id="284" r:id="rId27"/>
    <p:sldId id="281" r:id="rId28"/>
    <p:sldId id="285" r:id="rId29"/>
    <p:sldId id="282" r:id="rId30"/>
    <p:sldId id="286" r:id="rId31"/>
    <p:sldId id="283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DBA95-7CFC-41FE-8EF0-09DD6F025A3E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41099-3375-4FDB-8CDC-83CC7B336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4%20SINIF\Pepee%20-%20Ilgaz%20Anadolunun%20Y&#252;ce%20Bir%20Da&#287;&#305;s&#305;n%20&#350;ark&#305;s&#305;%20Dinle%20-%20YouTube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13800" b="1" dirty="0" smtClean="0"/>
              <a:t>YURT TÜRKÜSÜ</a:t>
            </a:r>
            <a:endParaRPr lang="tr-TR" sz="13800" b="1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www.sorubak.com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ttp://mailbox.gazetevatan.com/MailFoto/27102008_Date_Tarihi_Eserler73716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6457" cy="6453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://turkiyenintarihieserleri.files.wordpress.com/2010/12/efes_antik_tiyatro_izmir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568952" cy="6484614"/>
          </a:xfrm>
          <a:prstGeom prst="rect">
            <a:avLst/>
          </a:prstGeom>
          <a:noFill/>
        </p:spPr>
      </p:pic>
      <p:pic>
        <p:nvPicPr>
          <p:cNvPr id="1030" name="Picture 6" descr="http://www.habervaktim.com/d/news/46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8568952" cy="6455892"/>
          </a:xfrm>
          <a:prstGeom prst="rect">
            <a:avLst/>
          </a:prstGeom>
          <a:noFill/>
        </p:spPr>
      </p:pic>
      <p:pic>
        <p:nvPicPr>
          <p:cNvPr id="1032" name="Picture 8" descr="http://www.hurriyet.com.tr/_newsimages/16056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60648"/>
            <a:ext cx="8208912" cy="6264696"/>
          </a:xfrm>
          <a:prstGeom prst="rect">
            <a:avLst/>
          </a:prstGeom>
          <a:noFill/>
        </p:spPr>
      </p:pic>
      <p:pic>
        <p:nvPicPr>
          <p:cNvPr id="1034" name="Picture 10" descr="http://www.haberself.com/res/img/haber/10/25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60648"/>
            <a:ext cx="8424936" cy="6328065"/>
          </a:xfrm>
          <a:prstGeom prst="rect">
            <a:avLst/>
          </a:prstGeom>
          <a:noFill/>
        </p:spPr>
      </p:pic>
      <p:pic>
        <p:nvPicPr>
          <p:cNvPr id="1036" name="Picture 12" descr="http://www.kenthaber.com/Resimler/2005/11/07/000507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188640"/>
            <a:ext cx="6120680" cy="6390710"/>
          </a:xfrm>
          <a:prstGeom prst="rect">
            <a:avLst/>
          </a:prstGeom>
          <a:noFill/>
        </p:spPr>
      </p:pic>
      <p:pic>
        <p:nvPicPr>
          <p:cNvPr id="1038" name="Picture 14" descr="türkiyenin doğal güzellikler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221743"/>
            <a:ext cx="8712968" cy="6636257"/>
          </a:xfrm>
          <a:prstGeom prst="rect">
            <a:avLst/>
          </a:prstGeom>
          <a:noFill/>
        </p:spPr>
      </p:pic>
      <p:pic>
        <p:nvPicPr>
          <p:cNvPr id="1040" name="Picture 16" descr="http://2.bp.blogspot.com/-QzQG0f8EWpE/Tb_LDQJiAFI/AAAAAAAAACI/iTXuuUsGMew/s400/%25C3%25B6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188640"/>
            <a:ext cx="8640960" cy="6451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“İyi bir dinleyici nelere dikkat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eder?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Dinlemek için hazırlık yapar.</a:t>
            </a:r>
          </a:p>
          <a:p>
            <a:r>
              <a:rPr lang="tr-TR" dirty="0" smtClean="0"/>
              <a:t>Dinleme amacını belirler.</a:t>
            </a:r>
          </a:p>
          <a:p>
            <a:r>
              <a:rPr lang="tr-TR" dirty="0" smtClean="0"/>
              <a:t>Dinleme amacına uygun yöntem belirler.</a:t>
            </a:r>
          </a:p>
          <a:p>
            <a:r>
              <a:rPr lang="tr-TR" dirty="0" smtClean="0"/>
              <a:t>Dikkatini dinlediğine yoğunlaştırır.</a:t>
            </a:r>
          </a:p>
          <a:p>
            <a:r>
              <a:rPr lang="tr-TR" dirty="0" smtClean="0"/>
              <a:t>Görgü kurallarına uygun dinler.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8537" b="76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068960"/>
            <a:ext cx="4114800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2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91579"/>
            <a:ext cx="4067944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• İlk okuyuşumu mu beğendiniz, ikinci okuyuşumu mu? Neden?</a:t>
            </a:r>
          </a:p>
          <a:p>
            <a:r>
              <a:rPr lang="tr-TR" dirty="0" smtClean="0"/>
              <a:t>• İki okuyuş arasındaki farkları söyleyiniz.</a:t>
            </a:r>
          </a:p>
          <a:p>
            <a:r>
              <a:rPr lang="tr-TR" dirty="0" smtClean="0"/>
              <a:t>Bu şiirin ana duygusu nedir?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OKUMA KURALLARI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Okumak için hazırlık yapar.</a:t>
            </a:r>
          </a:p>
          <a:p>
            <a:r>
              <a:rPr lang="tr-TR" dirty="0" smtClean="0"/>
              <a:t>• Okuma amacını belirler.</a:t>
            </a:r>
          </a:p>
          <a:p>
            <a:r>
              <a:rPr lang="tr-TR" dirty="0" smtClean="0"/>
              <a:t>• Okuma amacına uygun yöntem belirler.</a:t>
            </a:r>
          </a:p>
          <a:p>
            <a:r>
              <a:rPr lang="nb-NO" dirty="0" smtClean="0"/>
              <a:t>• Okuduğu kelimeleri doğru telaffuz eder.</a:t>
            </a:r>
          </a:p>
          <a:p>
            <a:r>
              <a:rPr lang="tr-TR" dirty="0" smtClean="0"/>
              <a:t>• Noktalama işaretlerine dikkat ederek okur.</a:t>
            </a:r>
          </a:p>
          <a:p>
            <a:r>
              <a:rPr lang="tr-TR" dirty="0" smtClean="0"/>
              <a:t>• Sesli okumada vurgu ve tonlamalara dikkat eder.</a:t>
            </a:r>
          </a:p>
          <a:p>
            <a:r>
              <a:rPr lang="tr-TR" dirty="0" smtClean="0"/>
              <a:t>• Akıcı okur.</a:t>
            </a:r>
          </a:p>
          <a:p>
            <a:r>
              <a:rPr lang="tr-TR" dirty="0" smtClean="0"/>
              <a:t>• Kurallarına uygun sessiz okur.</a:t>
            </a:r>
          </a:p>
          <a:p>
            <a:r>
              <a:rPr lang="tr-TR" dirty="0" smtClean="0"/>
              <a:t>• Dikkatini okuduğuna yoğunlaştırır.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Şiiri sessiz okuyunuz.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90675"/>
            <a:ext cx="8748464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7173"/>
            <a:ext cx="8229600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Şiirin tamamında duygusal anlatım vardır. Siz, hangi dörtlüğü daha duygusal buldunuz? Nedenleriyle anlatınız.</a:t>
            </a:r>
          </a:p>
          <a:p>
            <a:r>
              <a:rPr lang="tr-TR" dirty="0" smtClean="0"/>
              <a:t>Bu şiire farklı başlıklar bulunuz. Arkadaşla-</a:t>
            </a:r>
            <a:r>
              <a:rPr lang="tr-TR" dirty="0" err="1" smtClean="0"/>
              <a:t>rınızın</a:t>
            </a:r>
            <a:r>
              <a:rPr lang="tr-TR" dirty="0" smtClean="0"/>
              <a:t> bulduğu başlıkları değerlendiriniz. Beğendiğiniz üç başlığı seçip 3. etkinliğe </a:t>
            </a:r>
            <a:r>
              <a:rPr lang="tr-TR" dirty="0" smtClean="0">
                <a:solidFill>
                  <a:srgbClr val="FF0000"/>
                </a:solidFill>
              </a:rPr>
              <a:t>(ÖÇK, s. 12)</a:t>
            </a:r>
            <a:r>
              <a:rPr lang="tr-TR" dirty="0" smtClean="0"/>
              <a:t> yazınız.</a:t>
            </a:r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82809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Bu şiirin ana duygusu ne olabilir?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2548880"/>
          </a:xfrm>
        </p:spPr>
        <p:txBody>
          <a:bodyPr/>
          <a:lstStyle/>
          <a:p>
            <a:r>
              <a:rPr lang="tr-TR" dirty="0" smtClean="0"/>
              <a:t>Şair, yurdumuzun güzelliklerini anlatırken birinci dörtlükte </a:t>
            </a:r>
            <a:r>
              <a:rPr lang="tr-TR" dirty="0" smtClean="0">
                <a:solidFill>
                  <a:srgbClr val="FF0000"/>
                </a:solidFill>
              </a:rPr>
              <a:t>dağları ile yellerini </a:t>
            </a:r>
            <a:r>
              <a:rPr lang="tr-TR" dirty="0" smtClean="0"/>
              <a:t>seçmiş. İkinci ve üçüncü dörtlüklerde yurdumuzun hangi güzelliklerine değindiğini siz söyleyiniz. Bunları 4. etkinliğe (ÖÇK, s. 13) yazınız.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17031"/>
            <a:ext cx="7848872" cy="309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8537" b="76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068960"/>
            <a:ext cx="4114800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Düz Ok Bağlayıcısı"/>
          <p:cNvCxnSpPr/>
          <p:nvPr/>
        </p:nvCxnSpPr>
        <p:spPr>
          <a:xfrm>
            <a:off x="6516216" y="407707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5508104" y="6381328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7164288" y="6741368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>
            <a:off x="7812360" y="6381328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7668344" y="609329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8028384" y="573325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7812360" y="407707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7452320" y="4725144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5580112" y="573325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5508104" y="6021288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6444208" y="609329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Metin kutusu"/>
          <p:cNvSpPr txBox="1"/>
          <p:nvPr/>
        </p:nvSpPr>
        <p:spPr>
          <a:xfrm>
            <a:off x="2555776" y="188640"/>
            <a:ext cx="6408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HANGİSİ HAREKETLİ, HANGİSİ HAREKETSİZ?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YURT TÜRKÜSÜ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Lütfen not alınız. </a:t>
            </a:r>
            <a:r>
              <a:rPr lang="tr-TR" dirty="0" smtClean="0">
                <a:solidFill>
                  <a:srgbClr val="FF0000"/>
                </a:solidFill>
              </a:rPr>
              <a:t>Yarın Tarihî </a:t>
            </a:r>
            <a:r>
              <a:rPr lang="tr-TR" dirty="0">
                <a:solidFill>
                  <a:srgbClr val="FF0000"/>
                </a:solidFill>
              </a:rPr>
              <a:t>ve doğal güzelliklerimizle ilgili </a:t>
            </a:r>
            <a:r>
              <a:rPr lang="tr-TR" dirty="0">
                <a:solidFill>
                  <a:srgbClr val="7030A0"/>
                </a:solidFill>
              </a:rPr>
              <a:t>şiir, resim, </a:t>
            </a:r>
            <a:r>
              <a:rPr lang="tr-TR" dirty="0" smtClean="0">
                <a:solidFill>
                  <a:srgbClr val="7030A0"/>
                </a:solidFill>
              </a:rPr>
              <a:t>yazı, kartpostal</a:t>
            </a:r>
            <a:r>
              <a:rPr lang="tr-TR" dirty="0">
                <a:solidFill>
                  <a:srgbClr val="7030A0"/>
                </a:solidFill>
              </a:rPr>
              <a:t>, afiş ve broşürler </a:t>
            </a:r>
            <a:r>
              <a:rPr lang="tr-TR" dirty="0" smtClean="0">
                <a:solidFill>
                  <a:srgbClr val="FF0000"/>
                </a:solidFill>
              </a:rPr>
              <a:t>getiriniz.</a:t>
            </a:r>
          </a:p>
          <a:p>
            <a:pPr>
              <a:buNone/>
            </a:pPr>
            <a:r>
              <a:rPr lang="tr-TR" dirty="0" smtClean="0"/>
              <a:t>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9"/>
            <a:ext cx="9144000" cy="682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91579"/>
            <a:ext cx="4067944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Ok Bağlayıcısı"/>
          <p:cNvCxnSpPr/>
          <p:nvPr/>
        </p:nvCxnSpPr>
        <p:spPr>
          <a:xfrm>
            <a:off x="0" y="407707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1547664" y="4149080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323528" y="443711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395536" y="479715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>
            <a:off x="1043608" y="515719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395536" y="5805264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395536" y="6165304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395536" y="645333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1259632" y="6785992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3059832" y="6813376"/>
            <a:ext cx="936104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452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7625"/>
            <a:ext cx="9144001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kır gezisine çıktığınızda sizi en çok neler etkiler?</a:t>
            </a:r>
          </a:p>
          <a:p>
            <a:r>
              <a:rPr lang="tr-TR" dirty="0" smtClean="0"/>
              <a:t>• Yurt güzelliklerini korumak için bize düşen görevler nelerdir?</a:t>
            </a:r>
            <a:endParaRPr lang="tr-TR" dirty="0"/>
          </a:p>
        </p:txBody>
      </p:sp>
      <p:pic>
        <p:nvPicPr>
          <p:cNvPr id="1026" name="Picture 2" descr="http://teksdekor.com/magaza/images/C/landscape_wallpaper_15_1024_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YURDUMUZDAN BİR DOĞAL GÜZELLİK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Pepee - Ilgaz Anadolunun Yüce Bir Dağısın Şarkısı Dinle - YouTub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394774"/>
            <a:ext cx="6336704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</a:rPr>
              <a:t>ARAŞTIRMA ÖDEVİ</a:t>
            </a:r>
            <a:endParaRPr lang="tr-TR" sz="8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 kaç bölgeye ayrıldığını, bölgemizdeki hangi illerimizin hangi meyveleriyle tanındığını araştırınız.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 BELİRLEME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669360"/>
          </a:xfrm>
        </p:spPr>
        <p:txBody>
          <a:bodyPr>
            <a:normAutofit/>
          </a:bodyPr>
          <a:lstStyle/>
          <a:p>
            <a:r>
              <a:rPr lang="tr-TR" dirty="0" smtClean="0"/>
              <a:t>• Yurdumuzun hangi özellikleri ilginizi çeker?</a:t>
            </a:r>
          </a:p>
          <a:p>
            <a:r>
              <a:rPr lang="tr-TR" dirty="0" smtClean="0"/>
              <a:t>• Yurdumuzun nerelerini gezip gördünüz?</a:t>
            </a:r>
          </a:p>
          <a:p>
            <a:r>
              <a:rPr lang="tr-TR" dirty="0" smtClean="0"/>
              <a:t>• Anneniz, size hangi ninnileri söylermiş?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• Gezip görülen yerleri anlatma</a:t>
            </a:r>
          </a:p>
          <a:p>
            <a:r>
              <a:rPr lang="tr-TR" dirty="0" smtClean="0"/>
              <a:t>• Yurt güzelliği ile ilgili şiir yazma</a:t>
            </a:r>
          </a:p>
          <a:p>
            <a:r>
              <a:rPr lang="tr-TR" dirty="0" smtClean="0"/>
              <a:t>• Plan çizme</a:t>
            </a:r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82089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AMAÇ BELİRLEME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04665"/>
            <a:ext cx="8229600" cy="2088232"/>
          </a:xfrm>
        </p:spPr>
        <p:txBody>
          <a:bodyPr/>
          <a:lstStyle/>
          <a:p>
            <a:r>
              <a:rPr lang="tr-TR" dirty="0" smtClean="0"/>
              <a:t>Bu konuyu niçin seçtiniz? </a:t>
            </a:r>
          </a:p>
          <a:p>
            <a:r>
              <a:rPr lang="tr-TR" dirty="0" smtClean="0"/>
              <a:t>Bu konuyu seçmekteki amacınız nedir? </a:t>
            </a:r>
          </a:p>
          <a:p>
            <a:r>
              <a:rPr lang="tr-TR" dirty="0" smtClean="0"/>
              <a:t>Niçin bu konuda yazmak istiyorsunuz?”</a:t>
            </a:r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840093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Konuşma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Kuralları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• </a:t>
            </a:r>
            <a:r>
              <a:rPr lang="tr-TR" dirty="0"/>
              <a:t>Konuşmak için hazırlık yapar.</a:t>
            </a:r>
          </a:p>
          <a:p>
            <a:r>
              <a:rPr lang="tr-TR" dirty="0"/>
              <a:t>• Konuşma amacını belirler ve dinleyicilere söyler.</a:t>
            </a:r>
          </a:p>
          <a:p>
            <a:r>
              <a:rPr lang="tr-TR" dirty="0"/>
              <a:t>• Konuşma yöntemini belirler.</a:t>
            </a:r>
          </a:p>
          <a:p>
            <a:r>
              <a:rPr lang="tr-TR" dirty="0"/>
              <a:t>• Dinleyicilerle göz teması kurar.</a:t>
            </a:r>
          </a:p>
          <a:p>
            <a:r>
              <a:rPr lang="tr-TR" dirty="0"/>
              <a:t>• Kelimeleri yerinde ve anlamlarına uygun kullanır</a:t>
            </a:r>
            <a:r>
              <a:rPr lang="tr-TR" dirty="0" smtClean="0"/>
              <a:t>. </a:t>
            </a:r>
          </a:p>
          <a:p>
            <a:r>
              <a:rPr lang="tr-TR" dirty="0" smtClean="0"/>
              <a:t>• Kelimeleri doğru telaffuz eder.</a:t>
            </a:r>
          </a:p>
          <a:p>
            <a:r>
              <a:rPr lang="tr-TR" dirty="0" smtClean="0"/>
              <a:t>• Akıcı konuşur.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YÖNTEM BELİRLEME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332657"/>
            <a:ext cx="8229600" cy="1872208"/>
          </a:xfrm>
        </p:spPr>
        <p:txBody>
          <a:bodyPr/>
          <a:lstStyle/>
          <a:p>
            <a:r>
              <a:rPr lang="tr-TR" dirty="0" smtClean="0"/>
              <a:t>Betimleme yapma               • İkna etme</a:t>
            </a:r>
          </a:p>
          <a:p>
            <a:r>
              <a:rPr lang="tr-TR" dirty="0" smtClean="0"/>
              <a:t>• Sorgulama                        • İş birliği yapma</a:t>
            </a:r>
          </a:p>
          <a:p>
            <a:r>
              <a:rPr lang="tr-TR" dirty="0" smtClean="0"/>
              <a:t>• Açıklama                           • Tartışma</a:t>
            </a:r>
            <a:endParaRPr lang="tr-T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827254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KONUŞMA KURALLARI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Konuşma Öncesi Uyulması Gereken Kurallar</a:t>
            </a:r>
          </a:p>
          <a:p>
            <a:r>
              <a:rPr lang="tr-TR" dirty="0" smtClean="0"/>
              <a:t>• Konuşmak için hazırlık yapar.</a:t>
            </a:r>
          </a:p>
          <a:p>
            <a:r>
              <a:rPr lang="tr-TR" dirty="0" smtClean="0"/>
              <a:t>• Konuşma amacını belirler ve dinleyicilere söyler.</a:t>
            </a:r>
          </a:p>
          <a:p>
            <a:r>
              <a:rPr lang="tr-TR" dirty="0" smtClean="0"/>
              <a:t>• Konuşma yöntemini belirler.</a:t>
            </a:r>
          </a:p>
          <a:p>
            <a:r>
              <a:rPr lang="tr-TR" dirty="0" smtClean="0"/>
              <a:t>• Konuşma konusunu belirler.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Konuşma Sırasında Uyulması Gereken Kurallar</a:t>
            </a:r>
          </a:p>
          <a:p>
            <a:r>
              <a:rPr lang="tr-TR" dirty="0" smtClean="0"/>
              <a:t>• Dinleyicilerle göz teması kurar.</a:t>
            </a:r>
          </a:p>
          <a:p>
            <a:r>
              <a:rPr lang="tr-TR" dirty="0" smtClean="0"/>
              <a:t>• Kelimeleri yerinde ve anlamlarına uygun kullanır.</a:t>
            </a:r>
          </a:p>
          <a:p>
            <a:r>
              <a:rPr lang="tr-TR" dirty="0" smtClean="0"/>
              <a:t>• Kelimeleri doğru telaffuz eder.</a:t>
            </a:r>
          </a:p>
          <a:p>
            <a:r>
              <a:rPr lang="tr-TR" dirty="0" smtClean="0"/>
              <a:t>• Akıcı konuşur.</a:t>
            </a: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KONUŞMA KURALLARI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• Sesine duygu tonu katar.</a:t>
            </a:r>
          </a:p>
          <a:p>
            <a:r>
              <a:rPr lang="tr-TR" dirty="0" smtClean="0"/>
              <a:t>• Konuşmalarında beden dilini kullanır.</a:t>
            </a:r>
          </a:p>
          <a:p>
            <a:r>
              <a:rPr lang="tr-TR" dirty="0" smtClean="0"/>
              <a:t>• Konuşma sırasında gereksiz hareketlerden kaçınır.</a:t>
            </a:r>
          </a:p>
          <a:p>
            <a:r>
              <a:rPr lang="tr-TR" dirty="0" smtClean="0"/>
              <a:t>• Konu dışına çıkmadan konuşur.</a:t>
            </a:r>
          </a:p>
          <a:p>
            <a:r>
              <a:rPr lang="tr-TR" dirty="0" smtClean="0"/>
              <a:t>• Görgü kurallarına ve değerlere (millî, manevi, kültürel, ahlaki, sosyal vb.) uygun konuşur.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KONUŞMA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• Yurdumuzun nerelerini gezip görmek isterdiniz? Anlatınız.</a:t>
            </a:r>
          </a:p>
          <a:p>
            <a:r>
              <a:rPr lang="tr-TR" dirty="0" smtClean="0"/>
              <a:t>• Yaptığınız bir geziyi ve gezide gördüklerinizi anlatınız.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586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1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8748464" cy="451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Konuşma Kuralları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• Sesine duygu tonu katar.</a:t>
            </a:r>
          </a:p>
          <a:p>
            <a:r>
              <a:rPr lang="tr-TR" dirty="0" smtClean="0"/>
              <a:t>• Konuşmalarında beden dilini kullanır.</a:t>
            </a:r>
          </a:p>
          <a:p>
            <a:r>
              <a:rPr lang="tr-TR" dirty="0" smtClean="0"/>
              <a:t>• Konuşma sırasında gereksiz hareketlerden kaçınır.</a:t>
            </a:r>
          </a:p>
          <a:p>
            <a:r>
              <a:rPr lang="tr-TR" dirty="0" smtClean="0"/>
              <a:t>• Konu dışına çıkmadan konuşur.</a:t>
            </a:r>
          </a:p>
          <a:p>
            <a:r>
              <a:rPr lang="tr-TR" dirty="0" smtClean="0"/>
              <a:t>• Görgü kurallarına ve değerlere (millî, manevi, kültürel,</a:t>
            </a:r>
          </a:p>
          <a:p>
            <a:r>
              <a:rPr lang="tr-TR" dirty="0" smtClean="0"/>
              <a:t>ahlaki, sosyal vb.) uygun konuşur.</a:t>
            </a:r>
          </a:p>
          <a:p>
            <a:r>
              <a:rPr lang="tr-TR" dirty="0" smtClean="0"/>
              <a:t>• Konuşma konusunu belirler.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YURT TÜRKÜSÜ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Yaşadığınız çevrenin hangi doğal güzellikleri vardır?</a:t>
            </a:r>
          </a:p>
          <a:p>
            <a:r>
              <a:rPr lang="tr-TR" dirty="0" smtClean="0"/>
              <a:t>• Nasıl bir yerde yaşamak isterdiniz?</a:t>
            </a:r>
          </a:p>
          <a:p>
            <a:r>
              <a:rPr lang="tr-TR" dirty="0" smtClean="0"/>
              <a:t>• Yurt denilince aklınıza neler gelir?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15375" r="11178" b="88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DİNLEME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metni niçin dinleyeceksiniz?</a:t>
            </a:r>
          </a:p>
          <a:p>
            <a:r>
              <a:rPr lang="tr-TR" dirty="0" smtClean="0"/>
              <a:t>• Bu metni hangi amaçla okuyacaksınız?</a:t>
            </a:r>
          </a:p>
          <a:p>
            <a:r>
              <a:rPr lang="tr-TR" dirty="0" smtClean="0"/>
              <a:t>• Hangi amaçla görsel okuma yapacaksınız?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 smtClean="0">
                <a:solidFill>
                  <a:srgbClr val="FF0000"/>
                </a:solidFill>
              </a:rPr>
              <a:t>Tür, Yöntem ve Teknik Belirleme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Katılımlı dinleme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Seçici dinleme</a:t>
            </a:r>
          </a:p>
          <a:p>
            <a:r>
              <a:rPr lang="tr-TR" dirty="0" smtClean="0"/>
              <a:t>Sorgulayıcı dinleme</a:t>
            </a:r>
          </a:p>
          <a:p>
            <a:r>
              <a:rPr lang="tr-TR" dirty="0" smtClean="0"/>
              <a:t>Bilgi edinmek için haber, sunu, belgesel dinleme ve</a:t>
            </a:r>
          </a:p>
          <a:p>
            <a:pPr>
              <a:buNone/>
            </a:pPr>
            <a:r>
              <a:rPr lang="tr-TR" dirty="0" smtClean="0"/>
              <a:t>İzleme</a:t>
            </a:r>
          </a:p>
          <a:p>
            <a:r>
              <a:rPr lang="tr-TR" dirty="0" smtClean="0"/>
              <a:t>Eğlenmek için masal, hikâye, şarkı, tekerleme dinleme</a:t>
            </a:r>
          </a:p>
          <a:p>
            <a:pPr>
              <a:buNone/>
            </a:pPr>
            <a:r>
              <a:rPr lang="tr-TR" dirty="0" smtClean="0"/>
              <a:t> izleme</a:t>
            </a:r>
          </a:p>
          <a:p>
            <a:r>
              <a:rPr lang="tr-TR" dirty="0" smtClean="0"/>
              <a:t> Şiir ve müzik dinletilerine katılma</a:t>
            </a:r>
          </a:p>
          <a:p>
            <a:r>
              <a:rPr lang="tr-TR" dirty="0" smtClean="0"/>
              <a:t>Grup konuşmalarını ve tartışmalarını dinleme</a:t>
            </a:r>
          </a:p>
          <a:p>
            <a:r>
              <a:rPr lang="tr-TR" dirty="0" smtClean="0"/>
              <a:t>Görselleştirme</a:t>
            </a:r>
          </a:p>
          <a:p>
            <a:r>
              <a:rPr lang="tr-TR" dirty="0" smtClean="0"/>
              <a:t>Soru sorma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 smtClean="0">
                <a:solidFill>
                  <a:srgbClr val="FF0000"/>
                </a:solidFill>
              </a:rPr>
              <a:t>Tür, Yöntem ve Teknik Belirleme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• Sesli okuma</a:t>
            </a:r>
          </a:p>
          <a:p>
            <a:r>
              <a:rPr lang="tr-TR" dirty="0" smtClean="0"/>
              <a:t>• Sessiz okuma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• Paylaşarak okuma</a:t>
            </a:r>
          </a:p>
          <a:p>
            <a:r>
              <a:rPr lang="tr-TR" dirty="0" smtClean="0"/>
              <a:t>• Sorgulayıcı okuma</a:t>
            </a:r>
          </a:p>
          <a:p>
            <a:r>
              <a:rPr lang="tr-TR" dirty="0" smtClean="0"/>
              <a:t>• Not alarak okuma</a:t>
            </a:r>
          </a:p>
          <a:p>
            <a:r>
              <a:rPr lang="tr-TR" dirty="0" smtClean="0"/>
              <a:t>• Okurken anlama tekniklerini kullanma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• Okurken önemli yerleri belirginleştirme</a:t>
            </a:r>
          </a:p>
          <a:p>
            <a:r>
              <a:rPr lang="tr-TR" dirty="0" smtClean="0"/>
              <a:t>• Metnin türüne dikkat ederek okuma</a:t>
            </a:r>
          </a:p>
          <a:p>
            <a:r>
              <a:rPr lang="tr-TR" dirty="0" smtClean="0"/>
              <a:t>• Bilgi edinmek için okuma</a:t>
            </a:r>
          </a:p>
          <a:p>
            <a:r>
              <a:rPr lang="tr-TR" dirty="0" smtClean="0"/>
              <a:t>• Serbest okuma</a:t>
            </a:r>
          </a:p>
          <a:p>
            <a:r>
              <a:rPr lang="tr-TR" dirty="0" smtClean="0"/>
              <a:t>• Eğlenmek için okuma</a:t>
            </a:r>
          </a:p>
          <a:p>
            <a:r>
              <a:rPr lang="tr-TR" dirty="0" smtClean="0"/>
              <a:t>• Gazete ve dergi okuma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722</Words>
  <Application>Microsoft Office PowerPoint</Application>
  <PresentationFormat>Ekran Gösterisi (4:3)</PresentationFormat>
  <Paragraphs>125</Paragraphs>
  <Slides>39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Ofis Teması</vt:lpstr>
      <vt:lpstr>YURT TÜRKÜSÜ</vt:lpstr>
      <vt:lpstr>YURT TÜRKÜSÜ</vt:lpstr>
      <vt:lpstr>Konuşma Kuralları</vt:lpstr>
      <vt:lpstr>Konuşma Kuralları</vt:lpstr>
      <vt:lpstr>YURT TÜRKÜSÜ</vt:lpstr>
      <vt:lpstr>Slayt 6</vt:lpstr>
      <vt:lpstr>DİNLEME</vt:lpstr>
      <vt:lpstr>Tür, Yöntem ve Teknik Belirleme</vt:lpstr>
      <vt:lpstr>Tür, Yöntem ve Teknik Belirleme</vt:lpstr>
      <vt:lpstr>Slayt 10</vt:lpstr>
      <vt:lpstr>“İyi bir dinleyici nelere dikkat eder?</vt:lpstr>
      <vt:lpstr>Slayt 12</vt:lpstr>
      <vt:lpstr>Slayt 13</vt:lpstr>
      <vt:lpstr>Slayt 14</vt:lpstr>
      <vt:lpstr>OKUMA KURALLARI</vt:lpstr>
      <vt:lpstr>Şiiri sessiz okuyunuz.</vt:lpstr>
      <vt:lpstr>Slayt 17</vt:lpstr>
      <vt:lpstr>Bu şiirin ana duygusu ne olabilir?</vt:lpstr>
      <vt:lpstr>Slayt 19</vt:lpstr>
      <vt:lpstr>Slayt 20</vt:lpstr>
      <vt:lpstr>Slayt 21</vt:lpstr>
      <vt:lpstr>Slayt 22</vt:lpstr>
      <vt:lpstr>Slayt 23</vt:lpstr>
      <vt:lpstr>YURDUMUZDAN BİR DOĞAL GÜZELLİK</vt:lpstr>
      <vt:lpstr>ARAŞTIRMA ÖDEVİ</vt:lpstr>
      <vt:lpstr>KONU BELİRLEME</vt:lpstr>
      <vt:lpstr>Slayt 27</vt:lpstr>
      <vt:lpstr>AMAÇ BELİRLEME</vt:lpstr>
      <vt:lpstr>Slayt 29</vt:lpstr>
      <vt:lpstr>YÖNTEM BELİRLEME</vt:lpstr>
      <vt:lpstr>Slayt 31</vt:lpstr>
      <vt:lpstr>KONUŞMA KURALLARI</vt:lpstr>
      <vt:lpstr>KONUŞMA KURALLARI</vt:lpstr>
      <vt:lpstr>Slayt 34</vt:lpstr>
      <vt:lpstr>KONUŞMA</vt:lpstr>
      <vt:lpstr>Slayt 36</vt:lpstr>
      <vt:lpstr>Slayt 37</vt:lpstr>
      <vt:lpstr>Slayt 38</vt:lpstr>
      <vt:lpstr>Slayt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4C</dc:creator>
  <cp:keywords>www.sorubak.com</cp:keywords>
  <dc:description>www.sorubak.com</dc:description>
  <cp:lastModifiedBy>GTR5KT587TI4OUT57YT675IKT8967690IN B</cp:lastModifiedBy>
  <cp:revision>19</cp:revision>
  <dcterms:created xsi:type="dcterms:W3CDTF">2013-09-15T09:50:17Z</dcterms:created>
  <dcterms:modified xsi:type="dcterms:W3CDTF">2013-09-18T10:18:41Z</dcterms:modified>
  <cp:category>www.sorubak.com</cp:category>
  <cp:contentStatus>www.sorubak.com</cp:contentStatus>
</cp:coreProperties>
</file>