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1" r:id="rId4"/>
    <p:sldId id="282" r:id="rId5"/>
    <p:sldId id="283" r:id="rId6"/>
    <p:sldId id="284" r:id="rId7"/>
    <p:sldId id="286" r:id="rId8"/>
    <p:sldId id="280" r:id="rId9"/>
    <p:sldId id="288" r:id="rId10"/>
    <p:sldId id="279" r:id="rId11"/>
    <p:sldId id="289" r:id="rId12"/>
    <p:sldId id="290" r:id="rId13"/>
    <p:sldId id="291" r:id="rId14"/>
    <p:sldId id="292" r:id="rId15"/>
    <p:sldId id="287" r:id="rId16"/>
    <p:sldId id="278" r:id="rId17"/>
    <p:sldId id="277" r:id="rId18"/>
    <p:sldId id="293" r:id="rId19"/>
    <p:sldId id="276" r:id="rId20"/>
    <p:sldId id="294" r:id="rId21"/>
    <p:sldId id="295" r:id="rId22"/>
    <p:sldId id="275" r:id="rId23"/>
    <p:sldId id="296" r:id="rId24"/>
    <p:sldId id="297" r:id="rId25"/>
    <p:sldId id="274" r:id="rId26"/>
    <p:sldId id="299" r:id="rId27"/>
    <p:sldId id="298" r:id="rId28"/>
    <p:sldId id="273" r:id="rId29"/>
    <p:sldId id="300" r:id="rId30"/>
    <p:sldId id="272" r:id="rId31"/>
    <p:sldId id="301" r:id="rId32"/>
    <p:sldId id="271" r:id="rId33"/>
    <p:sldId id="305" r:id="rId34"/>
    <p:sldId id="304" r:id="rId35"/>
    <p:sldId id="303" r:id="rId36"/>
    <p:sldId id="258" r:id="rId3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12.08.2013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12.08.2013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12.08.2013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12.08.2013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3516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ALTIN ÖĞÜTLER İŞLENİŞ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50304" y="26369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221088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694924" y="1844824"/>
            <a:ext cx="2669164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Gerektiğinde özür dilemesini </a:t>
            </a:r>
            <a:r>
              <a:rPr lang="tr-TR" sz="2800" dirty="0" smtClean="0">
                <a:solidFill>
                  <a:srgbClr val="FF0000"/>
                </a:solidFill>
              </a:rPr>
              <a:t>bilmek.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51520" y="5589240"/>
            <a:ext cx="2669164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Verilen sözü </a:t>
            </a:r>
            <a:r>
              <a:rPr lang="tr-TR" sz="3600" dirty="0" smtClean="0">
                <a:solidFill>
                  <a:srgbClr val="FF0000"/>
                </a:solidFill>
              </a:rPr>
              <a:t>tutmak.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80112" y="1484784"/>
            <a:ext cx="2669164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00B0F0"/>
                </a:solidFill>
              </a:rPr>
              <a:t>Sözlü </a:t>
            </a:r>
            <a:r>
              <a:rPr lang="tr-TR" sz="3600" b="1" dirty="0" smtClean="0">
                <a:solidFill>
                  <a:srgbClr val="00B0F0"/>
                </a:solidFill>
              </a:rPr>
              <a:t>İletişim.</a:t>
            </a:r>
            <a:endParaRPr lang="tr-TR" sz="3600" dirty="0">
              <a:solidFill>
                <a:srgbClr val="00B0F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4029506" y="5102801"/>
            <a:ext cx="2486710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00B0F0"/>
                </a:solidFill>
              </a:rPr>
              <a:t>Yazılı İletişim.</a:t>
            </a:r>
            <a:endParaRPr lang="tr-TR" sz="3600" dirty="0">
              <a:solidFill>
                <a:srgbClr val="00B0F0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6684775" y="5134007"/>
            <a:ext cx="2459225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00B0F0"/>
                </a:solidFill>
              </a:rPr>
              <a:t>Sözsüz </a:t>
            </a:r>
            <a:r>
              <a:rPr lang="tr-TR" sz="3600" dirty="0" smtClean="0">
                <a:solidFill>
                  <a:srgbClr val="00B0F0"/>
                </a:solidFill>
              </a:rPr>
              <a:t>İletişim.</a:t>
            </a:r>
            <a:endParaRPr lang="tr-TR" sz="36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467544" y="332656"/>
            <a:ext cx="3173220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Sevinçlerini sakın erteleme.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-29886" y="4221088"/>
            <a:ext cx="2945701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Kendini ve başkasını bağışlamasını bil.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2987824" y="4509120"/>
            <a:ext cx="2669164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Seni seven insanları koru.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4144279" y="962004"/>
            <a:ext cx="2165108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00B0F0"/>
                </a:solidFill>
              </a:rPr>
              <a:t>Lütfen</a:t>
            </a:r>
            <a:r>
              <a:rPr lang="tr-TR" sz="3600" dirty="0" smtClean="0">
                <a:solidFill>
                  <a:srgbClr val="FF0000"/>
                </a:solidFill>
              </a:rPr>
              <a:t>.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660232" y="476672"/>
            <a:ext cx="2483769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00B0F0"/>
                </a:solidFill>
              </a:rPr>
              <a:t>Özür dilerim</a:t>
            </a:r>
            <a:r>
              <a:rPr lang="tr-TR" sz="3600" dirty="0" smtClean="0">
                <a:solidFill>
                  <a:srgbClr val="FF0000"/>
                </a:solidFill>
              </a:rPr>
              <a:t>.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6300192" y="5109284"/>
            <a:ext cx="2669164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00B0F0"/>
                </a:solidFill>
              </a:rPr>
              <a:t>Teşekkür ederim</a:t>
            </a:r>
            <a:r>
              <a:rPr lang="tr-TR" sz="3600" dirty="0" smtClean="0">
                <a:solidFill>
                  <a:srgbClr val="FF0000"/>
                </a:solidFill>
              </a:rPr>
              <a:t>.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968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9913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7478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7666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C:\Users\PC\Pictures\HAREKETLİ ÖĞRENCİ RESİMLERİ\2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97327" y="116632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Doğuran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Kazan” fıkrası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hoşunuza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gitti mi? Neden?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-15975" y="162880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fıkrayı okuma amacınız ne olabilir?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-1" y="342900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Okuduğunuz gazete haberinden neler öğrendiniz?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4294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C:\Users\PC\Pictures\HAREKETLİ ÖĞRENCİ RESİMLERİ\gif_026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5398" y="116632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“Bu metni dinlemenin/okumanın size</a:t>
            </a:r>
          </a:p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kazandıracağını düşünüyorsunuz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?”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1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C:\Users\PC\Pictures\HAREKETLİ ÖĞRENCİ RESİMLERİ\hareketli-resimler-5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5398" y="116632"/>
            <a:ext cx="901320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OKUMA KURALLARI: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0" y="3645024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Okuduğumuz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kelimeleri doğru telaffuz etmeliyiz.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90550" y="5085184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Noktalama işaretlerine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dikkat etmeliyiz.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4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C:\Users\PC\Pictures\HAREKETLİ ÖĞRENCİ RESİMLERİ\enfant-dessin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5398" y="116632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İşitilebilir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 tonuyla okumalıyız.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15975" y="162880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4=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Vurgu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tonlamaya dikkat etmeliyiz.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835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C:\Users\PC\Pictures\HAREKETLİ ÖĞRENCİ RESİMLERİ\fcgyh6ch65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5398" y="116632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Yazar, bu metni neden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yazmış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olabilir?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4428" y="1700808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Metinde örnek olarak verilen atasözleri yeterli midir?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5398" y="3573016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Siz olsaydınız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başka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 tür örnekler verirdiniz?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44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0" y="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5739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1967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ANLAMI BİLİNMEYEN KELİMELER: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0716" y="1412776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GÖRGÜ: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1988840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toplum içinde var olan ve uyulması gereken saygı ve incelik davranışları, terbiye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69336" y="3575812"/>
            <a:ext cx="8873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MEŞGUL: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6111" y="4221088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işle uğraşan, iş görmekte olan; (zihin, kafa için) düşünceye dalmış, dalgın.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69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ANLAMI BİLİNMEYEN KELİMELER: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0716" y="1412776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KABA: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198884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Terbiyesiz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görgüsü kıt, nezaketsiz (kimse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69336" y="3575812"/>
            <a:ext cx="8873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SABIR: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6111" y="4221088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Olacak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veya gelecek bir şeyi telaş göstermeden bekleme.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774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0796" y="116632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 GELİŞİ: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7654" y="692696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düşünceyi açıklamak için örnek gösterileceğinde o örneğe giriş olarak söylenen bir söz, söz gelimi,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796" y="2852936"/>
            <a:ext cx="8873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SAYGI: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5271" y="3609040"/>
            <a:ext cx="887329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İnsanlara karşı dikkatli, ölçülü, özenli davranmaya neden olan sevgi duygusu değer yargısı.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169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C:\Users\PC\Pictures\HAREKETLİ ÖĞRENCİ RESİMLERİ\hareketli-resimler-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30797" y="39486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 Tatlı dil yılanı deliğinden çıkarır.” sözünden ne anlıyorsunuz?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-15975" y="1628800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Metinde iki tür insandan söz edilmektedir. Bu insanların özellikleri nelerdir?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8271" y="3212976"/>
            <a:ext cx="9013203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Teşekkür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ederim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!”,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Özür dilerim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!”, “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Affedersiniz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!”, “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Rica ederim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!” gibi sözlere neden sihirli sözler diyoruz? “Abrakadabra”, “Hokus pokus” ifadeleri bu sözlerin yerine geçebilir mi? Neden?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415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C:\Users\PC\Pictures\HAREKETLİ ÖĞRENCİ RESİMLERİ\image0024qifb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1520" y="116632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 zaman ve hangi durumlarda “Affedersiniz !” ve “Lütfen!” deriz 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15975" y="162880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Siz bu tür sözlerden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başka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hangilerini biliyorsunuz?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2708920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Yazarın bu sözleri altın söz olarak ifade etmesine katılıyor musunuz? Neden?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4293096"/>
            <a:ext cx="9013203" cy="270843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Hayır olmaz!”, 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Bana ne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!”, “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Sana ne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!”, “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Seni ilgilendirmez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!” gibi sözleri kullanmak hangi zorluklarla </a:t>
            </a:r>
            <a:r>
              <a:rPr lang="tr-TR" sz="3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karşılaşmamıza 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sebep olur?</a:t>
            </a:r>
            <a:endParaRPr lang="tr-TR" sz="3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140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C:\Users\PC\Pictures\HAREKETLİ ÖĞRENCİ RESİMLERİ\hareketli-resimler-3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-15976" y="116632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Dinleme neden önemlidir? Metinde anlatılan dinleme kuralları nelerdir?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711" y="1772816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Okuduğunuz metinde neler anlatılıyor?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6787" y="2852936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Yazarın yerinde siz olsaydınız metne hangi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başlığı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koyardınız? Neden?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4759662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Metinde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başka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nelerin anlatılmasını isterdiniz?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580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538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394" y="0"/>
            <a:ext cx="916739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1691680" y="3615680"/>
            <a:ext cx="288032" cy="36004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1056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fantasygif.it/Arti%20e%20Mestieri/Scuola/p008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11760" cy="177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fantasygif.it/Arti%20e%20Mestieri/Scuola/book1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44000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772816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1. Karikatürde neler görüyorsunuz?</a:t>
            </a:r>
            <a:endParaRPr lang="tr-TR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371766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2. Karikatürdeki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apartmanın adı 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sizce ne olabilir?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4368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5" name="Picture 3" descr="C:\Users\PC\Pictures\HAREKETLİ ÖĞRENCİ RESİMLERİ\komik8rx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0" y="116632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Metinde kaç tana atasözü var? Defterinize yazınız.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0" y="1354617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Tatlı dil yılanı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deliğinden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çıkarır.”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30797" y="2554946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Ağzından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bal akıyor.”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68525" y="3236243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“İstediğini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söyleyen,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istemediğini işitir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.”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50067" y="4293096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“Bin dinle, bir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konuş.”,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2467" y="5157192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“Söz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gümüşse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sükut altındır.”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293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" y="1"/>
            <a:ext cx="915907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879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3247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267744" y="2812286"/>
            <a:ext cx="1296144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Nasılsın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124000" y="3861048"/>
            <a:ext cx="1296144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00B0F0"/>
                </a:solidFill>
              </a:rPr>
              <a:t>iyiyim</a:t>
            </a:r>
            <a:endParaRPr lang="tr-TR" sz="2800" dirty="0">
              <a:solidFill>
                <a:srgbClr val="00B0F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627784" y="5517232"/>
            <a:ext cx="1296144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7030A0"/>
                </a:solidFill>
              </a:rPr>
              <a:t>tebrik</a:t>
            </a:r>
            <a:endParaRPr lang="tr-TR" sz="2800" dirty="0">
              <a:solidFill>
                <a:srgbClr val="7030A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23528" y="6093296"/>
            <a:ext cx="2736304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Teşekkür ederim.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300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467544" y="836712"/>
            <a:ext cx="1584176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Günaydın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699792" y="1196752"/>
            <a:ext cx="1296144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Nasılsın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411760" y="1551962"/>
            <a:ext cx="1152128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Canan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51520" y="2029015"/>
            <a:ext cx="2393978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Teşekkür ederim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467544" y="2886087"/>
            <a:ext cx="360040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Sana da iyi dersler.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467544" y="4941168"/>
            <a:ext cx="180020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Benimki de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1997426" y="5877272"/>
            <a:ext cx="199851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memnun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142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619672" y="3418114"/>
            <a:ext cx="792088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tabi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78566" y="4293096"/>
            <a:ext cx="1656385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Teşekkür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95536" y="5157192"/>
            <a:ext cx="1545567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Rica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220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ALTIN ÖĞÜTLER İŞLENİŞ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56490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14908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</a:p>
        </p:txBody>
      </p:sp>
    </p:spTree>
    <p:extLst>
      <p:ext uri="{BB962C8B-B14F-4D97-AF65-F5344CB8AC3E}">
        <p14:creationId xmlns:p14="http://schemas.microsoft.com/office/powerpoint/2010/main" val="304601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C:\Users\PC\Pictures\HAREKETLİ ÖĞRENCİ RESİMLERİ\6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2" y="116632"/>
            <a:ext cx="1884242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PC\Pictures\HAREKETLİ ÖĞRENCİ RESİMLERİ\6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16632"/>
            <a:ext cx="1433314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PC\Pictures\HAREKETLİ ÖĞRENCİ RESİMLERİ\5796ce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2" y="1196752"/>
            <a:ext cx="9120537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23462" y="1196752"/>
            <a:ext cx="914400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3=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Apartmanda 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oturanlardan hangisi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diğerlerinden</a:t>
            </a:r>
            <a:endParaRPr lang="tr-TR" sz="36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farklıdır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 Bu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kişinin diğerlerinden farklı olmasının</a:t>
            </a:r>
            <a:endParaRPr lang="tr-TR" sz="36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nedeni ne olabilir?</a:t>
            </a:r>
            <a:endParaRPr lang="tr-TR" sz="3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462" y="405907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4. Apartmandakilerin yüz ifadelerini sizce hangi</a:t>
            </a:r>
          </a:p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kelimeyle anlatabiliriz?</a:t>
            </a:r>
            <a:endParaRPr lang="tr-TR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877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C:\Users\PC\Pictures\HAREKETLİ ÖĞRENCİ RESİMLERİ\13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3462" y="11663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5. Böyle bir apartmanda </a:t>
            </a:r>
            <a:r>
              <a:rPr lang="tr-TR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yaşamak </a:t>
            </a:r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ister miydiniz?</a:t>
            </a:r>
          </a:p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Neden?</a:t>
            </a:r>
            <a:endParaRPr lang="tr-TR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462" y="4059074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6. Görgü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kuralları 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deyince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aklınıza 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neler geliyor?</a:t>
            </a:r>
            <a:endParaRPr lang="tr-TR" sz="3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4770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C:\Users\PC\Pictures\HAREKETLİ ÖĞRENCİ RESİMLERİ\50er3ui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3462" y="958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1.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Arkadaşlarımızla 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 da büyüklerimizle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konuşurken</a:t>
            </a:r>
            <a:endParaRPr lang="tr-TR" sz="36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nelere dikkat etmeliyiz?</a:t>
            </a:r>
            <a:endParaRPr lang="tr-TR" sz="3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7505" y="1763914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2. </a:t>
            </a:r>
            <a:r>
              <a:rPr lang="tr-TR" sz="3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Hangi durumlarda özür dileriz?</a:t>
            </a:r>
            <a:endParaRPr lang="tr-TR" sz="3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33469" y="299695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3. </a:t>
            </a:r>
            <a:r>
              <a:rPr lang="tr-TR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Hatalı bir </a:t>
            </a:r>
            <a:r>
              <a:rPr lang="tr-TR" sz="36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davranış </a:t>
            </a:r>
            <a:r>
              <a:rPr lang="tr-TR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sergilediğimizde </a:t>
            </a:r>
            <a:r>
              <a:rPr lang="tr-TR" sz="36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karşımızdaki kişiden </a:t>
            </a:r>
            <a:r>
              <a:rPr lang="tr-TR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özür dilememiz bize ne kazandırır? </a:t>
            </a:r>
            <a:endParaRPr lang="tr-TR" sz="36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462" y="522920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4. </a:t>
            </a:r>
            <a:r>
              <a:rPr lang="tr-TR" sz="3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Böyle bir durumda özür </a:t>
            </a:r>
            <a:r>
              <a:rPr lang="tr-TR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dilemediğimiz </a:t>
            </a:r>
            <a:r>
              <a:rPr lang="tr-TR" sz="3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zaman</a:t>
            </a:r>
          </a:p>
          <a:p>
            <a:pPr algn="ctr"/>
            <a:r>
              <a:rPr lang="tr-TR" sz="3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 kaybedebiliriz?</a:t>
            </a:r>
            <a:endParaRPr lang="tr-TR" sz="3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81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C:\Users\PC\Pictures\HAREKETLİ ÖĞRENCİ RESİMLERİ\50er3ui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3462" y="9588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5. 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Dinlemek neden önemlidir?</a:t>
            </a:r>
            <a:endParaRPr lang="tr-TR" sz="3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462" y="655919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6. </a:t>
            </a:r>
            <a:r>
              <a:rPr lang="tr-TR" sz="3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Dinleme kurallarından hangilerini biliyorsunuz?</a:t>
            </a:r>
            <a:endParaRPr lang="tr-TR" sz="3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773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Anahtar Kelimelerle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1846" y="1484784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SİHİRLİ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SÖZLER: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9567" y="2130899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Büyülü, afsunlu, füsunkâr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41413" y="3581407"/>
            <a:ext cx="887329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toplum içinde var olan ve uyulması gereken saygı ve incelik kurallarına görgü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0797" y="2935076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GÖRGÜ KURALLARI: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0797" y="116632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ÖĞÜT: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5494" y="692696"/>
            <a:ext cx="9013203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kimseye yapması ya da yapmaması gereken şeyler için söylenen söz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79520" y="3212976"/>
            <a:ext cx="8873295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İletişim, iletilen bilginin hem gönderici hem de alıcı tarafından anlaşıldığı ortamda bilginin bir göndericiden bir alıcıya aktarılma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sürecidir.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7328" y="2708920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İLETİŞİM: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7697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652</Words>
  <Application>Microsoft Office PowerPoint</Application>
  <PresentationFormat>Ekran Gösterisi (4:3)</PresentationFormat>
  <Paragraphs>108</Paragraphs>
  <Slides>36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36</vt:i4>
      </vt:variant>
    </vt:vector>
  </HeadingPairs>
  <TitlesOfParts>
    <vt:vector size="37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www.sorubak.com; PC</dc:creator>
  <cp:keywords>www.sorubak.com</cp:keywords>
  <dc:description>www.sorubak.com</dc:description>
  <cp:lastModifiedBy>PC</cp:lastModifiedBy>
  <cp:revision>27</cp:revision>
  <dcterms:created xsi:type="dcterms:W3CDTF">2013-07-01T19:15:16Z</dcterms:created>
  <dcterms:modified xsi:type="dcterms:W3CDTF">2013-08-12T18:49:35Z</dcterms:modified>
  <cp:category>www.sorubak.com</cp:category>
  <cp:contentType>www.sorubak.com</cp:contentType>
  <cp:contentStatus>www.sorubak.com</cp:contentStatus>
</cp:coreProperties>
</file>