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331" r:id="rId4"/>
    <p:sldId id="301" r:id="rId5"/>
    <p:sldId id="316" r:id="rId6"/>
    <p:sldId id="337" r:id="rId7"/>
    <p:sldId id="308" r:id="rId8"/>
    <p:sldId id="306" r:id="rId9"/>
    <p:sldId id="260" r:id="rId10"/>
    <p:sldId id="338" r:id="rId11"/>
    <p:sldId id="329" r:id="rId12"/>
    <p:sldId id="339" r:id="rId13"/>
    <p:sldId id="340" r:id="rId14"/>
    <p:sldId id="293" r:id="rId15"/>
    <p:sldId id="259" r:id="rId16"/>
    <p:sldId id="284" r:id="rId17"/>
    <p:sldId id="299" r:id="rId18"/>
    <p:sldId id="341" r:id="rId19"/>
    <p:sldId id="322" r:id="rId20"/>
    <p:sldId id="342" r:id="rId21"/>
    <p:sldId id="328" r:id="rId22"/>
    <p:sldId id="343" r:id="rId23"/>
    <p:sldId id="283" r:id="rId24"/>
    <p:sldId id="320" r:id="rId25"/>
    <p:sldId id="294" r:id="rId26"/>
    <p:sldId id="344" r:id="rId27"/>
    <p:sldId id="313" r:id="rId28"/>
    <p:sldId id="345" r:id="rId29"/>
    <p:sldId id="346" r:id="rId30"/>
    <p:sldId id="305" r:id="rId31"/>
    <p:sldId id="262" r:id="rId32"/>
    <p:sldId id="327" r:id="rId33"/>
    <p:sldId id="307" r:id="rId34"/>
    <p:sldId id="347" r:id="rId35"/>
    <p:sldId id="368" r:id="rId36"/>
    <p:sldId id="348" r:id="rId37"/>
    <p:sldId id="349" r:id="rId38"/>
    <p:sldId id="350" r:id="rId39"/>
    <p:sldId id="292" r:id="rId40"/>
    <p:sldId id="351" r:id="rId41"/>
    <p:sldId id="311" r:id="rId42"/>
    <p:sldId id="369" r:id="rId43"/>
    <p:sldId id="352" r:id="rId44"/>
    <p:sldId id="353" r:id="rId45"/>
    <p:sldId id="315" r:id="rId46"/>
    <p:sldId id="354" r:id="rId47"/>
    <p:sldId id="355" r:id="rId48"/>
    <p:sldId id="333" r:id="rId49"/>
    <p:sldId id="356" r:id="rId50"/>
    <p:sldId id="357" r:id="rId51"/>
    <p:sldId id="300" r:id="rId52"/>
    <p:sldId id="358" r:id="rId53"/>
    <p:sldId id="359" r:id="rId54"/>
    <p:sldId id="318" r:id="rId55"/>
    <p:sldId id="319" r:id="rId56"/>
    <p:sldId id="360" r:id="rId57"/>
    <p:sldId id="304" r:id="rId58"/>
    <p:sldId id="361" r:id="rId59"/>
    <p:sldId id="362" r:id="rId60"/>
    <p:sldId id="314" r:id="rId61"/>
    <p:sldId id="363" r:id="rId62"/>
    <p:sldId id="364" r:id="rId63"/>
    <p:sldId id="291" r:id="rId64"/>
    <p:sldId id="365" r:id="rId65"/>
    <p:sldId id="366" r:id="rId66"/>
    <p:sldId id="298" r:id="rId67"/>
    <p:sldId id="367" r:id="rId68"/>
    <p:sldId id="281" r:id="rId6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234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06.10.2013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amera.wav"/>
          </p:stSnd>
        </p:sndAc>
      </p:transition>
    </mc:Choice>
    <mc:Fallback>
      <p:transition spd="slow">
        <p:fade/>
        <p:sndAc>
          <p:stSnd>
            <p:snd r:embed="rId1" name="camera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06.10.2013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amera.wav"/>
          </p:stSnd>
        </p:sndAc>
      </p:transition>
    </mc:Choice>
    <mc:Fallback>
      <p:transition spd="slow">
        <p:fade/>
        <p:sndAc>
          <p:stSnd>
            <p:snd r:embed="rId1" name="camera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06.10.2013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amera.wav"/>
          </p:stSnd>
        </p:sndAc>
      </p:transition>
    </mc:Choice>
    <mc:Fallback>
      <p:transition spd="slow">
        <p:fade/>
        <p:sndAc>
          <p:stSnd>
            <p:snd r:embed="rId1" name="camera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06.10.2013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amera.wav"/>
          </p:stSnd>
        </p:sndAc>
      </p:transition>
    </mc:Choice>
    <mc:Fallback>
      <p:transition spd="slow">
        <p:fade/>
        <p:sndAc>
          <p:stSnd>
            <p:snd r:embed="rId1" name="camera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06.10.2013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amera.wav"/>
          </p:stSnd>
        </p:sndAc>
      </p:transition>
    </mc:Choice>
    <mc:Fallback>
      <p:transition spd="slow">
        <p:fade/>
        <p:sndAc>
          <p:stSnd>
            <p:snd r:embed="rId1" name="camera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06.10.2013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amera.wav"/>
          </p:stSnd>
        </p:sndAc>
      </p:transition>
    </mc:Choice>
    <mc:Fallback>
      <p:transition spd="slow">
        <p:fade/>
        <p:sndAc>
          <p:stSnd>
            <p:snd r:embed="rId1" name="camera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06.10.2013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amera.wav"/>
          </p:stSnd>
        </p:sndAc>
      </p:transition>
    </mc:Choice>
    <mc:Fallback>
      <p:transition spd="slow">
        <p:fade/>
        <p:sndAc>
          <p:stSnd>
            <p:snd r:embed="rId1" name="camera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06.10.2013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amera.wav"/>
          </p:stSnd>
        </p:sndAc>
      </p:transition>
    </mc:Choice>
    <mc:Fallback>
      <p:transition spd="slow">
        <p:fade/>
        <p:sndAc>
          <p:stSnd>
            <p:snd r:embed="rId1" name="camera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06.10.2013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amera.wav"/>
          </p:stSnd>
        </p:sndAc>
      </p:transition>
    </mc:Choice>
    <mc:Fallback>
      <p:transition spd="slow">
        <p:fade/>
        <p:sndAc>
          <p:stSnd>
            <p:snd r:embed="rId1" name="camera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06.10.2013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amera.wav"/>
          </p:stSnd>
        </p:sndAc>
      </p:transition>
    </mc:Choice>
    <mc:Fallback>
      <p:transition spd="slow">
        <p:fade/>
        <p:sndAc>
          <p:stSnd>
            <p:snd r:embed="rId1" name="camera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06.10.2013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amera.wav"/>
          </p:stSnd>
        </p:sndAc>
      </p:transition>
    </mc:Choice>
    <mc:Fallback>
      <p:transition spd="slow">
        <p:fade/>
        <p:sndAc>
          <p:stSnd>
            <p:snd r:embed="rId1" name="camera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06.10.2013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14" name="camera.wav"/>
          </p:stSnd>
        </p:sndAc>
      </p:transition>
    </mc:Choice>
    <mc:Fallback>
      <p:transition spd="slow">
        <p:fade/>
        <p:sndAc>
          <p:stSnd>
            <p:snd r:embed="rId13" name="camera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11.gif"/><Relationship Id="rId4" Type="http://schemas.openxmlformats.org/officeDocument/2006/relationships/hyperlink" Target="http://www.google.com.tr/url?sa=i&amp;rct=j&amp;q=&amp;esrc=s&amp;frm=1&amp;source=images&amp;cd=&amp;cad=rja&amp;docid=eVTmDxnl5kFh_M&amp;tbnid=PgO_v4O2NP039M:&amp;ved=0CAUQjRw&amp;url=http://www.animatieplaatjes.nl/school.html&amp;ei=IvhFUt7oJMqntAa_Wg&amp;bvm=bv.53217764,d.Yms&amp;psig=AFQjCNHX2eEzcod2mFKmQ_kWsr5NyAaTUw&amp;ust=1380403368745651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7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gif"/><Relationship Id="rId5" Type="http://schemas.openxmlformats.org/officeDocument/2006/relationships/hyperlink" Target="http://www.google.com.tr/url?sa=i&amp;rct=j&amp;q=&amp;esrc=s&amp;frm=1&amp;source=images&amp;cd=&amp;cad=rja&amp;docid=4R9bAQpeBFK1EM&amp;tbnid=Rz40UEdpshaHEM:&amp;ved=0CAUQjRw&amp;url=http://gezenresim.blogspot.com/2013/02/okul-bilim-basin-hareketli-gifleri-7.html&amp;ei=z_hFUurpCMaEtAbthoGIDQ&amp;bvm=bv.53217764,d.Yms&amp;psig=AFQjCNHX2eEzcod2mFKmQ_kWsr5NyAaTUw&amp;ust=1380403368745651" TargetMode="External"/><Relationship Id="rId4" Type="http://schemas.openxmlformats.org/officeDocument/2006/relationships/image" Target="../media/image1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13.gif"/><Relationship Id="rId4" Type="http://schemas.openxmlformats.org/officeDocument/2006/relationships/hyperlink" Target="http://www.google.com.tr/url?sa=i&amp;rct=j&amp;q=&amp;esrc=s&amp;frm=1&amp;source=images&amp;cd=&amp;cad=rja&amp;docid=wsA6sB8_QEimBM&amp;tbnid=3qjxL8If3ooyEM:&amp;ved=0CAUQjRw&amp;url=http://www.baktabul.net/msn-ifadeler-emoticons/226485-ogrenci-okul-gifleri.html&amp;ei=T_lFUoO1GsGdtQbmlYG4Dg&amp;bvm=bv.53217764,d.Yms&amp;psig=AFQjCNHX2eEzcod2mFKmQ_kWsr5NyAaTUw&amp;ust=1380403368745651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14.gif"/><Relationship Id="rId4" Type="http://schemas.openxmlformats.org/officeDocument/2006/relationships/hyperlink" Target="http://www.google.com.tr/url?sa=i&amp;rct=j&amp;q=&amp;esrc=s&amp;frm=1&amp;source=images&amp;cd=&amp;cad=rja&amp;docid=wsA6sB8_QEimBM&amp;tbnid=3qjxL8If3ooyEM:&amp;ved=0CAUQjRw&amp;url=http://scgatm.2000y.net/&amp;ei=iflFUpORO8qttAb31YGYCA&amp;bvm=bv.53217764,d.Yms&amp;psig=AFQjCNHX2eEzcod2mFKmQ_kWsr5NyAaTUw&amp;ust=1380403368745651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5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6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7.gi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3.gif"/><Relationship Id="rId4" Type="http://schemas.openxmlformats.org/officeDocument/2006/relationships/hyperlink" Target="http://www.google.com.tr/url?sa=i&amp;rct=j&amp;q=&amp;esrc=s&amp;frm=1&amp;source=images&amp;cd=&amp;cad=rja&amp;docid=AveFlgflDX2M-M&amp;tbnid=X0mlt1kpAxChxM:&amp;ved=0CAUQjRw&amp;url=http://www.frmartuklu.net/msn-ifadeleri-smileyler/105629-hareketli-ogrenci-gifleri-ogrenci-gifleri.html&amp;ei=OPdFUrquB4nkswbZzoHgCg&amp;bvm=bv.53217764,d.Yms&amp;psig=AFQjCNHX2eEzcod2mFKmQ_kWsr5NyAaTUw&amp;ust=1380403368745651" TargetMode="Externa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18.gif"/><Relationship Id="rId4" Type="http://schemas.openxmlformats.org/officeDocument/2006/relationships/hyperlink" Target="http://www.google.com.tr/url?sa=i&amp;rct=j&amp;q=&amp;esrc=s&amp;frm=1&amp;source=images&amp;cd=&amp;cad=rja&amp;docid=wsA6sB8_QEimBM&amp;tbnid=3qjxL8If3ooyEM:&amp;ved=0CAUQjRw&amp;url=http://www.forumlord.org/avatar-ve-gifler/32308-okul-gif-ogrenci-gifleri-hareketli-ogrenci-resimleri-hareketli-okul-ve.html&amp;ei=EvlFUqL9CMSFtAaC0YHICg&amp;bvm=bv.53217764,d.Yms&amp;psig=AFQjCNHX2eEzcod2mFKmQ_kWsr5NyAaTUw&amp;ust=1380403368745651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9.gi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7.gi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20.gif"/><Relationship Id="rId4" Type="http://schemas.openxmlformats.org/officeDocument/2006/relationships/image" Target="../media/image1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1.gi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2.gif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3.gif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6.jpeg"/><Relationship Id="rId4" Type="http://schemas.openxmlformats.org/officeDocument/2006/relationships/hyperlink" Target="http://www.google.com.tr/url?sa=i&amp;rct=j&amp;q=&amp;esrc=s&amp;frm=1&amp;source=images&amp;cd=&amp;cad=rja&amp;docid=AveFlgflDX2M-M&amp;tbnid=X0mlt1kpAxChxM:&amp;ved=0CAUQjRw&amp;url=http://www.forumlord.org/avatar-ve-gifler/91555-okul-gifleri-simdi-okullu-olduk-tum-cgrencilere-basarilar-dileriz-hareketli.html&amp;ei=dfdFUuTKMcbnswbqp4DIAw&amp;bvm=bv.53217764,d.Yms&amp;psig=AFQjCNHX2eEzcod2mFKmQ_kWsr5NyAaTUw&amp;ust=1380403368745651" TargetMode="Externa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4.gif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5.gif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6.gif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7.gif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3.gif"/><Relationship Id="rId4" Type="http://schemas.openxmlformats.org/officeDocument/2006/relationships/image" Target="../media/image1.gif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8.gif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8.gif"/><Relationship Id="rId4" Type="http://schemas.openxmlformats.org/officeDocument/2006/relationships/hyperlink" Target="http://www.google.com.tr/url?sa=i&amp;rct=j&amp;q=&amp;esrc=s&amp;frm=1&amp;source=images&amp;cd=&amp;cad=rja&amp;docid=eVTmDxnl5kFh_M&amp;tbnid=PgO_v4O2NP039M:&amp;ved=0CAUQjRw&amp;url=http://forum.celalettin66fm.com/konu-hareketli-ogrenci-gifleri-hareketli-ogrenci-resimleri-ogretmen-gifleri.html&amp;ei=4vdFUtHcCoHBtQbNpoCADQ&amp;bvm=bv.53217764,d.Yms&amp;psig=AFQjCNHX2eEzcod2mFKmQ_kWsr5NyAaTUw&amp;ust=1380403368745651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33536" y="43678"/>
            <a:ext cx="9144000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ÇOCUKLARIN </a:t>
            </a:r>
            <a:r>
              <a:rPr lang="tr-TR" sz="5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VERİMLİ </a:t>
            </a:r>
            <a:r>
              <a:rPr lang="tr-TR" sz="5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 ÇALIŞMASI İÇİN </a:t>
            </a:r>
            <a:r>
              <a:rPr lang="tr-TR" sz="5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ANNE BABAYA </a:t>
            </a:r>
            <a:r>
              <a:rPr lang="tr-TR" sz="5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ÖNERİLER</a:t>
            </a:r>
            <a:endParaRPr lang="tr-TR" sz="5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2725" y="3068960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549676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84368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3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DOĞRU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YÖNTEM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117374"/>
            <a:ext cx="8882406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Önemli olan masa başında geçirilen zamandan ziyade bu zamanın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nitelikli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ve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verimli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bir şekilde geçirilmesidir.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96552" y="48071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063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069216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60982" y="842667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801392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http://www.animatieplaatjes.nl/plaatjesS/school37.gif">
            <a:hlinkClick r:id="rId4"/>
          </p:cNvPr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42145" y="116632"/>
            <a:ext cx="6318837" cy="6513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535051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6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DOĞRU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YÖNTEM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117374"/>
            <a:ext cx="8882406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Aile çocuğun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verimli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ders çalışması için gerekli olan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fiziksel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ve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psikolojik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ortamı hazırlamalı ve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sorumluluk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kazandırmalıdır. 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96552" y="48071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063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903236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DOĞRU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YÖNTEM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117374"/>
            <a:ext cx="8882406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Aç birine her gün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balık vermek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yerine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balık tutmayı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öğretmek çok daha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faydalı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olacaktır.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96552" y="48071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063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041743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http://img823.imageshack.us/img823/4691/4953122.gif">
            <a:hlinkClick r:id="rId5"/>
          </p:cNvPr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85744" y="188640"/>
            <a:ext cx="6433374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883483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7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ÇOCUĞUMUZUN İYİ BİR OKULA YERLEŞEREK MESLEK SAHİBİ OLMASI VE HAYATTA BAŞARILI OLMASINI SAĞLAMAK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5397" y="3140968"/>
            <a:ext cx="9013203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*“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Komşunun çocuğu şu kadar puan aldı, sen niye alamıyorsun.”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vb. Beklenti içerisinde olan veliler genellikle çocuklarını başka çocuklarla karşılaştırırlar.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5352" y="2438993"/>
            <a:ext cx="887329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YANLIŞ YÖNTEM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5122" name="Picture 2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07357" y="-83891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4345753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247" y="4275449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500" y="-136525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843110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DOĞRU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YÖNTEM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951522"/>
            <a:ext cx="8882406" cy="600164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Başarıya götüren yol ve yöntemler farklı farklıdır.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Komşunun çocuğu farklı bir yöntemle ders çalışır, öğrencinin arkadaşı farklı bir yöntemle ders çalışır. 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22578" y="29938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6" y="-914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6021287"/>
            <a:ext cx="1190625" cy="931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68344" y="6021288"/>
            <a:ext cx="1190625" cy="892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491983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332656"/>
            <a:ext cx="19050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9000" y="489857"/>
            <a:ext cx="19050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4365104"/>
            <a:ext cx="19050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9000" y="4404792"/>
            <a:ext cx="19050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http://img.photobucket.com/albums/v235/SmileyMags/School/Tchr/5264244.gif">
            <a:hlinkClick r:id="rId4"/>
          </p:cNvPr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88640"/>
            <a:ext cx="5331296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618859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6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DOĞRU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YÖNTEM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951522"/>
            <a:ext cx="8882406" cy="48320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Çocuğumuzun da ders çalışması için tıpkı onlar gibi ders çalışması veya o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çocuklardaki özelliklerin bizim çocuğumuzda da olmasını beklemek yanlış bir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davranıştır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22578" y="29938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6" y="-914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6021287"/>
            <a:ext cx="1190625" cy="931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68344" y="6021288"/>
            <a:ext cx="1190625" cy="892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721709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07357" y="-83891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4345753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247" y="4275449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500" y="-136525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http://wz1.2000y.net/346168/uploadpic/2008012120401329864.gif">
            <a:hlinkClick r:id="rId4"/>
          </p:cNvPr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97000" y="116632"/>
            <a:ext cx="6127328" cy="6624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520557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6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VERİMLİ DERS ÇALIŞMA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768387"/>
            <a:ext cx="888240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YANLIŞ YÖNTEM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17240" y="2721737"/>
            <a:ext cx="8873295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Öğrencinin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masa başında uzun süre geçirmesini sağlamak.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698614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5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DOĞRU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YÖNTEM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951522"/>
            <a:ext cx="8882406" cy="59093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“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 sınavda şu kadar puan aldın, gelecek sınavda daha başarılı bekliyorum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”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gibi ifadeler kullanın.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Her birey özeldir.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22578" y="29938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6" y="-914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6021287"/>
            <a:ext cx="1190625" cy="931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68344" y="6021288"/>
            <a:ext cx="1190625" cy="892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475096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60982" y="842667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801392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http://media.freeola.com/images/user-images/6407/chiplady-1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88640"/>
            <a:ext cx="6600799" cy="6441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195363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5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DOĞRU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YÖNTEM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951522"/>
            <a:ext cx="8882406" cy="48320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Hiçbir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öğrenci başkalarıyla kıyaslanmaktan hoşlanmaz.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Çocuğunuzu kendi gelişimi içinde değerlendirin ve ona göre yönlendirin.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22578" y="29938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6" y="-914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6021287"/>
            <a:ext cx="1190625" cy="931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68344" y="6021288"/>
            <a:ext cx="1190625" cy="892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195381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ÖĞRENCİNİN TELEVİZYON BAĞIMLISI OLMAMASINI SAĞLAMAK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9904" y="2924944"/>
            <a:ext cx="8882406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Dizi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veya maç seyrederken öğrencinin odasına gidip ders çalışmasını istemek.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93930" y="2151850"/>
            <a:ext cx="887329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YANLIŞ YÖNTEM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904579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95152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15302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07357" y="-83891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4345753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247" y="4275449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500" y="-136525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 descr="http://media.freeola.com/images/user-images/6407/61847.jpg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08747" y="116632"/>
            <a:ext cx="6015581" cy="6624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582102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5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DOĞRU YÖNTEM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85516"/>
            <a:ext cx="8882406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Yapmadığınız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şeyleri çocuklarınızın yapmasını beklemeyin.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 çalışma saatlerinde, öğrencinin televizyon seyretmesini istemiyorsanız sizin de o saatte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televizyon seyretmemeniz veya en azından öğrencinin televizyonun sesinden rahatsız olmaması gerekir. 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919965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5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DOĞRU YÖNTEM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85516"/>
            <a:ext cx="8882406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Hayatın her alanında olduğunu gibi bu alanda da çocuğa model olunmalıdır. </a:t>
            </a:r>
            <a:r>
              <a:rPr lang="tr-TR" sz="4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Davranışlar her zaman sözlerden daha etkilidir. </a:t>
            </a:r>
            <a:r>
              <a:rPr lang="tr-TR" sz="4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Ayrıca öğrencinin mutlaka uygulanabilir bir programı olmalıdır</a:t>
            </a:r>
            <a:r>
              <a:rPr lang="tr-TR" sz="4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</a:t>
            </a:r>
            <a:endParaRPr lang="tr-TR" sz="4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92957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5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[​IMG]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51298" y="188640"/>
            <a:ext cx="6117046" cy="626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98309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5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DOĞRU YÖNTEM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85516"/>
            <a:ext cx="8882406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Program dâhilinde planlı ders çalışan bir öğrencinin neyi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ne zaman yapacağı, hangi aktiviteye ne kadar zaman ayıracağı bellidir.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562529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5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DOĞRU YÖNTEM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85516"/>
            <a:ext cx="8882406" cy="59093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Böyle bir durumda öğrenci hem daha verimli ders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çalışacak hem de zamanını daha etkin ve faydalı kullanacaktır.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836087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5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904579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95152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www.fantasygif.it/Arti%20e%20Mestieri/Scuola/bravo.gif">
            <a:hlinkClick r:id="rId4"/>
          </p:cNvPr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601" y="404665"/>
            <a:ext cx="6840760" cy="597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179040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6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://www.fantasygif.it/Arti%20e%20Mestieri/Scuola/038.gif">
            <a:hlinkClick r:id="rId4"/>
          </p:cNvPr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88640"/>
            <a:ext cx="6336704" cy="6327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389300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6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ÖĞRENCİYE DERS ÇALIŞMA ORTAMI OLUŞTURMAK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13201" y="1365697"/>
            <a:ext cx="901320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YANLIŞ YÖNTEM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13201" y="1988840"/>
            <a:ext cx="8873295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Öğrencinin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odasına bilgisayar, televizyon, poster gibi dikkat dağıtıcı eşyaların bulunması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 konuda öğrencinin tamamen özgür olması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2050" name="Picture 2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332656"/>
            <a:ext cx="19050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68344" y="489857"/>
            <a:ext cx="1475656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8520" y="4404792"/>
            <a:ext cx="9525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16416" y="4404792"/>
            <a:ext cx="827584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966244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60982" y="842667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801392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 descr="[​IMG]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42145" y="0"/>
            <a:ext cx="6318837" cy="6630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884470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5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DOĞRU YÖNTEM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24086" y="899817"/>
            <a:ext cx="8882406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Çalışma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odasında bilgisayar ve televizyon mümkünse olmamalıdır.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Olacaksa bile ders çalışılan saatlerde kesinlikle kapalı olmalıdır. 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982859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62529" y="899817"/>
            <a:ext cx="1081471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10848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DOĞRU YÖNTEM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24086" y="899817"/>
            <a:ext cx="8882406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Çalışma ortamının öğrenciye çalışmayı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hatırlatacak,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onun ders çalışmaya motive olmasını kolaylaştıracak şekilde olması şarttır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 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982859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62529" y="899817"/>
            <a:ext cx="1081471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907794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982859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62529" y="899817"/>
            <a:ext cx="1081471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[​IMG]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16632"/>
            <a:ext cx="6552728" cy="6399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031432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5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DOĞRU YÖNTEM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24086" y="899817"/>
            <a:ext cx="8882406" cy="54784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Aile bu konuda hassas olmalı, kontrol ailenin elinde olmalıdır. 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Öğrencinin en verimli ders çalışacağı yer, çalışma masasıdır. </a:t>
            </a:r>
            <a:endParaRPr lang="tr-TR" sz="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982859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62529" y="899817"/>
            <a:ext cx="1081471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270579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DOĞRU YÖNTEM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24086" y="899817"/>
            <a:ext cx="8882406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Bunun dışında yatarak veya yere uzanarak çalışması halinde öğrencinin dikkati bir süre sonra dağılır.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982859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62529" y="899817"/>
            <a:ext cx="1081471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878415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DOĞRU YÖNTEM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24086" y="899817"/>
            <a:ext cx="8882406" cy="517064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Mümkünse öğrencinin yatağı çalışma masasının önünde veya yanında değil, arkasında olmalıdır. </a:t>
            </a:r>
            <a:r>
              <a:rPr lang="tr-TR" sz="4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Öğrencinin çalışma ortamı dağınık olmamalıdır. </a:t>
            </a:r>
            <a:endParaRPr lang="tr-TR" sz="4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982859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62529" y="899817"/>
            <a:ext cx="1081471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48097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362" name="Picture 2" descr="[​IMG]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16632"/>
            <a:ext cx="6703502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292321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6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DOĞRU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YÖNTEM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4178" y="836712"/>
            <a:ext cx="8882406" cy="59093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Anne-baba, öğrencinin belli bir plan ve program dahilinde, ders planına göre çalışıp çalışmadığını kontrol etmelidir.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2050" name="Picture 2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332656"/>
            <a:ext cx="19050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9000" y="620688"/>
            <a:ext cx="19050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4365104"/>
            <a:ext cx="19050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9000" y="4404792"/>
            <a:ext cx="19050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897514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DOĞRU YÖNTEM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24086" y="899817"/>
            <a:ext cx="8882406" cy="517064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Dağınık ortam, zihni dağıtıp, dikkati toplamaya engel olur. </a:t>
            </a:r>
            <a:r>
              <a:rPr lang="tr-TR" sz="4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Öğrencinin sorumluluk sahibi olması için de odasını anne-baba değil, kendisi toplamalıdır.</a:t>
            </a:r>
            <a:endParaRPr lang="tr-TR" sz="4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982859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62529" y="899817"/>
            <a:ext cx="1081471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284064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VERİMLİ DERS ÇALIŞMA PLANI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3131" y="1592247"/>
            <a:ext cx="8882406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	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Hangi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dersin hangi saatte çalışılacağı belli olmalı,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zor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ya da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ağır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öğrenilen dersler en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verimli saatlerde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çalışılmalı.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386" name="Picture 2" descr="[​IMG]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60648"/>
            <a:ext cx="6840760" cy="626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244321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5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VERİMLİ DERS ÇALIŞMA PLANI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3131" y="1592247"/>
            <a:ext cx="8882406" cy="50167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	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Çalışma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planında her ders için süre ayrılmalı;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 süre dersin zorluğunu veya öğrencinin o dersle ilgili ön bilgisine göre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ayarlanmalı,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ayrıca çalışma yöntemi de göz önünde bulundurulmalıdır.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597657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VERİMLİ DERS ÇALIŞMA PLANI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3131" y="1592247"/>
            <a:ext cx="8882406" cy="48320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Çalışma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sürelerinin çalışma planında aynı saatlerde yerleştirilmesi gerekir.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 dikkatin toplanması ve alışkanlık kazanılması için gereklidir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556658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410" name="Picture 2" descr="[​IMG]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63688" y="332657"/>
            <a:ext cx="6143550" cy="6318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642485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5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VERİMLİ DERS ÇALIŞMA PLANI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3131" y="1592247"/>
            <a:ext cx="8882406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En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verimli çalışma aralıklı çalışmadır.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Ara vermeden uzun süre çalışma ve uzun ara vererek çalışma sakıncalıdır. 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549028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VERİMLİ DERS ÇALIŞMA PLANI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3131" y="1592247"/>
            <a:ext cx="8882406" cy="50475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Ara vermeden uzun süre çalışma zihnin yorulmasına ve dikkatin dağılmasına yol açar. </a:t>
            </a:r>
            <a:r>
              <a:rPr lang="tr-TR" sz="4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Uzun süre ara vermek de derse dönmeyi </a:t>
            </a:r>
            <a:r>
              <a:rPr lang="tr-TR" sz="4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zorlaştırır.</a:t>
            </a:r>
            <a:endParaRPr lang="tr-TR" sz="4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96552" y="620688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845662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904579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95152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434" name="Picture 2" descr="[​IMG]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88640"/>
            <a:ext cx="6552728" cy="6552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811589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5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VERİMLİ DERS ÇALIŞMA PLANI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3131" y="1592247"/>
            <a:ext cx="8882406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Matematik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fen ve teknoloji gibi dersler çalışılırken problem vs. çözülmeden ara verilmemelidir.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96552" y="620688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915306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07357" y="-83891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4345753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247" y="4275449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500" y="-136525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://img-fotki.yandex.ru/get/5704/ladyo2004.c7/0_51120_dcd19b52_L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88640"/>
            <a:ext cx="6192688" cy="6408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921134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6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VERİMLİ DERS ÇALIŞMA PLANI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3131" y="1592247"/>
            <a:ext cx="8882406" cy="31393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Her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yeni konuya başlarken ara 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verilmelidir.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96552" y="620688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498674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332656"/>
            <a:ext cx="19050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9000" y="489857"/>
            <a:ext cx="19050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4365104"/>
            <a:ext cx="19050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9000" y="4404792"/>
            <a:ext cx="19050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458" name="Picture 2" descr="[​IMG]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88640"/>
            <a:ext cx="5544616" cy="6311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875873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5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VERİMLİ DERS ÇALIŞMA PLANI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3131" y="1592247"/>
            <a:ext cx="8882406" cy="480131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Birbirine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benzeyen iki ders üst üste çalışılmamalıdır.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Öğrenilenlerin birbirine karışmaması için bu önemli bir kuraldır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96552" y="620688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569819" y="57017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58100" y="5724525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620357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VERİMLİ DERS ÇALIŞMA PLANI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3131" y="1592247"/>
            <a:ext cx="8882406" cy="50167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Uykudan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önceki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 dakikalık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tekrarlar ile sabah uyanınca yapılan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dakikalık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tekrarlar çalışmaların hafızada daha uzun süre kalmasını konuların daha iyi öğrenilmesini sağlar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96552" y="620688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569819" y="57017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58100" y="5724525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182333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07357" y="-83891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4345753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247" y="4275449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500" y="-136525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482" name="Picture 2" descr="[​IMG]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96999" y="116632"/>
            <a:ext cx="6310357" cy="6624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866243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5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ÇALIŞMA ORTAMI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117374"/>
            <a:ext cx="8882406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Çalışma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odası mümkün olduğu kadar fazla sıcak veya soğuk olmamalı,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iyi havalandırılmalı ve sessiz olmalıdır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5122" name="Picture 2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07357" y="-83891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4345753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247" y="4275449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500" y="-136525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221936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ÇALIŞMA ORTAMI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117374"/>
            <a:ext cx="8882406" cy="517064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Çalışma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masası ve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yüksekliği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kişinin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boyuna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göre ayarlanmalıdır.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5122" name="Picture 2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07357" y="-83891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0500" y="4689189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247" y="4275449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500" y="-136525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384588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1506" name="Picture 2" descr="[​IMG]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16632"/>
            <a:ext cx="6207530" cy="654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496491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5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ÇALIŞMA ORTAMI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117374"/>
            <a:ext cx="8882406" cy="31393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	Ders çalışırken müzik dinlemek dikkati dağıtır. 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5122" name="Picture 2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07357" y="-83891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0500" y="4689189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247" y="4275449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500" y="-136525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208657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-83891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ÇALIŞMA ORTAMI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117374"/>
            <a:ext cx="8882406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çalışma ortamındaki poster, afiş ve resimler de dikkatin dağılmasına,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öğrencinin hayal dünyasına kaymasına yardımcı olur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5122" name="Picture 2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07357" y="-83891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0500" y="4689189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247" y="4275449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500" y="-136525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416052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DOĞRU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YÖNTEM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4178" y="836712"/>
            <a:ext cx="8882406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Önemli olan masa başında geçirilen zamandan ziyade bu zamanın nitelikli ve verimli bir şekilde geçirilmesidir.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2050" name="Picture 2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332656"/>
            <a:ext cx="9525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9000" y="620688"/>
            <a:ext cx="19050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4365104"/>
            <a:ext cx="19050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9000" y="4404792"/>
            <a:ext cx="19050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083681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2530" name="Picture 2" descr="[​IMG]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51298" y="116632"/>
            <a:ext cx="6189054" cy="674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745574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5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-83891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ÇALIŞMA ORTAMI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117374"/>
            <a:ext cx="8882406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	Çalışma köşesi en az yazı yazılacak bir masa ve çalışma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için el altında bulunması gerekenleri koyabilecek ilave bir üniteden oluşur.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5122" name="Picture 2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07357" y="-83891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0500" y="4689189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247" y="4275449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500" y="-136525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135058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-83891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ÇALIŞMA ORTAMI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815975"/>
            <a:ext cx="8882406" cy="557075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Çalışma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masasını, çalışma faaliyeti dışında işler için kullanmamak;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hayal kurmak, mektup yazmak,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yemek </a:t>
            </a:r>
            <a:r>
              <a:rPr lang="tr-TR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yemek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gibi her türlü faaliyeti ait oldukları yerde yapmak gerekir.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5122" name="Picture 2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07357" y="-83891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0500" y="4689189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247" y="4275449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500" y="-136525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356339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3554" name="Picture 2" descr="[​IMG]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23120" y="260648"/>
            <a:ext cx="6261248" cy="633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938352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6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-83891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ÇALIŞMA ORTAMI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815975"/>
            <a:ext cx="8882406" cy="557075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Yemek masası;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çalışma masası olarak kullanılıyorsa,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hiç olmazsa örtüsünü değiştirerek,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üzerine bir lamba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ekleyerek,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yeni amacına hazır etmek yerinde olur.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5122" name="Picture 2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07357" y="-83891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0500" y="4689189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247" y="4275449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500" y="-136525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485663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-83891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ÇALIŞMA ORTAMI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815975"/>
            <a:ext cx="8882406" cy="57554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Belirli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çalışma alanı ile çalışma davranışı arasında şartlı refleks türünden ilişki kurabilmek büyük önem taşır.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Böylece çalışma masasına oturmak, çalışmaya başlamak için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“uyarıcı”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rolü oynar ve çalışmayı başlatır.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5122" name="Picture 2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07357" y="-83891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0500" y="4689189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247" y="4275449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500" y="-136525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537728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332656"/>
            <a:ext cx="19050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9000" y="489857"/>
            <a:ext cx="19050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4365104"/>
            <a:ext cx="19050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9000" y="4404792"/>
            <a:ext cx="19050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4578" name="Picture 2" descr="[​IMG]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60648"/>
            <a:ext cx="5472608" cy="640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252960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5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-83891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ÇALIŞMA ORTAMI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815975"/>
            <a:ext cx="8882406" cy="513986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Çalışmaya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başlamadan önce çalışma sırasında gerekli olacak bütün malzemenin el altında bulunması,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dikkatte kopmalara yol açacak kesintileri önlemek açısından yararlıdır.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5122" name="Picture 2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07357" y="-83891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0500" y="4689189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247" y="4275449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500" y="-136525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227854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15957" y="0"/>
            <a:ext cx="9144000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ÇOCUKLARIN VERİMLİ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 ÇALIŞMASI İÇİN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ANNE BABAYA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ÖNERİLER</a:t>
            </a:r>
          </a:p>
        </p:txBody>
      </p:sp>
      <p:sp>
        <p:nvSpPr>
          <p:cNvPr id="6" name="Dikdörtgen 5"/>
          <p:cNvSpPr/>
          <p:nvPr/>
        </p:nvSpPr>
        <p:spPr>
          <a:xfrm>
            <a:off x="-30967" y="3068960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549676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572761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YOĞUN BİR ŞEKİLDE DERS ÇALIŞMASINI SAĞLAMA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9263" y="2492896"/>
            <a:ext cx="901320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YANLIŞ YÖNTEM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99002" y="3212976"/>
            <a:ext cx="8873295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Amaçsız bir öğrencinin ders başına oturması için bol bol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“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 çalış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”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sözünü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kullanmak.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910851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16416" y="1052736"/>
            <a:ext cx="762185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626019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www.islam.info.tr/din/animasyon/egitim/eg10.gif">
            <a:hlinkClick r:id="rId4"/>
          </p:cNvPr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16632"/>
            <a:ext cx="6192688" cy="654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535341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6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DOĞRU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YÖNTEM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117374"/>
            <a:ext cx="8882406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Anne-baba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öğrencinin belli bir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plan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ve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program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dâhilinde, ders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planına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göre çalışıp çalışmadığını kontrol etmelidir. 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96552" y="48071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063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59215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</TotalTime>
  <Words>953</Words>
  <Application>Microsoft Office PowerPoint</Application>
  <PresentationFormat>Ekran Gösterisi (4:3)</PresentationFormat>
  <Paragraphs>101</Paragraphs>
  <Slides>68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68</vt:i4>
      </vt:variant>
    </vt:vector>
  </HeadingPairs>
  <TitlesOfParts>
    <vt:vector size="69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  <vt:lpstr>Slayt 37</vt:lpstr>
      <vt:lpstr>Slayt 38</vt:lpstr>
      <vt:lpstr>Slayt 39</vt:lpstr>
      <vt:lpstr>Slayt 40</vt:lpstr>
      <vt:lpstr>Slayt 41</vt:lpstr>
      <vt:lpstr>Slayt 42</vt:lpstr>
      <vt:lpstr>Slayt 43</vt:lpstr>
      <vt:lpstr>Slayt 44</vt:lpstr>
      <vt:lpstr>Slayt 45</vt:lpstr>
      <vt:lpstr>Slayt 46</vt:lpstr>
      <vt:lpstr>Slayt 47</vt:lpstr>
      <vt:lpstr>Slayt 48</vt:lpstr>
      <vt:lpstr>Slayt 49</vt:lpstr>
      <vt:lpstr>Slayt 50</vt:lpstr>
      <vt:lpstr>Slayt 51</vt:lpstr>
      <vt:lpstr>Slayt 52</vt:lpstr>
      <vt:lpstr>Slayt 53</vt:lpstr>
      <vt:lpstr>Slayt 54</vt:lpstr>
      <vt:lpstr>Slayt 55</vt:lpstr>
      <vt:lpstr>Slayt 56</vt:lpstr>
      <vt:lpstr>Slayt 57</vt:lpstr>
      <vt:lpstr>Slayt 58</vt:lpstr>
      <vt:lpstr>Slayt 59</vt:lpstr>
      <vt:lpstr>Slayt 60</vt:lpstr>
      <vt:lpstr>Slayt 61</vt:lpstr>
      <vt:lpstr>Slayt 62</vt:lpstr>
      <vt:lpstr>Slayt 63</vt:lpstr>
      <vt:lpstr>Slayt 64</vt:lpstr>
      <vt:lpstr>Slayt 65</vt:lpstr>
      <vt:lpstr>Slayt 66</vt:lpstr>
      <vt:lpstr>Slayt 67</vt:lpstr>
      <vt:lpstr>Slayt 68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PC</dc:creator>
  <cp:keywords>www.sorubak.com</cp:keywords>
  <cp:lastModifiedBy>GTR5KT587TI4OUT57YT675IKT8967690IN B</cp:lastModifiedBy>
  <cp:revision>27</cp:revision>
  <dcterms:created xsi:type="dcterms:W3CDTF">2013-07-01T19:15:16Z</dcterms:created>
  <dcterms:modified xsi:type="dcterms:W3CDTF">2013-10-06T08:23:51Z</dcterms:modified>
  <cp:category>www.sorubak.com</cp:category>
  <cp:contentType>www.sorubak.com</cp:contentType>
  <cp:contentStatus>www.sorubak.com</cp:contentStatus>
</cp:coreProperties>
</file>