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9" r:id="rId5"/>
    <p:sldId id="278" r:id="rId6"/>
    <p:sldId id="282" r:id="rId7"/>
    <p:sldId id="281" r:id="rId8"/>
    <p:sldId id="277" r:id="rId9"/>
    <p:sldId id="276" r:id="rId10"/>
    <p:sldId id="275" r:id="rId11"/>
    <p:sldId id="274" r:id="rId12"/>
    <p:sldId id="273" r:id="rId13"/>
    <p:sldId id="272" r:id="rId14"/>
    <p:sldId id="286" r:id="rId15"/>
    <p:sldId id="285" r:id="rId16"/>
    <p:sldId id="284" r:id="rId17"/>
    <p:sldId id="283" r:id="rId18"/>
    <p:sldId id="271" r:id="rId19"/>
    <p:sldId id="287" r:id="rId20"/>
    <p:sldId id="288" r:id="rId21"/>
    <p:sldId id="292" r:id="rId22"/>
    <p:sldId id="291" r:id="rId23"/>
    <p:sldId id="290" r:id="rId24"/>
    <p:sldId id="270" r:id="rId25"/>
    <p:sldId id="289" r:id="rId26"/>
    <p:sldId id="298" r:id="rId27"/>
    <p:sldId id="297" r:id="rId28"/>
    <p:sldId id="296" r:id="rId29"/>
    <p:sldId id="295" r:id="rId30"/>
    <p:sldId id="294" r:id="rId31"/>
    <p:sldId id="293" r:id="rId32"/>
    <p:sldId id="269" r:id="rId33"/>
    <p:sldId id="268" r:id="rId34"/>
    <p:sldId id="301" r:id="rId35"/>
    <p:sldId id="300" r:id="rId36"/>
    <p:sldId id="299" r:id="rId37"/>
    <p:sldId id="267" r:id="rId38"/>
    <p:sldId id="266" r:id="rId39"/>
    <p:sldId id="302" r:id="rId40"/>
    <p:sldId id="305" r:id="rId41"/>
    <p:sldId id="304" r:id="rId42"/>
    <p:sldId id="303" r:id="rId43"/>
    <p:sldId id="265" r:id="rId44"/>
    <p:sldId id="264" r:id="rId45"/>
    <p:sldId id="263" r:id="rId46"/>
    <p:sldId id="312" r:id="rId47"/>
    <p:sldId id="311" r:id="rId48"/>
    <p:sldId id="310" r:id="rId49"/>
    <p:sldId id="309" r:id="rId50"/>
    <p:sldId id="308" r:id="rId51"/>
    <p:sldId id="307" r:id="rId52"/>
    <p:sldId id="306" r:id="rId53"/>
    <p:sldId id="262" r:id="rId54"/>
    <p:sldId id="318" r:id="rId55"/>
    <p:sldId id="317" r:id="rId56"/>
    <p:sldId id="316" r:id="rId57"/>
    <p:sldId id="313" r:id="rId58"/>
    <p:sldId id="319" r:id="rId59"/>
    <p:sldId id="320" r:id="rId60"/>
    <p:sldId id="258" r:id="rId6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02.07.2013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189513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BASAMAKLI SAYILARDA BASAMAKLAR: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1474742"/>
            <a:ext cx="887785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basamaklı sayılarda dört tane basamak vardır.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2708920"/>
            <a:ext cx="314505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BUNLAR: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9607" y="3355251"/>
            <a:ext cx="50061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93278" y="4053874"/>
            <a:ext cx="500610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48992" y="4856966"/>
            <a:ext cx="572618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20999" y="5661248"/>
            <a:ext cx="558216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24550" y="4396034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kış Çizelgesi: Bağlayıcı 11"/>
          <p:cNvSpPr/>
          <p:nvPr/>
        </p:nvSpPr>
        <p:spPr>
          <a:xfrm>
            <a:off x="424550" y="5208074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Bağlayıcı 12"/>
          <p:cNvSpPr/>
          <p:nvPr/>
        </p:nvSpPr>
        <p:spPr>
          <a:xfrm>
            <a:off x="424550" y="6012356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/>
          <p:cNvSpPr/>
          <p:nvPr/>
        </p:nvSpPr>
        <p:spPr>
          <a:xfrm>
            <a:off x="424550" y="3709194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052" y="83671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sayılarda basamaklar bir birinin on katıdır.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145036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Yani, bir sonraki basamağı bulmak için o basamağı onla çarparız.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970724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391248" y="1152820"/>
            <a:ext cx="47527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475656" y="970724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23728" y="970724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165947" y="970724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733250" y="968155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23527" y="2348880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66308" y="2348880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860053" y="2335425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342421" y="2335425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367579" y="2324539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890897" y="2335425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572000" y="2348879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45852" y="3789040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1560" y="3789040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159882" y="3789038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197864" y="3789036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582261" y="3792213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525126" y="3780516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019229" y="3770442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569066" y="3770441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184051" y="3770440"/>
            <a:ext cx="7687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Çarpma 4"/>
          <p:cNvSpPr/>
          <p:nvPr/>
        </p:nvSpPr>
        <p:spPr>
          <a:xfrm>
            <a:off x="987031" y="1230815"/>
            <a:ext cx="648072" cy="50783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şittir 28"/>
          <p:cNvSpPr/>
          <p:nvPr/>
        </p:nvSpPr>
        <p:spPr>
          <a:xfrm>
            <a:off x="3175912" y="4154140"/>
            <a:ext cx="576064" cy="29180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Eşittir 29"/>
          <p:cNvSpPr/>
          <p:nvPr/>
        </p:nvSpPr>
        <p:spPr>
          <a:xfrm>
            <a:off x="2974281" y="2774281"/>
            <a:ext cx="576064" cy="29180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Eşittir 30"/>
          <p:cNvSpPr/>
          <p:nvPr/>
        </p:nvSpPr>
        <p:spPr>
          <a:xfrm>
            <a:off x="2756704" y="1446839"/>
            <a:ext cx="576064" cy="29180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Çarpma 31"/>
          <p:cNvSpPr/>
          <p:nvPr/>
        </p:nvSpPr>
        <p:spPr>
          <a:xfrm>
            <a:off x="1475656" y="2589340"/>
            <a:ext cx="648072" cy="50783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Çarpma 32"/>
          <p:cNvSpPr/>
          <p:nvPr/>
        </p:nvSpPr>
        <p:spPr>
          <a:xfrm>
            <a:off x="1694349" y="4046128"/>
            <a:ext cx="648072" cy="507831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5184052" y="2509204"/>
            <a:ext cx="37546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868144" y="3917448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 tmFilter="0,0; .5, 1; 1, 1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 tmFilter="0,0; .5, 1; 1, 1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19872" y="2282969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3371446" y="3039053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46578" y="3893437"/>
            <a:ext cx="558991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446579" y="4592953"/>
            <a:ext cx="55899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19872" y="2282969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3371446" y="3039053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46578" y="3893437"/>
            <a:ext cx="558991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446579" y="4592953"/>
            <a:ext cx="55899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043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19872" y="2282969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3371446" y="3039053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46578" y="3893437"/>
            <a:ext cx="558991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446579" y="4592953"/>
            <a:ext cx="55899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413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19872" y="2282969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3371446" y="3039053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46578" y="3893437"/>
            <a:ext cx="558991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446579" y="4592953"/>
            <a:ext cx="55899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17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BASAMAKLAR:5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419872" y="2282969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3371446" y="3039053"/>
            <a:ext cx="49871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446578" y="3893437"/>
            <a:ext cx="558991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446579" y="4592953"/>
            <a:ext cx="55899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basamağı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027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244" y="951522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Rakamların sayı içinde bulundukları basamağa göre aldıkları değerlere basamak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değeri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 da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bağıl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değer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771800" y="4015071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4651395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rakamlarının basamak değerleri toplamı sayının kendisini verir.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491881" y="2170202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27983" y="2170202"/>
            <a:ext cx="8233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395516" y="2885119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427983" y="2858711"/>
            <a:ext cx="8980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89896" y="3893437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211961" y="3889582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350771" y="4592953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39953" y="4591570"/>
            <a:ext cx="180020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4045574" y="235904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şittir 29"/>
          <p:cNvSpPr/>
          <p:nvPr/>
        </p:nvSpPr>
        <p:spPr>
          <a:xfrm>
            <a:off x="4963278" y="2281842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Çarpma 30"/>
          <p:cNvSpPr/>
          <p:nvPr/>
        </p:nvSpPr>
        <p:spPr>
          <a:xfrm>
            <a:off x="3995936" y="302738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Çarpma 31"/>
          <p:cNvSpPr/>
          <p:nvPr/>
        </p:nvSpPr>
        <p:spPr>
          <a:xfrm>
            <a:off x="3859289" y="4057935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Çarpma 32"/>
          <p:cNvSpPr/>
          <p:nvPr/>
        </p:nvSpPr>
        <p:spPr>
          <a:xfrm>
            <a:off x="3779744" y="4704580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Eşittir 33"/>
          <p:cNvSpPr/>
          <p:nvPr/>
        </p:nvSpPr>
        <p:spPr>
          <a:xfrm>
            <a:off x="5220073" y="294136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Eşittir 34"/>
          <p:cNvSpPr/>
          <p:nvPr/>
        </p:nvSpPr>
        <p:spPr>
          <a:xfrm>
            <a:off x="5326074" y="4018780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Eşittir 35"/>
          <p:cNvSpPr/>
          <p:nvPr/>
        </p:nvSpPr>
        <p:spPr>
          <a:xfrm>
            <a:off x="5652122" y="471829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8316416" y="219069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8038593" y="2796885"/>
            <a:ext cx="9258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652604" y="3695942"/>
            <a:ext cx="1491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4679293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Eksi 40"/>
          <p:cNvSpPr/>
          <p:nvPr/>
        </p:nvSpPr>
        <p:spPr>
          <a:xfrm>
            <a:off x="5940154" y="5299456"/>
            <a:ext cx="331236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Artı 41"/>
          <p:cNvSpPr/>
          <p:nvPr/>
        </p:nvSpPr>
        <p:spPr>
          <a:xfrm>
            <a:off x="6444208" y="5008559"/>
            <a:ext cx="45720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7246505" y="5756656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08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813" y="83671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Sıfırdan başlayıp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……. Sonsuza kadar devam eden sayılara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sayılar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2382" y="3391257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SAYMA SAYI: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2335" y="4021497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1’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başlayıp sonsuza kadar devam eden tüm sayılara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sayma sayısı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491881" y="2170202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27983" y="2170202"/>
            <a:ext cx="8233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395516" y="2885119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427983" y="2858711"/>
            <a:ext cx="8980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89896" y="3893437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211961" y="3889582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350771" y="4592953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39953" y="4591570"/>
            <a:ext cx="180020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4045574" y="235904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şittir 29"/>
          <p:cNvSpPr/>
          <p:nvPr/>
        </p:nvSpPr>
        <p:spPr>
          <a:xfrm>
            <a:off x="4963278" y="2281842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Çarpma 30"/>
          <p:cNvSpPr/>
          <p:nvPr/>
        </p:nvSpPr>
        <p:spPr>
          <a:xfrm>
            <a:off x="3995936" y="302738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Çarpma 31"/>
          <p:cNvSpPr/>
          <p:nvPr/>
        </p:nvSpPr>
        <p:spPr>
          <a:xfrm>
            <a:off x="3859289" y="4057935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Çarpma 32"/>
          <p:cNvSpPr/>
          <p:nvPr/>
        </p:nvSpPr>
        <p:spPr>
          <a:xfrm>
            <a:off x="3779744" y="4704580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Eşittir 33"/>
          <p:cNvSpPr/>
          <p:nvPr/>
        </p:nvSpPr>
        <p:spPr>
          <a:xfrm>
            <a:off x="5220073" y="294136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Eşittir 34"/>
          <p:cNvSpPr/>
          <p:nvPr/>
        </p:nvSpPr>
        <p:spPr>
          <a:xfrm>
            <a:off x="5326074" y="4018780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Eşittir 35"/>
          <p:cNvSpPr/>
          <p:nvPr/>
        </p:nvSpPr>
        <p:spPr>
          <a:xfrm>
            <a:off x="5652122" y="471829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8316416" y="219069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8038593" y="2796885"/>
            <a:ext cx="9258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652604" y="3695942"/>
            <a:ext cx="1491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4679293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Eksi 40"/>
          <p:cNvSpPr/>
          <p:nvPr/>
        </p:nvSpPr>
        <p:spPr>
          <a:xfrm>
            <a:off x="5940154" y="5299456"/>
            <a:ext cx="331236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Artı 41"/>
          <p:cNvSpPr/>
          <p:nvPr/>
        </p:nvSpPr>
        <p:spPr>
          <a:xfrm>
            <a:off x="6444208" y="5008559"/>
            <a:ext cx="45720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7246505" y="5756656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7045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787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 animBg="1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491881" y="2170202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27983" y="2170202"/>
            <a:ext cx="8233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395516" y="2885119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427983" y="2858711"/>
            <a:ext cx="8980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89896" y="3893437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211961" y="3889582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350771" y="4592953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39953" y="4591570"/>
            <a:ext cx="180020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4045574" y="235904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şittir 29"/>
          <p:cNvSpPr/>
          <p:nvPr/>
        </p:nvSpPr>
        <p:spPr>
          <a:xfrm>
            <a:off x="4963278" y="2281842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Çarpma 30"/>
          <p:cNvSpPr/>
          <p:nvPr/>
        </p:nvSpPr>
        <p:spPr>
          <a:xfrm>
            <a:off x="3995936" y="302738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Çarpma 31"/>
          <p:cNvSpPr/>
          <p:nvPr/>
        </p:nvSpPr>
        <p:spPr>
          <a:xfrm>
            <a:off x="3859289" y="4057935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Çarpma 32"/>
          <p:cNvSpPr/>
          <p:nvPr/>
        </p:nvSpPr>
        <p:spPr>
          <a:xfrm>
            <a:off x="3779744" y="4704580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Eşittir 33"/>
          <p:cNvSpPr/>
          <p:nvPr/>
        </p:nvSpPr>
        <p:spPr>
          <a:xfrm>
            <a:off x="5220073" y="294136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Eşittir 34"/>
          <p:cNvSpPr/>
          <p:nvPr/>
        </p:nvSpPr>
        <p:spPr>
          <a:xfrm>
            <a:off x="5326074" y="4018780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Eşittir 35"/>
          <p:cNvSpPr/>
          <p:nvPr/>
        </p:nvSpPr>
        <p:spPr>
          <a:xfrm>
            <a:off x="5652122" y="471829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8316416" y="219069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8038593" y="2796885"/>
            <a:ext cx="9258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652604" y="3695942"/>
            <a:ext cx="1491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4679293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Eksi 40"/>
          <p:cNvSpPr/>
          <p:nvPr/>
        </p:nvSpPr>
        <p:spPr>
          <a:xfrm>
            <a:off x="5940154" y="5299456"/>
            <a:ext cx="331236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Artı 41"/>
          <p:cNvSpPr/>
          <p:nvPr/>
        </p:nvSpPr>
        <p:spPr>
          <a:xfrm>
            <a:off x="6444208" y="5008559"/>
            <a:ext cx="45720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7246505" y="5756656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6539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67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 animBg="1"/>
      <p:bldP spid="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491881" y="2170202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27983" y="2170202"/>
            <a:ext cx="8233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395516" y="2885119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427983" y="2858711"/>
            <a:ext cx="8980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89896" y="3893437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211961" y="3889582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350771" y="4592953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39953" y="4591570"/>
            <a:ext cx="180020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4045574" y="235904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şittir 29"/>
          <p:cNvSpPr/>
          <p:nvPr/>
        </p:nvSpPr>
        <p:spPr>
          <a:xfrm>
            <a:off x="4963278" y="2281842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Çarpma 30"/>
          <p:cNvSpPr/>
          <p:nvPr/>
        </p:nvSpPr>
        <p:spPr>
          <a:xfrm>
            <a:off x="3995936" y="302738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Çarpma 31"/>
          <p:cNvSpPr/>
          <p:nvPr/>
        </p:nvSpPr>
        <p:spPr>
          <a:xfrm>
            <a:off x="3859289" y="4057935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Çarpma 32"/>
          <p:cNvSpPr/>
          <p:nvPr/>
        </p:nvSpPr>
        <p:spPr>
          <a:xfrm>
            <a:off x="3779744" y="4704580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Eşittir 33"/>
          <p:cNvSpPr/>
          <p:nvPr/>
        </p:nvSpPr>
        <p:spPr>
          <a:xfrm>
            <a:off x="5220073" y="294136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Eşittir 34"/>
          <p:cNvSpPr/>
          <p:nvPr/>
        </p:nvSpPr>
        <p:spPr>
          <a:xfrm>
            <a:off x="5326074" y="4018780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Eşittir 35"/>
          <p:cNvSpPr/>
          <p:nvPr/>
        </p:nvSpPr>
        <p:spPr>
          <a:xfrm>
            <a:off x="5652122" y="471829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8316416" y="219069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8038593" y="2796885"/>
            <a:ext cx="9258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652604" y="3695942"/>
            <a:ext cx="1491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4679293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Eksi 40"/>
          <p:cNvSpPr/>
          <p:nvPr/>
        </p:nvSpPr>
        <p:spPr>
          <a:xfrm>
            <a:off x="5940154" y="5299456"/>
            <a:ext cx="331236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Artı 41"/>
          <p:cNvSpPr/>
          <p:nvPr/>
        </p:nvSpPr>
        <p:spPr>
          <a:xfrm>
            <a:off x="6444208" y="5008559"/>
            <a:ext cx="45720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7246505" y="5756656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3674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05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3491881" y="2170202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27983" y="2170202"/>
            <a:ext cx="8233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395516" y="2885119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427983" y="2858711"/>
            <a:ext cx="89809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89896" y="3893437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211961" y="3889582"/>
            <a:ext cx="12961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350771" y="4592953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139953" y="4591570"/>
            <a:ext cx="180020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4045574" y="235904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Eşittir 29"/>
          <p:cNvSpPr/>
          <p:nvPr/>
        </p:nvSpPr>
        <p:spPr>
          <a:xfrm>
            <a:off x="4963278" y="2281842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1" name="Çarpma 30"/>
          <p:cNvSpPr/>
          <p:nvPr/>
        </p:nvSpPr>
        <p:spPr>
          <a:xfrm>
            <a:off x="3995936" y="3027386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Çarpma 31"/>
          <p:cNvSpPr/>
          <p:nvPr/>
        </p:nvSpPr>
        <p:spPr>
          <a:xfrm>
            <a:off x="3859289" y="4057935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Çarpma 32"/>
          <p:cNvSpPr/>
          <p:nvPr/>
        </p:nvSpPr>
        <p:spPr>
          <a:xfrm>
            <a:off x="3779744" y="4704580"/>
            <a:ext cx="576064" cy="37118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Eşittir 33"/>
          <p:cNvSpPr/>
          <p:nvPr/>
        </p:nvSpPr>
        <p:spPr>
          <a:xfrm>
            <a:off x="5220073" y="294136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Eşittir 34"/>
          <p:cNvSpPr/>
          <p:nvPr/>
        </p:nvSpPr>
        <p:spPr>
          <a:xfrm>
            <a:off x="5326074" y="4018780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6" name="Eşittir 35"/>
          <p:cNvSpPr/>
          <p:nvPr/>
        </p:nvSpPr>
        <p:spPr>
          <a:xfrm>
            <a:off x="5652122" y="4718296"/>
            <a:ext cx="576064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8316416" y="2190693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8038593" y="2796885"/>
            <a:ext cx="9258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652604" y="3695942"/>
            <a:ext cx="14913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380312" y="4679293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Eksi 40"/>
          <p:cNvSpPr/>
          <p:nvPr/>
        </p:nvSpPr>
        <p:spPr>
          <a:xfrm>
            <a:off x="5940154" y="5299456"/>
            <a:ext cx="3312366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Artı 41"/>
          <p:cNvSpPr/>
          <p:nvPr/>
        </p:nvSpPr>
        <p:spPr>
          <a:xfrm>
            <a:off x="6444208" y="5008559"/>
            <a:ext cx="45720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7246505" y="5756656"/>
            <a:ext cx="15841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9579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913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 animBg="1"/>
      <p:bldP spid="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395" y="797633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Rakamların sayı içindeki basamak değerleri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göz önünde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alınmadan tek başına gösterdiği değere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 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mutlak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değeri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045574" y="228296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97391" y="2980374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086768" y="3908475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083031" y="4683956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3091607" y="5272072"/>
            <a:ext cx="310167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3499831" y="4985764"/>
            <a:ext cx="599849" cy="40689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3817267" y="5733256"/>
            <a:ext cx="1152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4860032" y="5733256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43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045574" y="228296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97391" y="2980374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086768" y="3908475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083031" y="4683956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3091607" y="5272072"/>
            <a:ext cx="310167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3499831" y="4985764"/>
            <a:ext cx="599849" cy="40689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3817267" y="5733256"/>
            <a:ext cx="1152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4860032" y="5733256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127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045574" y="228296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97391" y="2980374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086768" y="3908475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083031" y="4683956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3091607" y="5272072"/>
            <a:ext cx="310167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3499831" y="4985764"/>
            <a:ext cx="599849" cy="40689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3817267" y="5733256"/>
            <a:ext cx="1152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4860032" y="5733256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59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045574" y="228296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97391" y="2980374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086768" y="3908475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083031" y="4683956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3091607" y="5272072"/>
            <a:ext cx="310167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3499831" y="4985764"/>
            <a:ext cx="599849" cy="40689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3817267" y="5733256"/>
            <a:ext cx="1152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4860032" y="5733256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01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045574" y="228296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97391" y="2980374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086768" y="3908475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083031" y="4683956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3091607" y="5272072"/>
            <a:ext cx="310167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3499831" y="4985764"/>
            <a:ext cx="599849" cy="40689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3817267" y="5733256"/>
            <a:ext cx="1152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4860032" y="5733256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563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RAKAM NEDİR?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4820" y="95152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Ona kadar olan doğal sayıları gösteren işaretlere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rakam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14543" y="3155025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010" y="4293096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Rakamlarını sayıları yazmada kullanırız.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9512" y="3155025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835696" y="3155025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699792" y="3169961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20945" y="3155025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355976" y="3169961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756" y="3160907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12160" y="3160907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04248" y="3160907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36379" y="3160907"/>
            <a:ext cx="6901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045574" y="228296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97391" y="2980374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086768" y="3908475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083031" y="4683956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3091607" y="5272072"/>
            <a:ext cx="310167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3499831" y="4985764"/>
            <a:ext cx="599849" cy="40689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3817267" y="5733256"/>
            <a:ext cx="1152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4860032" y="5733256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069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016" y="10527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91883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88670" y="107004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185457" y="105916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 rot="5400000">
            <a:off x="2001319" y="1905869"/>
            <a:ext cx="103003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Sağ Ok 11"/>
          <p:cNvSpPr/>
          <p:nvPr/>
        </p:nvSpPr>
        <p:spPr>
          <a:xfrm>
            <a:off x="2393040" y="2456892"/>
            <a:ext cx="978408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5400000">
            <a:off x="864955" y="2287724"/>
            <a:ext cx="1944216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Sağ Ok 13"/>
          <p:cNvSpPr/>
          <p:nvPr/>
        </p:nvSpPr>
        <p:spPr>
          <a:xfrm>
            <a:off x="1696252" y="3212976"/>
            <a:ext cx="1675195" cy="36004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5400000">
            <a:off x="-1608984" y="3079814"/>
            <a:ext cx="4104459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5400000">
            <a:off x="-423074" y="2684030"/>
            <a:ext cx="312670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1051249" y="4005064"/>
            <a:ext cx="2344128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ağ Ok 17"/>
          <p:cNvSpPr/>
          <p:nvPr/>
        </p:nvSpPr>
        <p:spPr>
          <a:xfrm>
            <a:off x="342951" y="4704580"/>
            <a:ext cx="3028495" cy="484632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/>
          <p:cNvSpPr/>
          <p:nvPr/>
        </p:nvSpPr>
        <p:spPr>
          <a:xfrm>
            <a:off x="4045574" y="2282969"/>
            <a:ext cx="648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97391" y="2980374"/>
            <a:ext cx="74443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086768" y="3908475"/>
            <a:ext cx="55567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083031" y="4683956"/>
            <a:ext cx="57315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Eksi 7"/>
          <p:cNvSpPr/>
          <p:nvPr/>
        </p:nvSpPr>
        <p:spPr>
          <a:xfrm>
            <a:off x="3091607" y="5272072"/>
            <a:ext cx="3101677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3499831" y="4985764"/>
            <a:ext cx="599849" cy="406896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3817267" y="5733256"/>
            <a:ext cx="1152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4860032" y="5733256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değeri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056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8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ÇÖZÜMLEME: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0790" y="951522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içinde kaç tane birlik, kaç tane onluk, kaç tane yüzlük, kaç tane binlik, ... varsa bunları ayırarak toplam biçiminde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yazmaya çözümleme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1158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3425: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4893" y="1131532"/>
            <a:ext cx="19022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53064" y="1117374"/>
            <a:ext cx="18828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309647" y="1148151"/>
            <a:ext cx="173925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5185" y="2590388"/>
            <a:ext cx="15532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020903" y="2632361"/>
            <a:ext cx="14972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08585" y="2683872"/>
            <a:ext cx="15986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82376" y="2683871"/>
            <a:ext cx="16154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647568" y="2632361"/>
            <a:ext cx="1311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46599" y="4143275"/>
            <a:ext cx="9898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10759" y="4155830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62887" y="4143274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370335" y="4143273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590427" y="4155830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935939" y="4155829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3477000" y="1309643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rtı 21"/>
          <p:cNvSpPr/>
          <p:nvPr/>
        </p:nvSpPr>
        <p:spPr>
          <a:xfrm>
            <a:off x="5733583" y="127349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8199553" y="124271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rtı 23"/>
          <p:cNvSpPr/>
          <p:nvPr/>
        </p:nvSpPr>
        <p:spPr>
          <a:xfrm>
            <a:off x="1444839" y="278817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rtı 24"/>
          <p:cNvSpPr/>
          <p:nvPr/>
        </p:nvSpPr>
        <p:spPr>
          <a:xfrm>
            <a:off x="3363019" y="286212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Artı 25"/>
          <p:cNvSpPr/>
          <p:nvPr/>
        </p:nvSpPr>
        <p:spPr>
          <a:xfrm>
            <a:off x="5280604" y="283999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7179274" y="286212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Artı 27"/>
          <p:cNvSpPr/>
          <p:nvPr/>
        </p:nvSpPr>
        <p:spPr>
          <a:xfrm>
            <a:off x="146855" y="429939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rtı 28"/>
          <p:cNvSpPr/>
          <p:nvPr/>
        </p:nvSpPr>
        <p:spPr>
          <a:xfrm>
            <a:off x="1670627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rtı 29"/>
          <p:cNvSpPr/>
          <p:nvPr/>
        </p:nvSpPr>
        <p:spPr>
          <a:xfrm>
            <a:off x="2769547" y="4299395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rtı 30"/>
          <p:cNvSpPr/>
          <p:nvPr/>
        </p:nvSpPr>
        <p:spPr>
          <a:xfrm>
            <a:off x="3999598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rtı 31"/>
          <p:cNvSpPr/>
          <p:nvPr/>
        </p:nvSpPr>
        <p:spPr>
          <a:xfrm>
            <a:off x="5280604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Artı 32"/>
          <p:cNvSpPr/>
          <p:nvPr/>
        </p:nvSpPr>
        <p:spPr>
          <a:xfrm>
            <a:off x="6603210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1158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2534: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4893" y="1131532"/>
            <a:ext cx="19022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53064" y="1117374"/>
            <a:ext cx="18828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309647" y="1148151"/>
            <a:ext cx="157472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5185" y="2590388"/>
            <a:ext cx="155325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020903" y="2632361"/>
            <a:ext cx="14972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08585" y="2683872"/>
            <a:ext cx="15986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82376" y="2683871"/>
            <a:ext cx="16154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647568" y="2632361"/>
            <a:ext cx="1311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46599" y="4143275"/>
            <a:ext cx="9898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10759" y="4155830"/>
            <a:ext cx="11522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881823" y="4143274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958027" y="4139091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223547" y="4190543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592513" y="4193056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3477000" y="1309643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rtı 21"/>
          <p:cNvSpPr/>
          <p:nvPr/>
        </p:nvSpPr>
        <p:spPr>
          <a:xfrm>
            <a:off x="5733583" y="127349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7727052" y="132227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rtı 23"/>
          <p:cNvSpPr/>
          <p:nvPr/>
        </p:nvSpPr>
        <p:spPr>
          <a:xfrm>
            <a:off x="1444839" y="278817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rtı 24"/>
          <p:cNvSpPr/>
          <p:nvPr/>
        </p:nvSpPr>
        <p:spPr>
          <a:xfrm>
            <a:off x="3363019" y="286212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Artı 25"/>
          <p:cNvSpPr/>
          <p:nvPr/>
        </p:nvSpPr>
        <p:spPr>
          <a:xfrm>
            <a:off x="5280604" y="283999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7179274" y="286212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Artı 27"/>
          <p:cNvSpPr/>
          <p:nvPr/>
        </p:nvSpPr>
        <p:spPr>
          <a:xfrm>
            <a:off x="146855" y="429939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rtı 28"/>
          <p:cNvSpPr/>
          <p:nvPr/>
        </p:nvSpPr>
        <p:spPr>
          <a:xfrm>
            <a:off x="1670627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rtı 29"/>
          <p:cNvSpPr/>
          <p:nvPr/>
        </p:nvSpPr>
        <p:spPr>
          <a:xfrm>
            <a:off x="3421265" y="4311490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rtı 30"/>
          <p:cNvSpPr/>
          <p:nvPr/>
        </p:nvSpPr>
        <p:spPr>
          <a:xfrm>
            <a:off x="4647483" y="432907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rtı 31"/>
          <p:cNvSpPr/>
          <p:nvPr/>
        </p:nvSpPr>
        <p:spPr>
          <a:xfrm>
            <a:off x="6005880" y="434917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Artı 32"/>
          <p:cNvSpPr/>
          <p:nvPr/>
        </p:nvSpPr>
        <p:spPr>
          <a:xfrm>
            <a:off x="7381963" y="434917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2196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1158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4334: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4893" y="1131532"/>
            <a:ext cx="19022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53064" y="1117374"/>
            <a:ext cx="18828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309647" y="1148151"/>
            <a:ext cx="173925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38581" y="2579090"/>
            <a:ext cx="18734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020903" y="2632361"/>
            <a:ext cx="14972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08585" y="2683872"/>
            <a:ext cx="15986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82376" y="2683871"/>
            <a:ext cx="16154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647568" y="2632361"/>
            <a:ext cx="1311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46599" y="4143275"/>
            <a:ext cx="9898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10758" y="4155830"/>
            <a:ext cx="113485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895435" y="4167741"/>
            <a:ext cx="8925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8048901" y="4155830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88494" y="4166997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590118" y="4166253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3477000" y="1309643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rtı 21"/>
          <p:cNvSpPr/>
          <p:nvPr/>
        </p:nvSpPr>
        <p:spPr>
          <a:xfrm>
            <a:off x="5733583" y="127349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8199553" y="124271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rtı 23"/>
          <p:cNvSpPr/>
          <p:nvPr/>
        </p:nvSpPr>
        <p:spPr>
          <a:xfrm>
            <a:off x="1716725" y="278817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rtı 24"/>
          <p:cNvSpPr/>
          <p:nvPr/>
        </p:nvSpPr>
        <p:spPr>
          <a:xfrm>
            <a:off x="3363019" y="286212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Artı 25"/>
          <p:cNvSpPr/>
          <p:nvPr/>
        </p:nvSpPr>
        <p:spPr>
          <a:xfrm>
            <a:off x="5280604" y="283999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7179274" y="286212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Artı 27"/>
          <p:cNvSpPr/>
          <p:nvPr/>
        </p:nvSpPr>
        <p:spPr>
          <a:xfrm>
            <a:off x="146855" y="429939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rtı 28"/>
          <p:cNvSpPr/>
          <p:nvPr/>
        </p:nvSpPr>
        <p:spPr>
          <a:xfrm>
            <a:off x="1670627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rtı 29"/>
          <p:cNvSpPr/>
          <p:nvPr/>
        </p:nvSpPr>
        <p:spPr>
          <a:xfrm>
            <a:off x="3469811" y="433428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rtı 30"/>
          <p:cNvSpPr/>
          <p:nvPr/>
        </p:nvSpPr>
        <p:spPr>
          <a:xfrm>
            <a:off x="4897197" y="432386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rtı 31"/>
          <p:cNvSpPr/>
          <p:nvPr/>
        </p:nvSpPr>
        <p:spPr>
          <a:xfrm>
            <a:off x="6084168" y="4323118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Artı 32"/>
          <p:cNvSpPr/>
          <p:nvPr/>
        </p:nvSpPr>
        <p:spPr>
          <a:xfrm>
            <a:off x="7387559" y="432237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9358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1158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5225: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34893" y="1131532"/>
            <a:ext cx="190228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53064" y="1117374"/>
            <a:ext cx="188287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309647" y="1148151"/>
            <a:ext cx="173925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5185" y="2590388"/>
            <a:ext cx="18734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020902" y="2632361"/>
            <a:ext cx="19750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45065" y="2674071"/>
            <a:ext cx="14885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109811" y="2683871"/>
            <a:ext cx="141451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834864" y="2788171"/>
            <a:ext cx="12016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46599" y="4143275"/>
            <a:ext cx="9898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10759" y="4155830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362887" y="4143274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7370335" y="4143273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590427" y="4155830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935939" y="4155829"/>
            <a:ext cx="6901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3477000" y="1309643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rtı 21"/>
          <p:cNvSpPr/>
          <p:nvPr/>
        </p:nvSpPr>
        <p:spPr>
          <a:xfrm>
            <a:off x="5733583" y="127349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8199553" y="1242717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Artı 23"/>
          <p:cNvSpPr/>
          <p:nvPr/>
        </p:nvSpPr>
        <p:spPr>
          <a:xfrm>
            <a:off x="1736454" y="278817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rtı 24"/>
          <p:cNvSpPr/>
          <p:nvPr/>
        </p:nvSpPr>
        <p:spPr>
          <a:xfrm>
            <a:off x="3765032" y="2839992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Artı 25"/>
          <p:cNvSpPr/>
          <p:nvPr/>
        </p:nvSpPr>
        <p:spPr>
          <a:xfrm>
            <a:off x="5647907" y="281704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rtı 26"/>
          <p:cNvSpPr/>
          <p:nvPr/>
        </p:nvSpPr>
        <p:spPr>
          <a:xfrm>
            <a:off x="7388540" y="28950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Artı 27"/>
          <p:cNvSpPr/>
          <p:nvPr/>
        </p:nvSpPr>
        <p:spPr>
          <a:xfrm>
            <a:off x="146855" y="4299396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Artı 28"/>
          <p:cNvSpPr/>
          <p:nvPr/>
        </p:nvSpPr>
        <p:spPr>
          <a:xfrm>
            <a:off x="1670627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Artı 29"/>
          <p:cNvSpPr/>
          <p:nvPr/>
        </p:nvSpPr>
        <p:spPr>
          <a:xfrm>
            <a:off x="2769547" y="4299395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Artı 30"/>
          <p:cNvSpPr/>
          <p:nvPr/>
        </p:nvSpPr>
        <p:spPr>
          <a:xfrm>
            <a:off x="3999598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Artı 31"/>
          <p:cNvSpPr/>
          <p:nvPr/>
        </p:nvSpPr>
        <p:spPr>
          <a:xfrm>
            <a:off x="5280604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Artı 32"/>
          <p:cNvSpPr/>
          <p:nvPr/>
        </p:nvSpPr>
        <p:spPr>
          <a:xfrm>
            <a:off x="6603210" y="4311951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73179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SAYILARI GRUPLAMA: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7396" y="951522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basamak değerlerinin toplamı biçimde yazmaya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gruplama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6595" y="119675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4378: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2780" y="3320886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41155" y="1216833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78102" y="119506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04839" y="1193369"/>
            <a:ext cx="120506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812360" y="1193370"/>
            <a:ext cx="8995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489850" y="3290731"/>
            <a:ext cx="36059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4741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61519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4213768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şittir 15"/>
          <p:cNvSpPr/>
          <p:nvPr/>
        </p:nvSpPr>
        <p:spPr>
          <a:xfrm>
            <a:off x="596144" y="3510437"/>
            <a:ext cx="608924" cy="61129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Artı 16"/>
          <p:cNvSpPr/>
          <p:nvPr/>
        </p:nvSpPr>
        <p:spPr>
          <a:xfrm>
            <a:off x="6012160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7524328" y="132134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4211960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7974123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506736" y="449287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6595" y="119675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8572: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2780" y="3320886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41155" y="1216833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78102" y="119506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04839" y="1193369"/>
            <a:ext cx="120506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812360" y="1193370"/>
            <a:ext cx="8995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489850" y="3290731"/>
            <a:ext cx="36059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4741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61519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4213768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şittir 15"/>
          <p:cNvSpPr/>
          <p:nvPr/>
        </p:nvSpPr>
        <p:spPr>
          <a:xfrm>
            <a:off x="596144" y="3510437"/>
            <a:ext cx="608924" cy="61129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Artı 16"/>
          <p:cNvSpPr/>
          <p:nvPr/>
        </p:nvSpPr>
        <p:spPr>
          <a:xfrm>
            <a:off x="6012160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7524328" y="132134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4211960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7974123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506736" y="449287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715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BASAMAKLI DOĞAL SAYI: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597041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(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rakamla yazılan sayılara,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basamaklı doğal sayılar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55776" y="3645024"/>
            <a:ext cx="35044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347864" y="4725144"/>
            <a:ext cx="852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41925" y="4725140"/>
            <a:ext cx="852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115616" y="4737518"/>
            <a:ext cx="852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541032" y="4710536"/>
            <a:ext cx="852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208114" y="4725142"/>
            <a:ext cx="852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940152" y="4708303"/>
            <a:ext cx="852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713480" y="4708304"/>
            <a:ext cx="852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4725141"/>
            <a:ext cx="8521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2726184" y="5096708"/>
            <a:ext cx="582043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şittir 15"/>
          <p:cNvSpPr/>
          <p:nvPr/>
        </p:nvSpPr>
        <p:spPr>
          <a:xfrm>
            <a:off x="4114800" y="5040234"/>
            <a:ext cx="457200" cy="540931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6595" y="119675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6947: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2780" y="3320886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41155" y="1216833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78102" y="119506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04839" y="1193369"/>
            <a:ext cx="120506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812360" y="1193370"/>
            <a:ext cx="8995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489850" y="3290731"/>
            <a:ext cx="36059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4741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61519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4213768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şittir 15"/>
          <p:cNvSpPr/>
          <p:nvPr/>
        </p:nvSpPr>
        <p:spPr>
          <a:xfrm>
            <a:off x="596144" y="3510437"/>
            <a:ext cx="608924" cy="61129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Artı 16"/>
          <p:cNvSpPr/>
          <p:nvPr/>
        </p:nvSpPr>
        <p:spPr>
          <a:xfrm>
            <a:off x="6012160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7524328" y="132134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4211960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7974123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506736" y="449287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6241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6595" y="119675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9354: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2780" y="3320886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41155" y="1216833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78102" y="119506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04839" y="1193369"/>
            <a:ext cx="120506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812360" y="1193370"/>
            <a:ext cx="8995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489850" y="3290731"/>
            <a:ext cx="36059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4741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61519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4213768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şittir 15"/>
          <p:cNvSpPr/>
          <p:nvPr/>
        </p:nvSpPr>
        <p:spPr>
          <a:xfrm>
            <a:off x="596144" y="3510437"/>
            <a:ext cx="608924" cy="61129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Artı 16"/>
          <p:cNvSpPr/>
          <p:nvPr/>
        </p:nvSpPr>
        <p:spPr>
          <a:xfrm>
            <a:off x="6012160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7524328" y="132134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4211960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7974123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506736" y="449287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7199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6595" y="119675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5898: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42780" y="3320886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241155" y="1216833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378102" y="1195062"/>
            <a:ext cx="213694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04839" y="1193369"/>
            <a:ext cx="120506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812360" y="1193370"/>
            <a:ext cx="89959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489850" y="3290731"/>
            <a:ext cx="36059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194741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8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61519" y="4368282"/>
            <a:ext cx="330705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birlik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rtı 4"/>
          <p:cNvSpPr/>
          <p:nvPr/>
        </p:nvSpPr>
        <p:spPr>
          <a:xfrm>
            <a:off x="4213768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şittir 15"/>
          <p:cNvSpPr/>
          <p:nvPr/>
        </p:nvSpPr>
        <p:spPr>
          <a:xfrm>
            <a:off x="596144" y="3510437"/>
            <a:ext cx="608924" cy="611291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Artı 16"/>
          <p:cNvSpPr/>
          <p:nvPr/>
        </p:nvSpPr>
        <p:spPr>
          <a:xfrm>
            <a:off x="6012160" y="1341425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7524328" y="132134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rtı 18"/>
          <p:cNvSpPr/>
          <p:nvPr/>
        </p:nvSpPr>
        <p:spPr>
          <a:xfrm>
            <a:off x="4211960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Artı 19"/>
          <p:cNvSpPr/>
          <p:nvPr/>
        </p:nvSpPr>
        <p:spPr>
          <a:xfrm>
            <a:off x="7974123" y="3445478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Artı 20"/>
          <p:cNvSpPr/>
          <p:nvPr/>
        </p:nvSpPr>
        <p:spPr>
          <a:xfrm>
            <a:off x="4506736" y="4492874"/>
            <a:ext cx="576064" cy="581811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1114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BÖLÜKLER: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12776"/>
            <a:ext cx="8882406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sayıların kolayca okunup yazılabilmesi için bunların basamakları gruplara ayrılır. Bu gruplardan her birine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“bölük”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 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ve yüzler basamakları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bölüğünü;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binler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 binler ve yüz binler basamakları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bölüğünü;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milyonlar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on milyonlar ve yüz milyonlar basamakları 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milyonlar bölüğünü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oluşturur.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18410582">
            <a:off x="5595458" y="3176467"/>
            <a:ext cx="395098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665437">
            <a:off x="-1211664" y="3443705"/>
            <a:ext cx="4673116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5875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46826" y="1124743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057535" y="1851658"/>
            <a:ext cx="130036" cy="12275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Bükülü Ok 13"/>
          <p:cNvSpPr/>
          <p:nvPr/>
        </p:nvSpPr>
        <p:spPr>
          <a:xfrm rot="10800000">
            <a:off x="4270780" y="2132856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Aşağı Bükülü Ok 15"/>
          <p:cNvSpPr/>
          <p:nvPr/>
        </p:nvSpPr>
        <p:spPr>
          <a:xfrm rot="10800000">
            <a:off x="2102845" y="2112520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ükülü Ok 16"/>
          <p:cNvSpPr/>
          <p:nvPr/>
        </p:nvSpPr>
        <p:spPr>
          <a:xfrm rot="10800000">
            <a:off x="1403648" y="2849231"/>
            <a:ext cx="1872208" cy="86868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 rot="16200000">
            <a:off x="4772488" y="2960948"/>
            <a:ext cx="1224136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>
            <a:off x="5307282" y="3512877"/>
            <a:ext cx="1640981" cy="41007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536409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281507" y="5301208"/>
            <a:ext cx="66734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bin dokuz yüz altmış dokuz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18410582">
            <a:off x="5533321" y="3160581"/>
            <a:ext cx="395098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665437">
            <a:off x="-1211664" y="3443705"/>
            <a:ext cx="4673116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5875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46826" y="1124743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057535" y="1851658"/>
            <a:ext cx="130036" cy="12275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Bükülü Ok 13"/>
          <p:cNvSpPr/>
          <p:nvPr/>
        </p:nvSpPr>
        <p:spPr>
          <a:xfrm rot="10800000">
            <a:off x="4270780" y="2132856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Aşağı Bükülü Ok 15"/>
          <p:cNvSpPr/>
          <p:nvPr/>
        </p:nvSpPr>
        <p:spPr>
          <a:xfrm rot="10800000">
            <a:off x="2102845" y="2112520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ükülü Ok 16"/>
          <p:cNvSpPr/>
          <p:nvPr/>
        </p:nvSpPr>
        <p:spPr>
          <a:xfrm rot="10800000">
            <a:off x="1403648" y="2849231"/>
            <a:ext cx="1872208" cy="86868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 rot="16200000">
            <a:off x="4772488" y="2960948"/>
            <a:ext cx="1224136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>
            <a:off x="5307282" y="3512877"/>
            <a:ext cx="1640981" cy="41007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536409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235274" y="5301208"/>
            <a:ext cx="66734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bin üç yüz altmış dokuz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7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27784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18410582">
            <a:off x="5457497" y="3394746"/>
            <a:ext cx="395098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665437">
            <a:off x="-1211664" y="3443705"/>
            <a:ext cx="4673116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5875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46826" y="1124743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057535" y="1851658"/>
            <a:ext cx="130036" cy="12275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Bükülü Ok 13"/>
          <p:cNvSpPr/>
          <p:nvPr/>
        </p:nvSpPr>
        <p:spPr>
          <a:xfrm rot="10800000">
            <a:off x="4270780" y="2132856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Aşağı Bükülü Ok 15"/>
          <p:cNvSpPr/>
          <p:nvPr/>
        </p:nvSpPr>
        <p:spPr>
          <a:xfrm rot="10800000">
            <a:off x="2102845" y="2112520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ükülü Ok 16"/>
          <p:cNvSpPr/>
          <p:nvPr/>
        </p:nvSpPr>
        <p:spPr>
          <a:xfrm rot="10800000">
            <a:off x="1403648" y="2849231"/>
            <a:ext cx="1872208" cy="86868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 rot="16200000">
            <a:off x="4772488" y="2960948"/>
            <a:ext cx="1224136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>
            <a:off x="5307282" y="3512877"/>
            <a:ext cx="1640981" cy="41007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536409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281507" y="5373216"/>
            <a:ext cx="66734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Seksen dört bin yedi yüz yirmi dokuz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392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27784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18410582">
            <a:off x="5457497" y="3394746"/>
            <a:ext cx="395098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665437">
            <a:off x="-1211664" y="3443705"/>
            <a:ext cx="4673116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5875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46826" y="1124743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057535" y="1851658"/>
            <a:ext cx="130036" cy="12275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Bükülü Ok 13"/>
          <p:cNvSpPr/>
          <p:nvPr/>
        </p:nvSpPr>
        <p:spPr>
          <a:xfrm rot="10800000">
            <a:off x="4270780" y="2132856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Aşağı Bükülü Ok 15"/>
          <p:cNvSpPr/>
          <p:nvPr/>
        </p:nvSpPr>
        <p:spPr>
          <a:xfrm rot="10800000">
            <a:off x="2102845" y="2112520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ükülü Ok 16"/>
          <p:cNvSpPr/>
          <p:nvPr/>
        </p:nvSpPr>
        <p:spPr>
          <a:xfrm rot="10800000">
            <a:off x="1403648" y="2849231"/>
            <a:ext cx="1872208" cy="86868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 rot="16200000">
            <a:off x="4772488" y="2960948"/>
            <a:ext cx="1224136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>
            <a:off x="5307282" y="3512877"/>
            <a:ext cx="1640981" cy="41007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536409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281507" y="5301208"/>
            <a:ext cx="66734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Otuz dört bin dört iki yüz altmış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313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27784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18410582">
            <a:off x="5587750" y="3189711"/>
            <a:ext cx="395098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665437">
            <a:off x="-1211664" y="3443705"/>
            <a:ext cx="4673116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5875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46826" y="1124743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057535" y="1851658"/>
            <a:ext cx="130036" cy="12275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Bükülü Ok 13"/>
          <p:cNvSpPr/>
          <p:nvPr/>
        </p:nvSpPr>
        <p:spPr>
          <a:xfrm rot="10800000">
            <a:off x="4270780" y="2132856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Aşağı Bükülü Ok 15"/>
          <p:cNvSpPr/>
          <p:nvPr/>
        </p:nvSpPr>
        <p:spPr>
          <a:xfrm rot="10800000">
            <a:off x="2102845" y="2112520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ükülü Ok 16"/>
          <p:cNvSpPr/>
          <p:nvPr/>
        </p:nvSpPr>
        <p:spPr>
          <a:xfrm rot="10800000">
            <a:off x="1403648" y="2849231"/>
            <a:ext cx="1872208" cy="86868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 rot="16200000">
            <a:off x="4772488" y="2960948"/>
            <a:ext cx="1224136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>
            <a:off x="5307282" y="3512877"/>
            <a:ext cx="1640981" cy="41007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536409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7825" y="5373216"/>
            <a:ext cx="66734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Yetmiş dört bin yüz doksan üç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098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2655" y="1052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95936" y="4679554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43608" y="1052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672882" y="105273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30766" y="106066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2654" y="220486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64770" y="2195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72882" y="218065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39752" y="2180657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2653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64770" y="326187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72881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339752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2652" y="44333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064769" y="44333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677344" y="443333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339752" y="443333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70717" y="3531205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069991" y="2451085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101093" y="1298956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3108547" y="4820009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3071569" y="3671657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Sağ Ok 27"/>
          <p:cNvSpPr/>
          <p:nvPr/>
        </p:nvSpPr>
        <p:spPr>
          <a:xfrm>
            <a:off x="3131136" y="2591537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Sağ Ok 28"/>
          <p:cNvSpPr/>
          <p:nvPr/>
        </p:nvSpPr>
        <p:spPr>
          <a:xfrm>
            <a:off x="3091583" y="1447339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28" grpId="0" animBg="1"/>
      <p:bldP spid="2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27784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18410582">
            <a:off x="5595457" y="3158482"/>
            <a:ext cx="395098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665437">
            <a:off x="-1211664" y="3443705"/>
            <a:ext cx="4673116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5875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07704" y="110675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46826" y="1124743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057535" y="1851658"/>
            <a:ext cx="130036" cy="12275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Bükülü Ok 13"/>
          <p:cNvSpPr/>
          <p:nvPr/>
        </p:nvSpPr>
        <p:spPr>
          <a:xfrm rot="10800000">
            <a:off x="4270780" y="2132856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Aşağı Bükülü Ok 15"/>
          <p:cNvSpPr/>
          <p:nvPr/>
        </p:nvSpPr>
        <p:spPr>
          <a:xfrm rot="10800000">
            <a:off x="2102845" y="2112520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ükülü Ok 16"/>
          <p:cNvSpPr/>
          <p:nvPr/>
        </p:nvSpPr>
        <p:spPr>
          <a:xfrm rot="10800000">
            <a:off x="1403648" y="2849231"/>
            <a:ext cx="1872208" cy="86868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 rot="16200000">
            <a:off x="4772488" y="2960948"/>
            <a:ext cx="1224136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>
            <a:off x="5307282" y="3512877"/>
            <a:ext cx="1640981" cy="41007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536409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281507" y="5301208"/>
            <a:ext cx="77326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yüz doksan yedi bin iki yüz kırk yedi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220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27784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18410582">
            <a:off x="5576863" y="3189712"/>
            <a:ext cx="395098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665437">
            <a:off x="-1211664" y="3443705"/>
            <a:ext cx="4673116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5875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07704" y="110675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46826" y="1124743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057535" y="1851658"/>
            <a:ext cx="130036" cy="12275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Bükülü Ok 13"/>
          <p:cNvSpPr/>
          <p:nvPr/>
        </p:nvSpPr>
        <p:spPr>
          <a:xfrm rot="10800000">
            <a:off x="4270780" y="2132856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Aşağı Bükülü Ok 15"/>
          <p:cNvSpPr/>
          <p:nvPr/>
        </p:nvSpPr>
        <p:spPr>
          <a:xfrm rot="10800000">
            <a:off x="2102845" y="2112520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ükülü Ok 16"/>
          <p:cNvSpPr/>
          <p:nvPr/>
        </p:nvSpPr>
        <p:spPr>
          <a:xfrm rot="10800000">
            <a:off x="1403648" y="2849231"/>
            <a:ext cx="1872208" cy="86868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 rot="16200000">
            <a:off x="4772488" y="2960948"/>
            <a:ext cx="1224136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>
            <a:off x="5307282" y="3512877"/>
            <a:ext cx="1640981" cy="41007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536409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281507" y="5229200"/>
            <a:ext cx="71069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yüz yetmiş iki bin dört yüz seksen dokuz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621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627784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18410582">
            <a:off x="5613714" y="3131308"/>
            <a:ext cx="3950983" cy="64633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bölüğü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 rot="16665437">
            <a:off x="-1211664" y="3443705"/>
            <a:ext cx="4673116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Binler bölüğü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35875" y="112974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907704" y="1106757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146826" y="1124743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4057535" y="1851658"/>
            <a:ext cx="130036" cy="122759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Bükülü Ok 13"/>
          <p:cNvSpPr/>
          <p:nvPr/>
        </p:nvSpPr>
        <p:spPr>
          <a:xfrm rot="10800000">
            <a:off x="4270780" y="2132856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Aşağı Bükülü Ok 15"/>
          <p:cNvSpPr/>
          <p:nvPr/>
        </p:nvSpPr>
        <p:spPr>
          <a:xfrm rot="10800000">
            <a:off x="2102845" y="2112520"/>
            <a:ext cx="1977302" cy="731520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Bükülü Ok 16"/>
          <p:cNvSpPr/>
          <p:nvPr/>
        </p:nvSpPr>
        <p:spPr>
          <a:xfrm rot="10800000">
            <a:off x="1403648" y="2849231"/>
            <a:ext cx="1872208" cy="868680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Eksi 18"/>
          <p:cNvSpPr/>
          <p:nvPr/>
        </p:nvSpPr>
        <p:spPr>
          <a:xfrm rot="16200000">
            <a:off x="4772488" y="2960948"/>
            <a:ext cx="1224136" cy="72008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ağ Ok 19"/>
          <p:cNvSpPr/>
          <p:nvPr/>
        </p:nvSpPr>
        <p:spPr>
          <a:xfrm>
            <a:off x="5307282" y="3512877"/>
            <a:ext cx="1640981" cy="410071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Dikdörtgen 20"/>
          <p:cNvSpPr/>
          <p:nvPr/>
        </p:nvSpPr>
        <p:spPr>
          <a:xfrm>
            <a:off x="5536409" y="1124744"/>
            <a:ext cx="94281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281507" y="5229200"/>
            <a:ext cx="66734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yüz elli dört bin dört yüz yetmiş bir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255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SAYILARIN YAZILIP OKUNMASI: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385" y="1340768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bin dört yüz yetmiş bir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27510" y="2050794"/>
            <a:ext cx="17702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4475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74995" y="3595663"/>
            <a:ext cx="18753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5772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7550" y="2780928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Beş bin yedi yüz yetmiş iki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88005" y="4365104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Dokuz bin üç yüz on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987824" y="5358003"/>
            <a:ext cx="18779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9315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SAYILARIN YAZILIP OKUNMASI: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385" y="1340768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bin üç yüz altmış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27510" y="2050794"/>
            <a:ext cx="17702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6365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74995" y="3595663"/>
            <a:ext cx="18753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576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7550" y="2780928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Dört bin beş yüz yetmiş altı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88005" y="4365104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Sekiz bin altı yüz yirmi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987824" y="5358003"/>
            <a:ext cx="18779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8625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270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SAYILARIN YAZILIP OKUNMASI: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385" y="1340768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bin dokuz yüz on bir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27510" y="2050794"/>
            <a:ext cx="17702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4911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74995" y="3595663"/>
            <a:ext cx="18753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5276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7550" y="2780928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Beş bin iki yüz yetmiş altı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88005" y="4365104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Dokuz bin altı yüz on yedi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987824" y="5358003"/>
            <a:ext cx="18779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9617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638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SAYILARIN YAZILIP OKUNMASI: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4385" y="1340768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bin iki yüz otuz bir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27510" y="2050794"/>
            <a:ext cx="177029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4231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74995" y="3595663"/>
            <a:ext cx="18753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5677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7550" y="2780928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Beş bin altı yüz yetmiş yedi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88005" y="4365104"/>
            <a:ext cx="86896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Dokuz bin beş yüz on dört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987824" y="5358003"/>
            <a:ext cx="18779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9514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13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3528" y="5245426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6417: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1738269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bin sekiz yüz doksan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7797" y="2446155"/>
            <a:ext cx="219396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3815: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7796" y="3789040"/>
            <a:ext cx="19480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4392: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3215596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bin sekiz yüz on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6284" y="4437112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bin üç yüz doksan iki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6021288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bin dört yüz on yedi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398" y="968828"/>
            <a:ext cx="210043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7895: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99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3528" y="5245426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6047: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1738269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bin sekiz yüz yirmi üç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7797" y="2446155"/>
            <a:ext cx="219396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3840: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7796" y="3789040"/>
            <a:ext cx="19480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5390: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3215596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bin sekiz yüz kırk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76284" y="4437112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bin üç yüz doksan 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6021288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bin kırk yedi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398" y="968828"/>
            <a:ext cx="210043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7820: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453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3528" y="5245426"/>
            <a:ext cx="208823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5427: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1738269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bin sekiz yüz  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7797" y="2446155"/>
            <a:ext cx="219396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3055: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17796" y="3789040"/>
            <a:ext cx="194803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7092: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39552" y="3215596"/>
            <a:ext cx="55446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bin elli beş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899591" y="4437112"/>
            <a:ext cx="662473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bin  doksan iki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6021288"/>
            <a:ext cx="90500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bin dört </a:t>
            </a:r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 yirmi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5398" y="968828"/>
            <a:ext cx="210043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7805: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19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2655" y="1052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95936" y="4679554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43608" y="1052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672882" y="105273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30766" y="106066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2654" y="220486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64770" y="2195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72882" y="218065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39752" y="2180657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2653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64770" y="326187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72881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339752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2652" y="44333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064769" y="44333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677344" y="443333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339752" y="443333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70717" y="3531205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069991" y="2451085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101093" y="1298956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3108547" y="4820009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3071569" y="3671657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Sağ Ok 27"/>
          <p:cNvSpPr/>
          <p:nvPr/>
        </p:nvSpPr>
        <p:spPr>
          <a:xfrm>
            <a:off x="3131136" y="2591537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Sağ Ok 28"/>
          <p:cNvSpPr/>
          <p:nvPr/>
        </p:nvSpPr>
        <p:spPr>
          <a:xfrm>
            <a:off x="3091583" y="1447339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3462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28" grpId="0" animBg="1"/>
      <p:bldP spid="2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06084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2655" y="1052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995936" y="4679554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43608" y="1052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672882" y="105273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30766" y="106066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2654" y="220486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64770" y="21957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672882" y="2180658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39752" y="2180657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2653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64770" y="326187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72881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339752" y="328498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2652" y="44333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064769" y="4433336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677344" y="4433335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339752" y="443333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970717" y="3531205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4069991" y="2451085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101093" y="1298956"/>
            <a:ext cx="478802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rakamla yazıldı.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3108547" y="4820009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ağ Ok 26"/>
          <p:cNvSpPr/>
          <p:nvPr/>
        </p:nvSpPr>
        <p:spPr>
          <a:xfrm>
            <a:off x="3071569" y="3671657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Sağ Ok 27"/>
          <p:cNvSpPr/>
          <p:nvPr/>
        </p:nvSpPr>
        <p:spPr>
          <a:xfrm>
            <a:off x="3131136" y="2591537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Sağ Ok 28"/>
          <p:cNvSpPr/>
          <p:nvPr/>
        </p:nvSpPr>
        <p:spPr>
          <a:xfrm>
            <a:off x="3091583" y="1447339"/>
            <a:ext cx="97840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182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  <p:bldP spid="28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KÜÇÜK, EN BÜYÜK SAYI: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3431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basamaklı doğal sayıların en küçüğü </a:t>
            </a:r>
            <a:r>
              <a:rPr lang="tr-TR" sz="4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bin’dir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115062"/>
            <a:ext cx="45066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SAYI: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311816" y="2019900"/>
            <a:ext cx="692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788024" y="2021917"/>
            <a:ext cx="692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303710" y="2021916"/>
            <a:ext cx="692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810060" y="2021915"/>
            <a:ext cx="692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51331" y="2949684"/>
            <a:ext cx="888516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basamaklı doğal sayıların en büyüğü, dokuz bin dokuz yüz doksan </a:t>
            </a:r>
            <a:r>
              <a:rPr lang="tr-TR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dokuz’dur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19688" y="5157192"/>
            <a:ext cx="450660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SAYI: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92363" y="5064855"/>
            <a:ext cx="692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618724" y="5064858"/>
            <a:ext cx="692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004188" y="5064856"/>
            <a:ext cx="692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430405" y="5064858"/>
            <a:ext cx="69223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BASAMAKLI SAYILARDA: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6287" y="1340768"/>
            <a:ext cx="566784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TEK SAYI: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859370" y="1340768"/>
            <a:ext cx="1736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1001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7094" y="2420888"/>
            <a:ext cx="566784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TEK SAYI: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32587" y="3429000"/>
            <a:ext cx="566784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KÜÇÜK ÇİFT SAYI: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25065" y="4510861"/>
            <a:ext cx="566784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BÜYÜK ÇİFT SAYI: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870318" y="4510860"/>
            <a:ext cx="1736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9998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59370" y="3428999"/>
            <a:ext cx="1736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92906" y="2420887"/>
            <a:ext cx="17361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9999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1276</Words>
  <Application>Microsoft Office PowerPoint</Application>
  <PresentationFormat>Ekran Gösterisi (4:3)</PresentationFormat>
  <Paragraphs>628</Paragraphs>
  <Slides>60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60</vt:i4>
      </vt:variant>
    </vt:vector>
  </HeadingPairs>
  <TitlesOfParts>
    <vt:vector size="6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cp:lastModifiedBy>PC</cp:lastModifiedBy>
  <cp:revision>44</cp:revision>
  <dcterms:created xsi:type="dcterms:W3CDTF">2013-07-01T19:15:16Z</dcterms:created>
  <dcterms:modified xsi:type="dcterms:W3CDTF">2013-07-02T19:19:29Z</dcterms:modified>
  <cp:category>www.sorubak.com</cp:category>
  <cp:contentType>www.sorubak.com</cp:contentType>
  <cp:contentStatus>www.sorubak.com</cp:contentStatus>
</cp:coreProperties>
</file>