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4" r:id="rId3"/>
    <p:sldId id="257" r:id="rId4"/>
    <p:sldId id="282" r:id="rId5"/>
    <p:sldId id="281" r:id="rId6"/>
    <p:sldId id="280" r:id="rId7"/>
    <p:sldId id="279" r:id="rId8"/>
    <p:sldId id="278" r:id="rId9"/>
    <p:sldId id="283" r:id="rId10"/>
    <p:sldId id="277" r:id="rId11"/>
    <p:sldId id="284" r:id="rId12"/>
    <p:sldId id="276" r:id="rId13"/>
    <p:sldId id="275" r:id="rId14"/>
    <p:sldId id="274" r:id="rId15"/>
    <p:sldId id="273" r:id="rId16"/>
    <p:sldId id="272" r:id="rId17"/>
    <p:sldId id="271" r:id="rId18"/>
    <p:sldId id="270" r:id="rId19"/>
    <p:sldId id="285" r:id="rId20"/>
    <p:sldId id="269" r:id="rId21"/>
    <p:sldId id="286" r:id="rId22"/>
    <p:sldId id="268" r:id="rId23"/>
    <p:sldId id="287" r:id="rId24"/>
    <p:sldId id="288" r:id="rId25"/>
    <p:sldId id="267" r:id="rId26"/>
    <p:sldId id="289" r:id="rId27"/>
    <p:sldId id="266" r:id="rId28"/>
    <p:sldId id="290" r:id="rId29"/>
    <p:sldId id="265" r:id="rId30"/>
    <p:sldId id="264" r:id="rId31"/>
    <p:sldId id="263" r:id="rId32"/>
    <p:sldId id="291" r:id="rId33"/>
    <p:sldId id="262" r:id="rId34"/>
    <p:sldId id="261" r:id="rId35"/>
    <p:sldId id="302" r:id="rId36"/>
    <p:sldId id="303" r:id="rId37"/>
    <p:sldId id="301" r:id="rId38"/>
    <p:sldId id="300" r:id="rId39"/>
    <p:sldId id="299" r:id="rId40"/>
    <p:sldId id="304" r:id="rId41"/>
    <p:sldId id="298" r:id="rId42"/>
    <p:sldId id="297" r:id="rId43"/>
    <p:sldId id="296" r:id="rId44"/>
    <p:sldId id="295" r:id="rId45"/>
    <p:sldId id="294" r:id="rId46"/>
    <p:sldId id="311" r:id="rId47"/>
    <p:sldId id="312" r:id="rId48"/>
    <p:sldId id="313" r:id="rId49"/>
    <p:sldId id="314" r:id="rId50"/>
    <p:sldId id="315" r:id="rId51"/>
    <p:sldId id="343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05" r:id="rId60"/>
    <p:sldId id="323" r:id="rId61"/>
    <p:sldId id="310" r:id="rId62"/>
    <p:sldId id="324" r:id="rId63"/>
    <p:sldId id="309" r:id="rId64"/>
    <p:sldId id="308" r:id="rId65"/>
    <p:sldId id="307" r:id="rId66"/>
    <p:sldId id="325" r:id="rId67"/>
    <p:sldId id="326" r:id="rId68"/>
    <p:sldId id="306" r:id="rId69"/>
    <p:sldId id="327" r:id="rId70"/>
    <p:sldId id="328" r:id="rId71"/>
    <p:sldId id="329" r:id="rId72"/>
    <p:sldId id="293" r:id="rId73"/>
    <p:sldId id="330" r:id="rId74"/>
    <p:sldId id="292" r:id="rId75"/>
    <p:sldId id="336" r:id="rId76"/>
    <p:sldId id="337" r:id="rId77"/>
    <p:sldId id="338" r:id="rId78"/>
    <p:sldId id="260" r:id="rId79"/>
    <p:sldId id="339" r:id="rId80"/>
    <p:sldId id="340" r:id="rId81"/>
    <p:sldId id="341" r:id="rId82"/>
    <p:sldId id="342" r:id="rId83"/>
    <p:sldId id="258" r:id="rId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1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surucsuistiyor.com/wp-content/suruc-icin-el-ele.jpg&amp;imgrefurl=http://www.surucsuistiyor.com/?p%3D121&amp;usg=__GbVtmRNQqyfcukg3fqJD_EGYQIg=&amp;h=666&amp;w=1024&amp;sz=296&amp;hl=tr&amp;start=14&amp;zoom=1&amp;itbs=1&amp;tbnid=6jVrwGNS3M4_aM:&amp;tbnh=98&amp;tbnw=150&amp;prev=/images?q%3Del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hyperlink" Target="http://www.google.com.tr/imgres?imgurl=http://www.sozlukcell.com/pictures/el_6d8fc6b1-81b7-4339-92b5-e7b52a414821_el-hand.jpg&amp;imgrefurl=http://www.sozlukcell.com/s/el&amp;usg=__S2nm7xBZH_C3TddoPFNHwsezNLk=&amp;h=378&amp;w=317&amp;sz=28&amp;hl=tr&amp;start=2&amp;zoom=1&amp;itbs=1&amp;tbnid=rqcGHUm-45wDmM:&amp;tbnh=122&amp;tbnw=102&amp;prev=/images?q%3Del%26hl%3Dtr%26sa%3DG%26gbv%3D2%26tbs%3Disch:1" TargetMode="Externa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gelsinler.net/wp-content/uploads/2010/04/dil.jpg&amp;imgrefurl=http://www.gelsinler.net/dilin-yapisi-ve-gorevleri-nelerdir.html&amp;usg=__2Ur2M0HCiKwiWc4APDxChcuE2Ls=&amp;h=458&amp;w=400&amp;sz=39&amp;hl=tr&amp;start=1&amp;zoom=1&amp;itbs=1&amp;tbnid=fPMTAXWY4CD7SM:&amp;tbnh=128&amp;tbnw=112&amp;prev=/images?q%3Ddil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sancakoyuncak.com/urunresim/-531416820.jpg&amp;imgrefurl=http://www.sancakoyuncak.com/index.php?page%3Durun_detay%26kat%3D1%26alt_kat_id%3D29%26id%3D302%26id_sonuc%3DBASKETBOL%20TOPU&amp;usg=__R7TWfdDa3zOEt-b56kjU2zYBvQQ=&amp;h=350&amp;w=350&amp;sz=23&amp;hl=tr&amp;start=1&amp;zoom=1&amp;itbs=1&amp;tbnid=XGb_Aly0_-sBOM:&amp;tbnh=120&amp;tbnw=120&amp;prev=/images?q%3Dbasketbol%2Btopu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nasilyap.com/wp-content/uploads/2010/04/pencere.jpg&amp;imgrefurl=http://www.nasilyap.com/pencerelerden-isi-yalitimi-nasil-yapilir/&amp;usg=__BUOQLQ6W_TDjtJms2HGMpwqA5A8=&amp;h=473&amp;w=504&amp;sz=20&amp;hl=tr&amp;start=6&amp;zoom=1&amp;itbs=1&amp;tbnid=6Go71xKZPAT8IM:&amp;tbnh=122&amp;tbnw=130&amp;prev=/images?q%3Dpencere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://www.google.com.tr/url?sa=i&amp;rct=j&amp;q=HAREKETL%C4%B0%20MADDE%20RES%C4%B0MLER%C4%B0&amp;source=images&amp;cd=&amp;cad=rja&amp;docid=iWaAWhmbma6ICM&amp;tbnid=RqYCFqC-t-JS7M:&amp;ved=0CAUQjRw&amp;url=http://www.loadtr.com/resimleri/madde/&amp;ei=eZ0UUq2MCIbMtQauiYFw&amp;bvm=bv.50952593,d.Yms&amp;psig=AFQjCNHYN_Eg8ZIphQR3iIqf_bT3Afw5Mw&amp;ust=1377169134694580" TargetMode="External"/><Relationship Id="rId7" Type="http://schemas.openxmlformats.org/officeDocument/2006/relationships/hyperlink" Target="http://www.google.com.tr/imgres?imgurl&amp;imgrefurl=http://www.harbiforum.org/elektronik-dunya/137227-hangi-kati-madde-isiyi-daha-hizli-iletir.html&amp;h=0&amp;w=0&amp;sz=1&amp;tbnid=iVyL5ARQq6ysRM&amp;tbnh=237&amp;tbnw=200&amp;prev=/search?q%3DMADDE%2BRES%C4%B0MLER%C4%B0%26tbm%3Disch%26tbo%3Du&amp;zoom=1&amp;q=MADDE%20RES%C4%B0MLER%C4%B0&amp;docid=GuZPwHCszg3qhM&amp;ei=550UUs_CD9Dasgac-ICICg&amp;ved=0CAcQsCU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http://www.google.com.tr/imgres?imgurl&amp;imgrefurl=http://birsenbulut.blogcu.com/madde-ve-maddenin-fiziksel-hali-nedir/11585688&amp;h=0&amp;w=0&amp;sz=1&amp;tbnid=ntvG46LnoZpaRM&amp;tbnh=225&amp;tbnw=224&amp;prev=/search?q%3DMADDE%2BRES%C4%B0MLER%C4%B0%26tbm%3Disch%26tbo%3Du&amp;zoom=1&amp;q=MADDE%20RES%C4%B0MLER%C4%B0&amp;docid=PIOAAef99v2sgM&amp;ei=550UUs_CD9Dasgac-ICICg&amp;ved=0CAEQsCU" TargetMode="External"/><Relationship Id="rId4" Type="http://schemas.openxmlformats.org/officeDocument/2006/relationships/image" Target="../media/image1.gif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PARLAK+MADDELER+RES%C4%B0MLER%C4%B0&amp;source=images&amp;cd=&amp;cad=rja&amp;docid=Uzd4Ag4cAMMk6M&amp;tbnid=yOUuCW7eI5mqqM:&amp;ved=0CAUQjRw&amp;url=http://sametarikan51.wordpress.com/dersler/4-sinif/maddeyi-taniyalim/cevremizde-sayisiz-madde-vardir-2/&amp;ei=o_MUUtiSC4iTtAa1z4BI&amp;bvm=bv.50952593,d.Yms&amp;psig=AFQjCNEublreFawtKzjKF187CWknHsG3RA&amp;ust=1377191193715906" TargetMode="External"/><Relationship Id="rId7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PARLAK+TENEKE+RES%C4%B0MLER%C4%B0&amp;source=images&amp;cd=&amp;cad=rja&amp;docid=0HstbHEwGmuXTM&amp;tbnid=2f6i05AJ6koAbM:&amp;ved=0CAUQjRw&amp;url=http://www.amirteneke.com/pinfo.asp?pid%3D14&amp;ei=HPUUUu7fE8rDswattYHYDw&amp;bvm=bv.51156542,d.Yms&amp;psig=AFQjCNG6QCXOW02p8ljWxJkiSvmv15Xqmw&amp;ust=1377191574552028" TargetMode="External"/><Relationship Id="rId7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hyperlink" Target="http://www.google.com.tr/imgres?imgurl=http://www.meleklermekani.com/imagehosting/domates_1248633750-1151.jpg&amp;imgrefurl=http://www.meleklermekani.com/portal/domatesin-mucize-faydalari.html&amp;usg=__HLJhZz2m_PbGOKaN0P02mPzXI7k=&amp;h=356&amp;w=356&amp;sz=8&amp;hl=tr&amp;start=1&amp;zoom=1&amp;itbs=1&amp;tbnid=wraHDeQOwphiLM:&amp;tbnh=121&amp;tbnw=121&amp;prev=/images?q%3Ddomates%26hl%3Dtr%26sa%3DG%26gbv%3D2%26tbs%3Disch:1" TargetMode="External"/><Relationship Id="rId7" Type="http://schemas.openxmlformats.org/officeDocument/2006/relationships/image" Target="../media/image6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hyperlink" Target="http://www.google.com.tr/imgres?imgurl=http://www.spotesya.com/70x115_Bordo%20Ahsap%20Masa.jpg&amp;imgrefurl=http://www.spotesya.com/polyestermasalar.htm&amp;usg=__xvpSOMwQMskXj_fKnBbGiTLcLrE=&amp;h=376&amp;w=425&amp;sz=23&amp;hl=tr&amp;start=3&amp;zoom=1&amp;itbs=1&amp;tbnid=y-0ouCfeEi_XpM:&amp;tbnh=111&amp;tbnw=126&amp;prev=/images?q%3Dmasa%26hl%3Dtr%26sa%3DG%26gbv%3D2%26tbs%3Disch:1" TargetMode="External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hyperlink" Target="http://www.google.com.tr/imgres?imgurl=http://www.realage.com.tr/tr/images/galeri/pnu2galv3zb75xeu1okr.jpg&amp;imgrefurl=http://kadinotokiralama.blogspot.com/2009_05_01_archive.html&amp;usg=__6pWki_VyVkQvYnxzDDJ4LTT-H5E=&amp;h=150&amp;w=200&amp;sz=25&amp;hl=tr&amp;start=1&amp;zoom=1&amp;itbs=1&amp;tbnid=sW4pCh6oJQyiwM:&amp;tbnh=78&amp;tbnw=104&amp;prev=/images?q%3Dmutfak%2Bs%C3%BCngeri%26hl%3Dtr%26sa%3DG%26gbv%3D2%26tbs%3Disch:1" TargetMode="External"/><Relationship Id="rId7" Type="http://schemas.openxmlformats.org/officeDocument/2006/relationships/hyperlink" Target="http://www.google.com.tr/imgres?imgurl=http://www.devsepet.com/images/tmb/okul/20390.jpg&amp;imgrefurl=http://www.devsepet.com/k%C4%B1rtasiye-paket-lastikleri-c-911_912_2780.html&amp;usg=__vhtHd4NJvBiB6ZILiN1_62_pbQg=&amp;h=120&amp;w=120&amp;sz=8&amp;hl=tr&amp;start=2&amp;zoom=1&amp;itbs=1&amp;tbnid=pdOk0UTSw8SHFM:&amp;tbnh=88&amp;tbnw=88&amp;prev=/images?q%3Dambalaj%2Blasti%C4%9Fi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hyperlink" Target="http://www.google.com.tr/imgres?imgurl=http://www.birdeliningunlugu.com/resimlerim/sapan_eski_cocuk_oyuncak.jpg&amp;imgrefurl=http://www.birdeliningunlugu.com/yazi.php?id%3D2060%26yorum%3D1&amp;usg=__SOrI5sr9QjhOINSUXSlmLvJv_S4=&amp;h=450&amp;w=450&amp;sz=32&amp;hl=tr&amp;start=3&amp;zoom=1&amp;itbs=1&amp;tbnid=YhcEhaliu-d1FM:&amp;tbnh=127&amp;tbnw=127&amp;prev=/images?q%3Dsapan%2Blasti%C4%9Fi%26hl%3Dtr%26sa%3DG%26gbv%3D2%26tbs%3Disch:1" TargetMode="External"/><Relationship Id="rId4" Type="http://schemas.openxmlformats.org/officeDocument/2006/relationships/image" Target="../media/image67.jpeg"/><Relationship Id="rId9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1.png"/><Relationship Id="rId7" Type="http://schemas.openxmlformats.org/officeDocument/2006/relationships/hyperlink" Target="http://www.google.com.tr/imgres?imgurl=http://img.blogcu.com/uploads/nilgunkalelicicek_TAS_renkli.jpg&amp;imgrefurl=http://nilgunkalelicicek.blogcu.com/tas-parcalari/363909&amp;usg=__YZkxbJ_eLVPkYAIcbldFIkvpJT8=&amp;h=341&amp;w=428&amp;sz=70&amp;hl=tr&amp;start=3&amp;zoom=1&amp;itbs=1&amp;tbnid=JcITmSDs-A_vuM:&amp;tbnh=100&amp;tbnw=126&amp;prev=/images?q%3Dta%C5%9F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hyperlink" Target="http://www.google.com.tr/imgres?imgurl=http://www.guzelhobiler.com/wp-content/uploads/2009/02/antika-kus-motifli-porselen-tabak.gif&amp;imgrefurl=http://www.guzelhobiler.com/el-isleri/seramik/antika-kus-motifli-porselen-tabak/&amp;usg=__QETv7n2kkvo6R525uH3dzFfrHwU=&amp;h=456&amp;w=473&amp;sz=115&amp;hl=tr&amp;start=2&amp;zoom=1&amp;itbs=1&amp;tbnid=W4D3IhCRDRSwJM:&amp;tbnh=124&amp;tbnw=129&amp;prev=/images?q%3Dporselen%2Btabak%26hl%3Dtr%26sa%3DG%26gbv%3D2%26tbs%3Disch:1" TargetMode="External"/><Relationship Id="rId4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hyperlink" Target="http://www.google.com.tr/imgres?imgurl=http://www.tarimziraat.com/madenler/mineraller/mineraller_resim/demir_madeni.jpg&amp;imgrefurl=http://www.tarimziraat.com/madenler/mineraller/demir_madeni/&amp;usg=__fn8mhkaeCc55erlU2Vtr3wZCLLQ=&amp;h=238&amp;w=311&amp;sz=35&amp;hl=tr&amp;start=1&amp;zoom=1&amp;itbs=1&amp;tbnid=FUNAY4aKI6jxAM:&amp;tbnh=90&amp;tbnw=117&amp;prev=/images?q%3Ddemir%2Bmadeni%26hl%3Dtr%26sa%3DX%26gbv%3D2%26tbs%3Disch:1" TargetMode="External"/><Relationship Id="rId7" Type="http://schemas.openxmlformats.org/officeDocument/2006/relationships/hyperlink" Target="http://www.google.com.tr/imgres?imgurl=http://www.vikitr.org/wp-content/uploads/2009/03/agac-resimleri21jpg.gif&amp;imgrefurl=http://www.vikitr.org/agac-nedir/&amp;usg=__oR2THanVQGbaCjd07fLPit9I38A=&amp;h=347&amp;w=440&amp;sz=62&amp;hl=tr&amp;start=1&amp;zoom=1&amp;itbs=1&amp;tbnid=Uf6A8MBtFykHSM:&amp;tbnh=100&amp;tbnw=127&amp;prev=/images?q%3DA%C4%9EA%C3%87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eg"/><Relationship Id="rId5" Type="http://schemas.openxmlformats.org/officeDocument/2006/relationships/hyperlink" Target="http://www.google.com.tr/imgres?imgurl=http://www.erenay.biz/urunlerimiz/toplu_igneler/normal_basli_toplu_igne/P8100152.jpg&amp;imgrefurl=http://www.erenay.biz/topluigne.html&amp;usg=__tRcwHx_GJ6a6NqfjN2ij-1Lndy0=&amp;h=307&amp;w=410&amp;sz=51&amp;hl=tr&amp;start=4&amp;zoom=1&amp;itbs=1&amp;tbnid=pqy4nBWtDZYHCM:&amp;tbnh=94&amp;tbnw=125&amp;prev=/images?q%3DTOPLU%2B%C4%B0%C4%9ENE%26hl%3Dtr%26sa%3DG%26gbv%3D2%26tbs%3Disch:1" TargetMode="External"/><Relationship Id="rId10" Type="http://schemas.openxmlformats.org/officeDocument/2006/relationships/image" Target="../media/image79.jpeg"/><Relationship Id="rId4" Type="http://schemas.openxmlformats.org/officeDocument/2006/relationships/image" Target="../media/image76.jpeg"/><Relationship Id="rId9" Type="http://schemas.openxmlformats.org/officeDocument/2006/relationships/hyperlink" Target="http://www.google.com.tr/imgres?imgurl=http://www.irfaniyeio.k12.tr/Portals/0/images/defter.jpg&amp;imgrefurl=http://www.irfaniyeio.k12.tr/&amp;usg=__B6IfDL7TY-8Xh-CKtIbRZ4BbPMo=&amp;h=480&amp;w=640&amp;sz=185&amp;hl=tr&amp;start=10&amp;zoom=1&amp;itbs=1&amp;tbnid=mQcJF9fc-6u9ZM:&amp;tbnh=103&amp;tbnw=137&amp;prev=/images?q%3DDEFTER%26hl%3Dtr%26sa%3DG%26gbv%3D2%26tbs%3Disch:1" TargetMode="Externa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hyperlink" Target="http://www.google.com.tr/imgres?imgurl=http://www.tarimziraat.com/madenler/mineraller/mineraller_resim/demir_madeni.jpg&amp;imgrefurl=http://www.tarimziraat.com/madenler/mineraller/demir_madeni/&amp;usg=__fn8mhkaeCc55erlU2Vtr3wZCLLQ=&amp;h=238&amp;w=311&amp;sz=35&amp;hl=tr&amp;start=1&amp;zoom=1&amp;itbs=1&amp;tbnid=FUNAY4aKI6jxAM:&amp;tbnh=90&amp;tbnw=117&amp;prev=/images?q%3Ddemir%2Bmadeni%26hl%3Dtr%26sa%3DX%26gbv%3D2%26tbs%3Disch:1" TargetMode="External"/><Relationship Id="rId7" Type="http://schemas.openxmlformats.org/officeDocument/2006/relationships/image" Target="../media/image8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hyperlink" Target="http://www.google.com.tr/imgres?imgurl=http://www.vikitr.org/wp-content/uploads/2009/03/agac-resimleri21jpg.gif&amp;imgrefurl=http://www.vikitr.org/agac-nedir/&amp;usg=__oR2THanVQGbaCjd07fLPit9I38A=&amp;h=347&amp;w=440&amp;sz=62&amp;hl=tr&amp;start=1&amp;zoom=1&amp;itbs=1&amp;tbnid=Uf6A8MBtFykHSM:&amp;tbnh=100&amp;tbnw=127&amp;prev=/images?q%3DA%C4%9EA%C3%87%26hl%3Dtr%26sa%3DG%26gbv%3D2%26tbs%3Disch:1" TargetMode="External"/><Relationship Id="rId4" Type="http://schemas.openxmlformats.org/officeDocument/2006/relationships/image" Target="../media/image7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hyperlink" Target="http://www.google.com.tr/imgres?imgurl=http://seyristanbul.com/Images/Hediyelik_Esya.JPG&amp;imgrefurl=http://seyristanbul.com/index.php/tag/hediyelik-esya-fuari&amp;usg=__uYroQdBaIAQqQ9QwtQ4fuox9TBM=&amp;h=307&amp;w=350&amp;sz=11&amp;hl=tr&amp;start=29&amp;zoom=1&amp;itbs=1&amp;tbnid=WW8qptYVyqdueM:&amp;tbnh=105&amp;tbnw=120&amp;prev=/images?q%3De%C5%9Fya%26start%3D20%26hl%3Dtr%26sa%3DN%26gbv%3D2%26ndsp%3D20%26tbs%3Disch:1" TargetMode="External"/><Relationship Id="rId3" Type="http://schemas.openxmlformats.org/officeDocument/2006/relationships/hyperlink" Target="http://www.google.com.tr/imgres?imgurl=http://www.spotesya.com/antika_esya_1.jpg&amp;imgrefurl=http://www.spotesya.com/antikaesyasatisi.htm&amp;usg=__efK3LqDZptL-2yMbc9XHMCAq5Xk=&amp;h=396&amp;w=310&amp;sz=29&amp;hl=tr&amp;start=1&amp;zoom=1&amp;itbs=1&amp;tbnid=SuIsULtSr-1zDM:&amp;tbnh=124&amp;tbnw=97&amp;prev=/images?q%3De%C5%9Fya%26hl%3Dtr%26sa%3DG%26gbv%3D2%26tbs%3Disch:1" TargetMode="External"/><Relationship Id="rId7" Type="http://schemas.openxmlformats.org/officeDocument/2006/relationships/hyperlink" Target="http://www.google.com.tr/imgres?imgurl=http://img1.loadtr.com/b-483363-_ikinci_el_beyaz_e%C5%9Fya.jpg&amp;imgrefurl=http://www.loadtr.com/483363-_ikinci_el_beyaz_e%C5%9Fya.htm&amp;usg=__vTjCd5jX4nM0o6FLADsK07NSm1w=&amp;h=300&amp;w=495&amp;sz=19&amp;hl=tr&amp;start=2&amp;zoom=1&amp;itbs=1&amp;tbnid=66V8p26B2JMgEM:&amp;tbnh=79&amp;tbnw=130&amp;prev=/images?q%3De%C5%9Fya%26hl%3Dtr%26sa%3DG%26gbv%3D2%26tbs%3Disch:1" TargetMode="External"/><Relationship Id="rId12" Type="http://schemas.openxmlformats.org/officeDocument/2006/relationships/image" Target="../media/image9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11" Type="http://schemas.openxmlformats.org/officeDocument/2006/relationships/hyperlink" Target="http://www.google.com.tr/imgres?imgurl=http://img1.loadtr.com/b-185483-e%C5%9Fya.jpg&amp;imgrefurl=http://www.loadtr.com/185483-e%C5%9Fya.htm&amp;usg=__5G4zkFybW69G4jjuwhGnuUREuxE=&amp;h=378&amp;w=500&amp;sz=18&amp;hl=tr&amp;start=15&amp;zoom=1&amp;itbs=1&amp;tbnid=6CznNFK0-ROlvM:&amp;tbnh=98&amp;tbnw=130&amp;prev=/images?q%3De%C5%9Fya%26hl%3Dtr%26sa%3DG%26gbv%3D2%26tbs%3Disch:1" TargetMode="External"/><Relationship Id="rId5" Type="http://schemas.openxmlformats.org/officeDocument/2006/relationships/hyperlink" Target="http://www.google.com.tr/imgres?imgurl=http://3.bp.blogspot.com/_pHN4uTgTd94/SJL5yJYu3vI/AAAAAAAAHs0/OVtwu8iTT_Q/s400/esya.JPG&amp;imgrefurl=http://erdemahmet.blogspot.com/2008/08/dev-insanlar-iin-eya.html&amp;usg=__kym7Pwfba-4yLA12MY3yaxTKcAg=&amp;h=301&amp;w=400&amp;sz=21&amp;hl=tr&amp;start=12&amp;zoom=1&amp;itbs=1&amp;tbnid=EOieGepYnKf5DM:&amp;tbnh=93&amp;tbnw=124&amp;prev=/images?q%3De%C5%9Fya%26hl%3Dtr%26sa%3DG%26gbv%3D2%26tbs%3Disch:1" TargetMode="External"/><Relationship Id="rId10" Type="http://schemas.openxmlformats.org/officeDocument/2006/relationships/image" Target="../media/image89.jpeg"/><Relationship Id="rId4" Type="http://schemas.openxmlformats.org/officeDocument/2006/relationships/image" Target="../media/image86.jpeg"/><Relationship Id="rId9" Type="http://schemas.openxmlformats.org/officeDocument/2006/relationships/hyperlink" Target="http://www.google.com.tr/imgres?imgurl=http://www.guzelhobiler.com/wp-content/uploads/2009/02/antika-ve-eski-esya-satan-dukkanlar-281x300.jpg&amp;imgrefurl=http://www.guzelhobiler.com/koleksiyonculuk/antika-koleksiyonculuk/antika-ve-eski-esya-satan-dukkanlar/&amp;usg=__AOVdoaYR4L6Ku-QQZdZpfo1cSUU=&amp;h=300&amp;w=281&amp;sz=32&amp;hl=tr&amp;start=26&amp;zoom=1&amp;itbs=1&amp;tbnid=TTUu_uqPnGUUIM:&amp;tbnh=116&amp;tbnw=109&amp;prev=/images?q%3De%C5%9Fya%26start%3D20%26hl%3Dtr%26sa%3DN%26gbv%3D2%26ndsp%3D20%26tbs%3Disch:1" TargetMode="External"/><Relationship Id="rId14" Type="http://schemas.openxmlformats.org/officeDocument/2006/relationships/image" Target="../media/image91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hyperlink" Target="http://www.google.com.tr/imgres?imgurl=http://www.zamazing.org/imaj/nzright/pr-114843.jpg&amp;imgrefurl=http://www.zamazing.org/etiket/alet&amp;usg=__LYEJLLNdu_1MjBBefXJODeaEoHo=&amp;h=250&amp;w=250&amp;sz=12&amp;hl=tr&amp;start=11&amp;zoom=1&amp;itbs=1&amp;tbnid=wymPdyWPdC4c_M:&amp;tbnh=111&amp;tbnw=111&amp;prev=/images?q%3Dalet%26hl%3Dtr%26sa%3DG%26gbv%3D2%26tbs%3Disch:1" TargetMode="External"/><Relationship Id="rId3" Type="http://schemas.openxmlformats.org/officeDocument/2006/relationships/hyperlink" Target="http://www.google.com.tr/imgres?imgurl=http://www.elmaskeles.com/images/el-alet.gif&amp;imgrefurl=http://www.elmaskeles.com/el-aletleri.htm&amp;usg=__MTyNW0irNi_DMiXgmS0LEmx6UAw=&amp;h=495&amp;w=700&amp;sz=84&amp;hl=tr&amp;start=1&amp;zoom=1&amp;itbs=1&amp;tbnid=BpFlqEUCDY0qtM:&amp;tbnh=99&amp;tbnw=140&amp;prev=/images?q%3Dalet%26hl%3Dtr%26sa%3DG%26gbv%3D2%26tbs%3Disch:1" TargetMode="External"/><Relationship Id="rId7" Type="http://schemas.openxmlformats.org/officeDocument/2006/relationships/hyperlink" Target="http://www.google.com.tr/imgres?imgurl=http://www.malzememarket.com/bigger/PROX23650.jpg&amp;imgrefurl=http://forum.donanimhaber.com/m_28921745/tm.htm&amp;usg=__5JwXUj7VfzYyeoYxgpwWtGXIqTI=&amp;h=400&amp;w=400&amp;sz=29&amp;hl=tr&amp;start=16&amp;zoom=1&amp;itbs=1&amp;tbnid=dPFlh000Od1knM:&amp;tbnh=124&amp;tbnw=124&amp;prev=/images?q%3Dalet%26hl%3Dtr%26sa%3DG%26gbv%3D2%26tbs%3Disch:1" TargetMode="External"/><Relationship Id="rId12" Type="http://schemas.openxmlformats.org/officeDocument/2006/relationships/image" Target="../media/image9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11" Type="http://schemas.openxmlformats.org/officeDocument/2006/relationships/hyperlink" Target="http://www.google.com.tr/imgres?imgurl=http://www.hirdavatblog.com/wp-content/uploads/hmpsb398.jpg&amp;imgrefurl=http://www.hirdavatblog.com/her-eve-lazim-aletler-1-bosch-darbeli-matkap-psb-500-re.html&amp;usg=__Mc6aS94SEY4X98qeWP-yyWEskXg=&amp;h=599&amp;w=800&amp;sz=50&amp;hl=tr&amp;start=20&amp;zoom=1&amp;itbs=1&amp;tbnid=eQrJj5lqnwK37M:&amp;tbnh=107&amp;tbnw=143&amp;prev=/images?q%3Dalet%26hl%3Dtr%26sa%3DG%26gbv%3D2%26tbs%3Disch:1" TargetMode="External"/><Relationship Id="rId5" Type="http://schemas.openxmlformats.org/officeDocument/2006/relationships/hyperlink" Target="http://www.google.com.tr/imgres?imgurl=http://img1.loadtr.com/b-187832-alet.jpg&amp;imgrefurl=http://www.loadtr.com/187832-alet.htm&amp;usg=__ngc0ogTe11fw5FWLFmaN7f_xSxU=&amp;h=453&amp;w=500&amp;sz=38&amp;hl=tr&amp;start=5&amp;zoom=1&amp;itbs=1&amp;tbnid=MTUt2z_Pfddf9M:&amp;tbnh=118&amp;tbnw=130&amp;prev=/images?q%3Dalet%26hl%3Dtr%26sa%3DG%26gbv%3D2%26tbs%3Disch:1" TargetMode="External"/><Relationship Id="rId10" Type="http://schemas.openxmlformats.org/officeDocument/2006/relationships/image" Target="../media/image95.jpeg"/><Relationship Id="rId4" Type="http://schemas.openxmlformats.org/officeDocument/2006/relationships/image" Target="../media/image92.jpeg"/><Relationship Id="rId9" Type="http://schemas.openxmlformats.org/officeDocument/2006/relationships/hyperlink" Target="http://www.google.com.tr/imgres?imgurl=http://img2.blogcu.com/images/e/n/y/enyeniurunler/v__ne_suyu__ikarma_alet_.meyve_sikaca_i_1238323045.jpg&amp;imgrefurl=http://enyeniurunler.blogcu.com/visne-suyu-cikarma-aleti-meyve-suyu/5221479&amp;usg=__IwWkhEiuidcitlTVIpHARXw9nJI=&amp;h=440&amp;w=440&amp;sz=25&amp;hl=tr&amp;start=17&amp;zoom=1&amp;itbs=1&amp;tbnid=9Q8x5BjB7JkxsM:&amp;tbnh=127&amp;tbnw=127&amp;prev=/images?q%3Dalet%26hl%3Dtr%26sa%3DG%26gbv%3D2%26tbs%3Disch:1" TargetMode="External"/><Relationship Id="rId14" Type="http://schemas.openxmlformats.org/officeDocument/2006/relationships/image" Target="../media/image97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yeniresim.com/data/media/640/www.yeniresim.com_-_Obje_Resimleri_-_Makas.jpg&amp;imgrefurl=http://www.yeniresim.com/img2272.htm&amp;usg=__MIvdJJ8PTpDFe-AYR_C5dFQd13s=&amp;h=400&amp;w=400&amp;sz=13&amp;hl=tr&amp;start=1&amp;zoom=1&amp;itbs=1&amp;tbnid=39_EIp7UueE9yM:&amp;tbnh=124&amp;tbnw=124&amp;prev=/images?q%3Dmakas%26hl%3Dtr%26sa%3DG%26gbv%3D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imgres?imgurl=http://www.9sn.net/resim/kiz-cocugu.jpg&amp;imgrefurl=http://www.forumacil.com/cocuk-bebek-resimleri/84268-kiz-cocugu.html&amp;usg=__vSJ0pS-yQywyguyq0am8DVwXg8w=&amp;h=625&amp;w=412&amp;sz=43&amp;hl=tr&amp;start=9&amp;zoom=1&amp;itbs=1&amp;tbnid=0IYxonXri2AerM:&amp;tbnh=136&amp;tbnw=90&amp;prev=/images?q%3Dk%C4%B1z%26hl%3Dtr%26sa%3DG%26gbv%3D2%26tbs%3Disch:1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mugeanli.com.tr/wp-content/uploads/2010/04/kutuphane_logo-1.jpg&amp;imgrefurl=http://www.mugeanli.com.tr/kitaplarin-raf-omru/&amp;usg=__3c0d6c5okiLjOQEjIgTh1XZa2sw=&amp;h=480&amp;w=601&amp;sz=62&amp;hl=tr&amp;start=13&amp;zoom=1&amp;itbs=1&amp;tbnid=3t0gy4DMobfebM:&amp;tbnh=108&amp;tbnw=135&amp;prev=/images?q%3Dkitaplar%26hl%3Dtr%26sa%3DG%26gbv%3D2%26tbs%3Disch:1" TargetMode="External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hyperlink" Target="http://www.google.com.tr/imgres?imgurl=http://www.arastiralim.com/wp-content/uploads/2007/10/guzel-yaratilan-cicekler-4.jpg&amp;imgrefurl=http://www.arastiralim.com/guzelim-cicekler.html&amp;usg=__j1fWugZha7SyWgp_jt2yNSCwbAg=&amp;h=357&amp;w=360&amp;sz=21&amp;hl=tr&amp;start=5&amp;zoom=1&amp;itbs=1&amp;tbnid=illDzJVvtErpsM:&amp;tbnh=120&amp;tbnw=121&amp;prev=/images?q%3D%C3%A7i%C3%A7ekler%26hl%3Dtr%26sa%3DG%26gbv%3D2%26tbs%3Disch:1" TargetMode="Externa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MADDE-ÖZELLİKLERİ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55442" y="2852936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4273" y="4272677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MADDELERİ NASIL TANIMLARIZ?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628800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gözlemlenebilen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ölçülebilen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özelliklere göre tanımlarız.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5352" y="3429000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Görme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koklama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işitme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tatma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dokunma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duyularımız maddelerin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özelliklerini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algılamamızı sağlar.</a:t>
            </a: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ÖZELLİKLERİ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766" y="878003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*GÖRÜLEBİLİR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ÖZELLİKLERİ: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4376" y="1585889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OPAK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0104" y="227687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HİSSEDİLEBİLİR ÖZELLİKLERİ: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94377" y="3819577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6879" y="4725144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*ÖLÇÜLEBİLİR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ÖZELLİKLERİ: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6879" y="5691651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HACİM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83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896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maddenin değişmeyen madde miktarına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896" y="3071755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terazi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ölçülür.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929" y="4559683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 birimi olarak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MADDELERİN GÖZLENEBİLEN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ÖZELLİKLERİ: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1767129"/>
            <a:ext cx="3714513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Parlaklık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6995" y="3573016"/>
            <a:ext cx="3714513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Esneklik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-5023" y="5373216"/>
            <a:ext cx="4355975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Kırılganlık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1196752"/>
            <a:ext cx="5040560" cy="166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2862932"/>
            <a:ext cx="5040560" cy="179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952" y="4653286"/>
            <a:ext cx="4793048" cy="220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DOKUNMA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DUYUSUYLA: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2696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*Dokunma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duyusuyla maddelerin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sertlik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yumuşaklık,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esneklik,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sağlamlık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özelliklerini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algılarız.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suruc-icin-el-el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543609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l_6d8fc6b1-81b7-4339-92b5-e7b52a414821_el-hand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89040"/>
            <a:ext cx="3707904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GÖRME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DUYUSUYLA: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009" y="78134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saydamlığı,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parlaklığı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vb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ilgili özelliklerini görme duyumuzla algılarız.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35893"/>
            <a:ext cx="5148064" cy="3522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3335893"/>
            <a:ext cx="3995935" cy="3522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ÖZELLİKLERİNİ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ALGILAMA: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841" y="134076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bazı özelliklerini birden fazla duyumuzla algılarız.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0952" y="3187427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pürüzlülük,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kırılganlık,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esneklik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 özellikleri hem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duyumuzla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(göz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dokunma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duyumuzla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(el)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algılayabiliriz.</a:t>
            </a: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TATMA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DUYUMUZLA: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225" y="770462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maddelerin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özelliklerini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tadarak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algılarız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tadı olup olmadığını ,tadı varsa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ekşi mi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tatma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duyumuzla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algılarız.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" descr="di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0967"/>
            <a:ext cx="9144000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PLASTİK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dokunduğumuzda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ol-</a:t>
            </a:r>
          </a:p>
          <a:p>
            <a:pPr algn="ctr"/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duğunu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fark ederiz.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20705" y="277895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Baktığımızda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topun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rengini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parlaklığını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görürüz.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90658" y="3997535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Zıplatıldığında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çıkardığı sesten onun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top olduğunu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anlayabiliriz.</a:t>
            </a: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Topun Özellikleri: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5398" y="83671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kokar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0750" y="141277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Parlaktır.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3620" y="191683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Yumuşaktır.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0750" y="2492896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 renktedir.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54688" y="3068960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Esnektir.</a:t>
            </a:r>
          </a:p>
        </p:txBody>
      </p:sp>
      <p:pic>
        <p:nvPicPr>
          <p:cNvPr id="11" name="Picture 7" descr="-53141682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3059832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-53141682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685" y="3933056"/>
            <a:ext cx="3059832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-53141682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094" y="3933056"/>
            <a:ext cx="3088906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7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İŞLENECEK KONULAR: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anose="02060903040505020403" pitchFamily="18" charset="0"/>
              </a:rPr>
              <a:t>Maddenin özellikleri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481" y="2067875"/>
            <a:ext cx="4104456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4481" y="3099183"/>
            <a:ext cx="4104456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SAYDAM</a:t>
            </a:r>
            <a:endParaRPr lang="tr-TR" sz="5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38842" y="4161854"/>
            <a:ext cx="4104456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FFFF00"/>
                </a:solidFill>
                <a:effectLst/>
                <a:latin typeface="Rockwell Extra Bold" panose="02060903040505020403" pitchFamily="18" charset="0"/>
              </a:rPr>
              <a:t>PARLAK</a:t>
            </a:r>
            <a:endParaRPr lang="tr-TR" sz="5400" b="1" cap="none" spc="0" dirty="0">
              <a:ln/>
              <a:solidFill>
                <a:srgbClr val="FFFF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4481" y="5301208"/>
            <a:ext cx="4104456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ESNEK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405602" y="2182614"/>
            <a:ext cx="4630893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CİSİM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05601" y="3238524"/>
            <a:ext cx="4680521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7030A0"/>
                </a:solidFill>
                <a:effectLst/>
                <a:latin typeface="Rockwell Extra Bold" panose="02060903040505020403" pitchFamily="18" charset="0"/>
              </a:rPr>
              <a:t>EŞYA</a:t>
            </a:r>
            <a:endParaRPr lang="tr-TR" sz="5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05602" y="4221088"/>
            <a:ext cx="4680521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anose="02060903040505020403" pitchFamily="18" charset="0"/>
              </a:rPr>
              <a:t>MALZEME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05601" y="5313649"/>
            <a:ext cx="4759359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MIKNATIS</a:t>
            </a:r>
            <a:endParaRPr lang="tr-TR" sz="5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246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8134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Elmas, doğada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bulunan en sert maddelerden biridir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nedenle diğer sert maddeleri kesmek için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kullanılır.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277180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51448"/>
            <a:ext cx="2835399" cy="290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047" y="3861048"/>
            <a:ext cx="3561953" cy="2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81348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Elması kesmek için de başka 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kullanılır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t2.gstatic.com/images?q=tbn:ANd9GcRpf1lMTfP7lMf0-2XpVFpNFeVxaV-IvPPJM9TdwSaYd-aQ_cjb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3465240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240" y="2204864"/>
            <a:ext cx="3194992" cy="465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527" y="2204864"/>
            <a:ext cx="2466975" cy="465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07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893" y="78134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Işığı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662" y="2227898"/>
            <a:ext cx="3059832" cy="46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494" y="2227898"/>
            <a:ext cx="3317506" cy="463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7898"/>
            <a:ext cx="2771800" cy="463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893" y="78134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 maddeler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renksiz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olabileceği gibi  farklı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renklerde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 olabilir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-72904" y="3429000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Pencere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gözlük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camdan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yapılmış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maddeler, bazı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poşetler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5003" y="522920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da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saydam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maddedir.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3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SAYDAM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" descr="pencer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3419872" cy="578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953" y="951522"/>
            <a:ext cx="3004255" cy="578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898" y="951522"/>
            <a:ext cx="2698102" cy="578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78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OPAK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201" y="79223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Işığı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geçirmeyen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opak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5774" y="2996952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ahşap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duvarlar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opak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örnektir.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OPAK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2699792" cy="590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51522"/>
            <a:ext cx="2952328" cy="586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1522"/>
            <a:ext cx="3491880" cy="586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931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YARI SAYDAM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Işığın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bölümünü geçirip bir bölümünü geçirmeyen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maddelere,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 saydam  madde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4" y="4293096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 OLARAK;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yağlı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kağıdı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buzlu camı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verebiliriz.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YARI SAYDAM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3571875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64704"/>
            <a:ext cx="2843808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764704"/>
            <a:ext cx="2717431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91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Işık kaynağının önüne konan yarı saydam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maddeden: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206084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gelen yani cisimden yansıyan ışık miktarı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azdır.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6679" y="3329578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Cismin arka tarafında yarı aydınlık bölge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(zayıf ışık)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0" y="4615393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Cismin arka tarafında yarı gölge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1.loadtr.com/k-176195-hareketli_madde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2.gstatic.com/images?q=tbn:ANd9GcQ0ZZUpJke5v04_9YVfJzcVL1eAKrYRKOX5nXAh8wTH6cRwEZ4UmiSVWD77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1.gstatic.com/images?q=tbn:ANd9GcRPcX0Bj-dBusnM2VSYaGUFchsryiqwMcDTnvI5Q6BZXAK3lV69iyRxS3Xy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427984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4716016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968837" y="2967335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PARLAKLIK: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396" y="83671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cisimler üzerine ışık düştüğünde parlar.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0709" y="2449915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*ÖRNEĞİN;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çelik tencere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gümüşten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yapılan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teneke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kutular parlaktır.</a:t>
            </a: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sametarikan51.files.wordpress.com/2011/05/beyazesyabuzdolabifirinocakmikrodalgacamasirmakinesibulasikmakinesi1164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42798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8"/>
            <a:ext cx="4716016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59372" y="2967335"/>
            <a:ext cx="8225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PARLAK MADDELAR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mirteneke.com/images/products/00/00/14/14_buyuk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355976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788023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59372" y="2967335"/>
            <a:ext cx="8225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PARLAK MADDELAR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83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 MADDELAR: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70462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Odun, toprak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maddeler ise üzerine ışık düştüğünde parlamaz.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3798992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 maddeler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0913" y="4509120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Araba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lastiği, kömür, odun, toprak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PÜRÜZSÜZ 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0060" y="79223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Yüzeyinde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girinti-çıkıntı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olmayan, düz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maddeler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pürüzsüz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644169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Elma, domates, Top …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pürüzsüz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dür.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839427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yapılmış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masaların, dolapların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yüzeyi cilalandığı için pürüzsüzdür.</a:t>
            </a:r>
          </a:p>
        </p:txBody>
      </p:sp>
    </p:spTree>
    <p:extLst>
      <p:ext uri="{BB962C8B-B14F-4D97-AF65-F5344CB8AC3E}">
        <p14:creationId xmlns:p14="http://schemas.microsoft.com/office/powerpoint/2010/main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860032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283968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1720" y="2967335"/>
            <a:ext cx="9100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PÜRÜZSÜZ MADDELAR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09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7" descr="domates_1248633750-115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196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70x115_Bordo%2520Ahsap%2520Masa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39" cy="32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4572000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284984"/>
            <a:ext cx="4571999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1720" y="2967335"/>
            <a:ext cx="9100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PÜRÜZSÜZ MADDELAR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914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PÜRÜZLÜ 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836712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Yüzeyinde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girinti ya da çıkıntı olan maddeler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pürüzlü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0797" y="4149080"/>
            <a:ext cx="90132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Ağacın, odunun, portakalın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pürüzlü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dür.</a:t>
            </a:r>
          </a:p>
        </p:txBody>
      </p:sp>
    </p:spTree>
    <p:extLst>
      <p:ext uri="{BB962C8B-B14F-4D97-AF65-F5344CB8AC3E}">
        <p14:creationId xmlns:p14="http://schemas.microsoft.com/office/powerpoint/2010/main" val="108592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49999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71601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62" y="0"/>
            <a:ext cx="4469938" cy="3428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48545" y="2967335"/>
            <a:ext cx="8646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PÜRÜZLÜ MADDELAR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12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PÜRÜZSÜZ-PÜRÜZLÜ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7000" y="170080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şişenin yüzeyi pürüzsüzdür.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Ayakkabımızın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ise pürüzlüdür.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Ayakkabımızın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da cam şişenin yüzeyi gibi pürüzsüz olsaydı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yürürken kayıp düşerdik.</a:t>
            </a:r>
          </a:p>
        </p:txBody>
      </p:sp>
    </p:spTree>
    <p:extLst>
      <p:ext uri="{BB962C8B-B14F-4D97-AF65-F5344CB8AC3E}">
        <p14:creationId xmlns:p14="http://schemas.microsoft.com/office/powerpoint/2010/main" val="290117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t0.gstatic.com/images?q=tbn:ANd9GcRyu3D1Q-cEAcihOFc9DI46nH9eSaw8-BenZx8smvc0_gWQSg7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0032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" y="3501008"/>
            <a:ext cx="4860032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538" y="0"/>
            <a:ext cx="4276462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501009"/>
            <a:ext cx="4286250" cy="336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68837" y="2967335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71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PÜRÜZSÜZ-PÜRÜZLÜ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7000" y="1700808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Yüzeyi pürüzlü bir ağaç parçası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rende,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zımpara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cila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kullanılarak pürüzsüz, kaygan bir yüzeye sahip hale getirilebilir.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34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MADDELAR: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7000" y="763431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Uzayıp,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kısalabilen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bükülebilen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tekrar eski hâline dönebilen maddeler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maddelerdir.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1200" y="4472138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Sapan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lastiği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mutfak süngeri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ambalaj lastiği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tir. </a:t>
            </a:r>
          </a:p>
        </p:txBody>
      </p:sp>
    </p:spTree>
    <p:extLst>
      <p:ext uri="{BB962C8B-B14F-4D97-AF65-F5344CB8AC3E}">
        <p14:creationId xmlns:p14="http://schemas.microsoft.com/office/powerpoint/2010/main" val="581586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7" descr="pnu2galv3zb75xeu1ok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sapan_eski_cocuk_oyuncak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20390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49999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644008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754293" y="2967335"/>
            <a:ext cx="7635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ESNEK MADDELAR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62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b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Esnemeyen </a:t>
            </a:r>
            <a:r>
              <a:rPr lang="nb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</a:t>
            </a:r>
            <a:r>
              <a:rPr lang="nb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berk</a:t>
            </a:r>
            <a:r>
              <a:rPr lang="nb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maddeler denir.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4936" y="3069583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*Berk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sert ve sağlamdır.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9658" y="4546256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Kurşun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masa, taş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porselen tabak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1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67944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0"/>
            <a:ext cx="5076056" cy="306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antika-kus-motifli-porselen-tabak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4067944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nilgunkalelicicek_TAS_renkli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68960"/>
            <a:ext cx="5076056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34632" y="2607295"/>
            <a:ext cx="7274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BERK MADDELAR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89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 VE YUMUŞAK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70080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sert, bazıları yumuşaktır.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Tahtaya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çakılan çivi sert, tahta çiviye göre yumuşaktır.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1430" y="4734342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Tahtayı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kesen testere demiri kesemez.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halde demir tahtadan serttir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676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 VE YUMUŞAK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700808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 parçasına parmağımızı bastırırsak şekli değişmez,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oysa bir sünger parçasına parmağımızı bastırırsak şekli değişir.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65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 VE YUMUŞAK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700808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 sert, sünger yumuşaktır. </a:t>
            </a:r>
            <a:b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 plastikten yapılmış bir cetvel ısıtılırsa yumuşar,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bir hal alır.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461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 VE KIRILGAN 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700808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sert yapılı bir maddedir.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 camdan yapılmış bardağa çekiç ile vurulursa bardak kırılır.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068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 VE KIRILGAN 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70080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levha çekiçle dövülerek şekillendirilebilir.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camdan daha sert olmadığı halde camdan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sağlamdır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5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716016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501008"/>
            <a:ext cx="442798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68837" y="2967335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95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 ÇEKEN VE SUYU ÇEKMEYEN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Yağmur yağdığında bahçede fazla su birikmez.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Çünkü toprak suyu çeker.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4251" y="3472512"/>
            <a:ext cx="888240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Beton veya asfalt yollarda ise su birikir.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Bunun nedeni beton ve asfaltın suyu çekmemesidir.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9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24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 ÇEKEN VE SUYU ÇEKMEYEN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döküldüğünde yeri temizlemek için pamuklu kumaş kullanırız.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Çünkü pamuklu kumaşın su çekme özelliği vardır.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03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 ÇEKEN VE SUYU ÇEKMEYEN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Yapısında naylon bulunan kumaşlar suyu çekmez.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nedenle şemsiye, yağmurluk gibi eşyalar naylon kumaştan yapılır.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085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617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BATAN VE SUDA BATMAYAN (YÜZEN) MADDELER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2132856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maddeler suda batar, bazıları ise batmaz ve su yüzeyinde yüzer.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suda batması veya yüzmesi büyüklüklerine bağlı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değildir.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42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617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BATAN VE SUDA BATMAYAN (YÜZEN) MADDELER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2132856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madeni para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battığı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halde;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yaprak,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top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maddeler suda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batmaz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58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617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Lİ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8125" y="1412776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Birçok maddenin kendine has bir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kokusu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tuz ve şeker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beyaz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20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617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Lİ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8125" y="1772816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Kolonya,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sarımsak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soğanın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vardır.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ş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ekerin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yoktur.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8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617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Lİ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es-E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 MADDELER: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8125" y="1412776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maddelerin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zamanla değişebilir.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Üzüm taze iken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kuruyunca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kahve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 olur.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77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CİSİM: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13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Maddeye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çeşitli  işlemlerle şekil verildiğinde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adını alır.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8" y="265059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Maddenin şekil almış haline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789040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Çivi, toplu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iğne gibi maddeler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şekil verilerek yapıldığı için birer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46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716" y="845679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n-NO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Dünyada  bir çok madde vardır. </a:t>
            </a:r>
            <a:r>
              <a:rPr lang="nn-NO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Mesela  taş, kitap , masa , yer hatta ve hatta biz bile bir maddeyiz.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429000"/>
            <a:ext cx="9013203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Madde, madde olabilmesi için belli bir kütlesi , hacmi ve şekli olması gerekir.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tür maddeler  katı sıvı veya gaz olabilirler.</a:t>
            </a:r>
            <a:endParaRPr lang="tr-TR" sz="4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CİSİM: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13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Sadece katı hâldeki maddeler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olma özelliğine sahiptir.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8" y="265059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Aynı maddeden farklı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yapılabilir.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5352" y="378904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*Örneğin;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defter,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sandalye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peçete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farklı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ağaçtan elde edilir.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217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MADDE-CİSİM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demir_maden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2771800" cy="276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P810015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51522"/>
            <a:ext cx="3923928" cy="276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ağ Ok 4"/>
          <p:cNvSpPr/>
          <p:nvPr/>
        </p:nvSpPr>
        <p:spPr>
          <a:xfrm>
            <a:off x="2771800" y="1838182"/>
            <a:ext cx="2448272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Picture 13" descr="agac-resimleri21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6" y="3717032"/>
            <a:ext cx="274889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ağ Ok 11"/>
          <p:cNvSpPr/>
          <p:nvPr/>
        </p:nvSpPr>
        <p:spPr>
          <a:xfrm>
            <a:off x="2771800" y="5085184"/>
            <a:ext cx="2448272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15" descr="defter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297" y="3717032"/>
            <a:ext cx="3888703" cy="314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68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MADDE-CİSİM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demir_maden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2771800" cy="276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ağ Ok 4"/>
          <p:cNvSpPr/>
          <p:nvPr/>
        </p:nvSpPr>
        <p:spPr>
          <a:xfrm>
            <a:off x="2771800" y="1838182"/>
            <a:ext cx="2448272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Picture 13" descr="agac-resimleri21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6" y="3717032"/>
            <a:ext cx="274889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ağ Ok 11"/>
          <p:cNvSpPr/>
          <p:nvPr/>
        </p:nvSpPr>
        <p:spPr>
          <a:xfrm>
            <a:off x="2771800" y="5085184"/>
            <a:ext cx="2448272" cy="4846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http://t1.gstatic.com/images?q=tbn:ANd9GcRPCuvoictECdJyA4V8axyEsd7uPbFAvR7mHgJTRkXN7ifiUG-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3923928" cy="314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1.gstatic.com/images?q=tbn:ANd9GcQOCvRYXCUGFnTtPGr9ll7JOHd2kSIBvEaOQMNWWIJMcM9gl2tmS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51522"/>
            <a:ext cx="3923928" cy="276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76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FARKLI MADDELERDEN YAPILAN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CİSİMLER: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birden fazla maddeden meydana gelmiş olabilir.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9982" y="3585601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ÖRNEĞİN;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sehpa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metal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kullanılarak yapılmıştır.</a:t>
            </a:r>
          </a:p>
        </p:txBody>
      </p:sp>
    </p:spTree>
    <p:extLst>
      <p:ext uri="{BB962C8B-B14F-4D97-AF65-F5344CB8AC3E}">
        <p14:creationId xmlns:p14="http://schemas.microsoft.com/office/powerpoint/2010/main" val="408014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35597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78802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8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Cisimler kullanım amacına göre eşya veya alet olarak sınıflandırılabilir.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844824"/>
            <a:ext cx="888240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Hayatımızı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kolaylaştırdığı için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 de,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yanımızda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bulundurduğumuz nesnelere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7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süre dayanabilen ancak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 içerisinde eskiyen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nesnelerdir.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177" y="292494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Kanepe,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süpürge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…gibi nesneler birer eşyadır.</a:t>
            </a:r>
          </a:p>
        </p:txBody>
      </p:sp>
    </p:spTree>
    <p:extLst>
      <p:ext uri="{BB962C8B-B14F-4D97-AF65-F5344CB8AC3E}">
        <p14:creationId xmlns:p14="http://schemas.microsoft.com/office/powerpoint/2010/main" val="4131342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Evlerimizde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okulumuzda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daha bir çok yerde kullandığımız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koltuk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sandalye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silgi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gömlek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cisim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birer eşya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75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5" descr="antika_esya_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" y="0"/>
            <a:ext cx="3035357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esya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0"/>
            <a:ext cx="288042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b-483363-_ikinci_el_beyaz_e%C5%9Fya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252" y="0"/>
            <a:ext cx="320374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antika-ve-eski-esya-satan-dukkanlar-281x300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305983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b-185483-e%C5%9Fya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12976"/>
            <a:ext cx="2880420" cy="364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Hediyelik_Esy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252" y="3212977"/>
            <a:ext cx="3203748" cy="364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83569" y="2751311"/>
            <a:ext cx="66967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EŞYA RESİMLERİ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4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 vermek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da onlar üzerinde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iş yapmak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özel olarak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yapılmış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nesnelere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val="163103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kütlesi, hacmi ve eylemsizliği olan her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şeye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63" y="3212976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Uzayda yer kaplayan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(hacim),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kütlesi olan tanecikli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yapılara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Aletler daha çok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marangozluk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heykel 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traşlık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tamiri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işlerle uğraşanlar tarafından kullanılır.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Pense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tornavida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çekiç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tığ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oklava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kepçe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 </a:t>
            </a:r>
          </a:p>
        </p:txBody>
      </p:sp>
    </p:spTree>
    <p:extLst>
      <p:ext uri="{BB962C8B-B14F-4D97-AF65-F5344CB8AC3E}">
        <p14:creationId xmlns:p14="http://schemas.microsoft.com/office/powerpoint/2010/main" val="85609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el-ale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0384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b-187832-ale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0"/>
            <a:ext cx="302374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PROX23650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590" y="0"/>
            <a:ext cx="291641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v__ne_suyu__ikarma_alet_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320384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hmpsb398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3023741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pr-114843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590" y="3212976"/>
            <a:ext cx="2916410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83568" y="2751311"/>
            <a:ext cx="71287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7030A0"/>
                </a:solidFill>
                <a:effectLst/>
                <a:latin typeface="Rockwell Extra Bold" panose="02060903040505020403" pitchFamily="18" charset="0"/>
              </a:rPr>
              <a:t>ALET RESİMLERİ</a:t>
            </a:r>
            <a:endParaRPr lang="tr-TR" sz="5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89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167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tüketim amacıyla kullanıldığında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adını alır.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8" y="2644169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*Malzeme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kullanıldıkça biter yerine yenisi alınır.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28278" y="3975857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yaparken kullandığımız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baharatlar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yumurta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birer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</a:p>
        </p:txBody>
      </p:sp>
    </p:spTree>
    <p:extLst>
      <p:ext uri="{BB962C8B-B14F-4D97-AF65-F5344CB8AC3E}">
        <p14:creationId xmlns:p14="http://schemas.microsoft.com/office/powerpoint/2010/main" val="348484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16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 yaparken kullandığımız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silgi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28278" y="371703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Malzemeler;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halinde bulunabilir.</a:t>
            </a:r>
          </a:p>
        </p:txBody>
      </p:sp>
    </p:spTree>
    <p:extLst>
      <p:ext uri="{BB962C8B-B14F-4D97-AF65-F5344CB8AC3E}">
        <p14:creationId xmlns:p14="http://schemas.microsoft.com/office/powerpoint/2010/main" val="214242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Işıl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şöyle diyor: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244" y="951522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9019" y="1700808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pencere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bardak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sürahi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sehpa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yapımında kullanıldığında bir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malzeme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</a:p>
        </p:txBody>
      </p:sp>
    </p:spTree>
    <p:extLst>
      <p:ext uri="{BB962C8B-B14F-4D97-AF65-F5344CB8AC3E}">
        <p14:creationId xmlns:p14="http://schemas.microsoft.com/office/powerpoint/2010/main" val="342035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Yusuf şöyle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84" y="945100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Camdan yapılan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pencere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845" y="3068960"/>
            <a:ext cx="9013203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Elif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şöyle söylüyor: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Cama şekil verilerek yapılan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sürahi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</a:p>
        </p:txBody>
      </p:sp>
    </p:spTree>
    <p:extLst>
      <p:ext uri="{BB962C8B-B14F-4D97-AF65-F5344CB8AC3E}">
        <p14:creationId xmlns:p14="http://schemas.microsoft.com/office/powerpoint/2010/main" val="19024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Beyza şöyle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84" y="945100"/>
            <a:ext cx="8882406" cy="54476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Laboratuvarlarda maddeleri karıştırmak için kullanılan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çubuk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tir.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73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MAKAS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84" y="779220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Demire şekil verilerek yapıldığı için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348880"/>
            <a:ext cx="9013203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Kumaşı kesmek için kullanıldığında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83196" y="4077072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Evimizde bulundurduğumuz ve uzun süre dayandığı için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5" descr="ww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64253"/>
            <a:ext cx="3000299" cy="90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ww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253"/>
            <a:ext cx="3000299" cy="90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78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MIKNATIS: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119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çelik gibi maddeleri, kendi çekme özelliği olan maddelere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644169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 doğada bulunduğu şekliyle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mıknatıslık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demir, çelik gibi maddeleri çekme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özelliğini taşıyorsa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mıknatıs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 adlandırılır.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MIKNATIS: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119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de elektrik akımından dolayı oluşan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mıknatıslık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özelliği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0967" y="3356992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Mıknatıslığını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akımına borçlu olan maddeler 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elektromıknatıs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adını alır.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58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7 Resim" descr="imagesCAJVK90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55976" cy="3429000"/>
          </a:xfrm>
          <a:prstGeom prst="rect">
            <a:avLst/>
          </a:prstGeom>
        </p:spPr>
      </p:pic>
      <p:pic>
        <p:nvPicPr>
          <p:cNvPr id="10" name="3 Resim" descr="imagesCAE52KM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0"/>
            <a:ext cx="4788024" cy="3429000"/>
          </a:xfrm>
          <a:prstGeom prst="rect">
            <a:avLst/>
          </a:prstGeom>
        </p:spPr>
      </p:pic>
      <p:pic>
        <p:nvPicPr>
          <p:cNvPr id="11" name="8 Resim" descr="imagesCAAI6PD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429000"/>
            <a:ext cx="4355976" cy="3429000"/>
          </a:xfrm>
          <a:prstGeom prst="rect">
            <a:avLst/>
          </a:prstGeom>
        </p:spPr>
      </p:pic>
      <p:pic>
        <p:nvPicPr>
          <p:cNvPr id="12" name="Picture 9" descr="kiz-cocugu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78802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843808" y="39078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MIKNATIS: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119"/>
            <a:ext cx="8882406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Mıknatıslık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özelliği gösteren maddelerle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tarafından çekilen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olarak adlandırılırlar. vardır.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6783" y="4034773"/>
            <a:ext cx="9013203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 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 manyetik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 Çünkü diğer bazı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 çekme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özelliğine sahiptir.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74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MIKNATIS: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119"/>
            <a:ext cx="8882406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Çünkü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tarafından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özelliğine sahiptir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7565" y="3284984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Buna karşılık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madde değildir. Ne 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maddeyi çeker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ne 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tarafından çekilebilir. Maddelerin birçoğu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değildir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156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MANYETİK OLMAYAN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628800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 olmayan maddelere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alüminyum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kağıt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  olarak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gösterilebilir.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40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MADDE-ÖZELLİKLERİ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9573" y="306896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421" y="446324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7" descr="kutuphane_logo-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guzel-yaratilan-cicekler-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"/>
            <a:ext cx="442798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\\Labsnc1\materyaller\s4\madd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29001"/>
            <a:ext cx="9144000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968837" y="2967335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FF00"/>
                </a:solidFill>
                <a:effectLst/>
                <a:latin typeface="Rockwell Extra Bold" panose="02060903040505020403" pitchFamily="18" charset="0"/>
              </a:rPr>
              <a:t>MADDE</a:t>
            </a:r>
            <a:endParaRPr lang="tr-TR" sz="5400" b="1" cap="none" spc="0" dirty="0">
              <a:ln/>
              <a:solidFill>
                <a:srgbClr val="FFFF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37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1696</Words>
  <Application>Microsoft Office PowerPoint</Application>
  <PresentationFormat>Ekran Gösterisi (4:3)</PresentationFormat>
  <Paragraphs>225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83</vt:i4>
      </vt:variant>
    </vt:vector>
  </HeadingPairs>
  <TitlesOfParts>
    <vt:vector size="8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46</cp:revision>
  <dcterms:created xsi:type="dcterms:W3CDTF">2013-07-01T19:15:16Z</dcterms:created>
  <dcterms:modified xsi:type="dcterms:W3CDTF">2013-08-21T20:51:55Z</dcterms:modified>
</cp:coreProperties>
</file>