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23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r-T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r-TR"/>
          </a:p>
        </p:txBody>
      </p:sp>
      <p:sp>
        <p:nvSpPr>
          <p:cNvPr id="4" name="Date Placeholder 3"/>
          <p:cNvSpPr>
            <a:spLocks noGrp="1"/>
          </p:cNvSpPr>
          <p:nvPr>
            <p:ph type="dt" sz="half" idx="10"/>
          </p:nvPr>
        </p:nvSpPr>
        <p:spPr/>
        <p:txBody>
          <a:bodyPr/>
          <a:lstStyle/>
          <a:p>
            <a:fld id="{01FD98A1-356D-4AA7-AE1C-E50D63B93EB1}" type="datetimeFigureOut">
              <a:rPr lang="tr-TR" smtClean="0"/>
              <a:t>23.09.2013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F40E1C6-397A-4ABB-B25E-73A687C48C9F}"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01FD98A1-356D-4AA7-AE1C-E50D63B93EB1}" type="datetimeFigureOut">
              <a:rPr lang="tr-TR" smtClean="0"/>
              <a:t>23.09.2013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F40E1C6-397A-4ABB-B25E-73A687C48C9F}"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01FD98A1-356D-4AA7-AE1C-E50D63B93EB1}" type="datetimeFigureOut">
              <a:rPr lang="tr-TR" smtClean="0"/>
              <a:t>23.09.2013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F40E1C6-397A-4ABB-B25E-73A687C48C9F}"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01FD98A1-356D-4AA7-AE1C-E50D63B93EB1}" type="datetimeFigureOut">
              <a:rPr lang="tr-TR" smtClean="0"/>
              <a:t>23.09.2013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F40E1C6-397A-4ABB-B25E-73A687C48C9F}"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FD98A1-356D-4AA7-AE1C-E50D63B93EB1}" type="datetimeFigureOut">
              <a:rPr lang="tr-TR" smtClean="0"/>
              <a:t>23.09.2013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F40E1C6-397A-4ABB-B25E-73A687C48C9F}"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Date Placeholder 4"/>
          <p:cNvSpPr>
            <a:spLocks noGrp="1"/>
          </p:cNvSpPr>
          <p:nvPr>
            <p:ph type="dt" sz="half" idx="10"/>
          </p:nvPr>
        </p:nvSpPr>
        <p:spPr/>
        <p:txBody>
          <a:bodyPr/>
          <a:lstStyle/>
          <a:p>
            <a:fld id="{01FD98A1-356D-4AA7-AE1C-E50D63B93EB1}" type="datetimeFigureOut">
              <a:rPr lang="tr-TR" smtClean="0"/>
              <a:t>23.09.2013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F40E1C6-397A-4ABB-B25E-73A687C48C9F}"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Date Placeholder 6"/>
          <p:cNvSpPr>
            <a:spLocks noGrp="1"/>
          </p:cNvSpPr>
          <p:nvPr>
            <p:ph type="dt" sz="half" idx="10"/>
          </p:nvPr>
        </p:nvSpPr>
        <p:spPr/>
        <p:txBody>
          <a:bodyPr/>
          <a:lstStyle/>
          <a:p>
            <a:fld id="{01FD98A1-356D-4AA7-AE1C-E50D63B93EB1}" type="datetimeFigureOut">
              <a:rPr lang="tr-TR" smtClean="0"/>
              <a:t>23.09.2013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F40E1C6-397A-4ABB-B25E-73A687C48C9F}"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Date Placeholder 2"/>
          <p:cNvSpPr>
            <a:spLocks noGrp="1"/>
          </p:cNvSpPr>
          <p:nvPr>
            <p:ph type="dt" sz="half" idx="10"/>
          </p:nvPr>
        </p:nvSpPr>
        <p:spPr/>
        <p:txBody>
          <a:bodyPr/>
          <a:lstStyle/>
          <a:p>
            <a:fld id="{01FD98A1-356D-4AA7-AE1C-E50D63B93EB1}" type="datetimeFigureOut">
              <a:rPr lang="tr-TR" smtClean="0"/>
              <a:t>23.09.2013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F40E1C6-397A-4ABB-B25E-73A687C48C9F}"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FD98A1-356D-4AA7-AE1C-E50D63B93EB1}" type="datetimeFigureOut">
              <a:rPr lang="tr-TR" smtClean="0"/>
              <a:t>23.09.2013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F40E1C6-397A-4ABB-B25E-73A687C48C9F}"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FD98A1-356D-4AA7-AE1C-E50D63B93EB1}" type="datetimeFigureOut">
              <a:rPr lang="tr-TR" smtClean="0"/>
              <a:t>23.09.2013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F40E1C6-397A-4ABB-B25E-73A687C48C9F}"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FD98A1-356D-4AA7-AE1C-E50D63B93EB1}" type="datetimeFigureOut">
              <a:rPr lang="tr-TR" smtClean="0"/>
              <a:t>23.09.2013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F40E1C6-397A-4ABB-B25E-73A687C48C9F}"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tr-T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FD98A1-356D-4AA7-AE1C-E50D63B93EB1}" type="datetimeFigureOut">
              <a:rPr lang="tr-TR" smtClean="0"/>
              <a:t>23.09.2013</a:t>
            </a:fld>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40E1C6-397A-4ABB-B25E-73A687C48C9F}"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msxlabs.org/forum/soru-cevap/405549-kemik-sagligi-nasil-korunur.html"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www.msxlabs.org/forum/soru-cevap/405549-kemik-sagligi-nasil-korunur.html"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msxlabs.org/forum/soru-cevap/405549-kemik-sagligi-nasil-korunur.html"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chemeClr val="tx2">
              <a:lumMod val="60000"/>
              <a:lumOff val="40000"/>
            </a:schemeClr>
          </a:solidFill>
        </p:spPr>
        <p:txBody>
          <a:bodyPr/>
          <a:lstStyle/>
          <a:p>
            <a:r>
              <a:rPr lang="tr-TR" dirty="0" smtClean="0">
                <a:solidFill>
                  <a:srgbClr val="FF0000"/>
                </a:solidFill>
              </a:rPr>
              <a:t>KEMİK SAĞLIĞI</a:t>
            </a:r>
            <a:endParaRPr lang="tr-TR" dirty="0">
              <a:solidFill>
                <a:srgbClr val="FF0000"/>
              </a:solidFill>
            </a:endParaRPr>
          </a:p>
        </p:txBody>
      </p:sp>
      <p:sp>
        <p:nvSpPr>
          <p:cNvPr id="3" name="Content Placeholder 2"/>
          <p:cNvSpPr>
            <a:spLocks noGrp="1"/>
          </p:cNvSpPr>
          <p:nvPr>
            <p:ph idx="1"/>
          </p:nvPr>
        </p:nvSpPr>
        <p:spPr>
          <a:xfrm>
            <a:off x="0" y="1412776"/>
            <a:ext cx="9144000" cy="5445224"/>
          </a:xfrm>
          <a:blipFill>
            <a:blip r:embed="rId2" cstate="print"/>
            <a:tile tx="0" ty="0" sx="100000" sy="100000" flip="none" algn="tl"/>
          </a:blipFill>
        </p:spPr>
        <p:txBody>
          <a:bodyPr>
            <a:normAutofit fontScale="55000" lnSpcReduction="20000"/>
          </a:bodyPr>
          <a:lstStyle/>
          <a:p>
            <a:r>
              <a:rPr lang="tr-TR" b="1" dirty="0"/>
              <a:t>Kemiklerinizi güçlendirin</a:t>
            </a:r>
            <a:br>
              <a:rPr lang="tr-TR" b="1" dirty="0"/>
            </a:br>
            <a:r>
              <a:rPr lang="tr-TR" dirty="0"/>
              <a:t>Kemik sağlığınızı korumak düşündüğünüzden daha kolay. Beslenme, fiziksel aktivite ve diğer yaşam tarzı faktörlerini öğrenerek kemiklerini güçlendirin. Mayo Clinic’te yer alan habere göre, kemikler vücutta yapıyı sağlıyor, organları koruyor, kaslarınızı bağlıyor ve kalsiyum depoluyor.</a:t>
            </a:r>
            <a:br>
              <a:rPr lang="tr-TR" dirty="0"/>
            </a:br>
            <a:r>
              <a:rPr lang="tr-TR" dirty="0"/>
              <a:t>Çocukluk ve ergenlik döneminde güçlü ve sağlıklı kemik oluşumu için önlem almak önemliyken, ilerleyen yıllarda da kemik sağlığınıza dikkat etmelisiniz.</a:t>
            </a:r>
            <a:br>
              <a:rPr lang="tr-TR" dirty="0"/>
            </a:br>
            <a:r>
              <a:rPr lang="tr-TR" dirty="0"/>
              <a:t/>
            </a:r>
            <a:br>
              <a:rPr lang="tr-TR" dirty="0"/>
            </a:br>
            <a:r>
              <a:rPr lang="tr-TR" b="1" dirty="0"/>
              <a:t>Kemik sağlığı neden önemli?</a:t>
            </a:r>
            <a:br>
              <a:rPr lang="tr-TR" b="1" dirty="0"/>
            </a:br>
            <a:r>
              <a:rPr lang="tr-TR" dirty="0"/>
              <a:t>Kemikleriniz sürekli değişiyor, yeni kemikler oluşurken eskileri kırılıyor. Gençken vücudunuz kırılan eski kemiklerden daha fazla yeni kemik oluşturuyor, kemik kütleniz artıyor. </a:t>
            </a:r>
            <a:br>
              <a:rPr lang="tr-TR" dirty="0"/>
            </a:br>
            <a:r>
              <a:rPr lang="tr-TR" dirty="0"/>
              <a:t>Birçok insan kemik kütlesinin zirvede olduğu döneme 30 yaşında ulaşıyor. Bundan sonra, kemiğin yeniden modellenmesi sürüyor, fakat kazandığınızdan daha fazla kemik kaybediyorsunuz.</a:t>
            </a:r>
            <a:br>
              <a:rPr lang="tr-TR" dirty="0"/>
            </a:br>
            <a:r>
              <a:rPr lang="tr-TR" dirty="0"/>
              <a:t>Bu nedende osteoporoz (kemik erimesi) hastalığı gelişme riski 30 yaşına ulaşana kadar ne kadar kemik kütlenizin olduğuna ve sonrasında ne kadar hızlı kemik kaybettiğinize bağlı.</a:t>
            </a:r>
            <a:br>
              <a:rPr lang="tr-TR" dirty="0"/>
            </a:br>
            <a:r>
              <a:rPr lang="tr-TR" dirty="0"/>
              <a:t/>
            </a:r>
            <a:br>
              <a:rPr lang="tr-TR" dirty="0"/>
            </a:br>
            <a:r>
              <a:rPr lang="tr-TR" dirty="0"/>
              <a:t/>
            </a:r>
            <a:br>
              <a:rPr lang="tr-TR" dirty="0"/>
            </a:br>
            <a:r>
              <a:rPr lang="tr-TR" dirty="0"/>
              <a:t/>
            </a:r>
            <a:br>
              <a:rPr lang="tr-TR" dirty="0"/>
            </a:br>
            <a:r>
              <a:rPr lang="tr-TR" dirty="0"/>
              <a:t>Kaynak: </a:t>
            </a:r>
            <a:r>
              <a:rPr lang="tr-TR" dirty="0">
                <a:hlinkClick r:id="rId3"/>
              </a:rPr>
              <a:t>http://www.msxlabs.org/forum/soru-cevap/405549-kemik-sagligi-nasil-korunur.html#ixzz2fifm916a</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blipFill>
            <a:blip r:embed="rId2" cstate="print"/>
            <a:tile tx="0" ty="0" sx="100000" sy="100000" flip="none" algn="tl"/>
          </a:blipFill>
        </p:spPr>
        <p:txBody>
          <a:bodyPr/>
          <a:lstStyle/>
          <a:p>
            <a:r>
              <a:rPr lang="tr-TR" dirty="0" smtClean="0">
                <a:solidFill>
                  <a:srgbClr val="FF0000"/>
                </a:solidFill>
              </a:rPr>
              <a:t>KEMİK SAĞLIĞI</a:t>
            </a:r>
            <a:endParaRPr lang="tr-TR" dirty="0">
              <a:solidFill>
                <a:srgbClr val="FF0000"/>
              </a:solidFill>
            </a:endParaRPr>
          </a:p>
        </p:txBody>
      </p:sp>
      <p:sp>
        <p:nvSpPr>
          <p:cNvPr id="3" name="Content Placeholder 2"/>
          <p:cNvSpPr>
            <a:spLocks noGrp="1"/>
          </p:cNvSpPr>
          <p:nvPr>
            <p:ph idx="1"/>
          </p:nvPr>
        </p:nvSpPr>
        <p:spPr>
          <a:xfrm>
            <a:off x="0" y="1412776"/>
            <a:ext cx="9144000" cy="5445224"/>
          </a:xfrm>
          <a:blipFill>
            <a:blip r:embed="rId3" cstate="print"/>
            <a:tile tx="0" ty="0" sx="100000" sy="100000" flip="none" algn="tl"/>
          </a:blipFill>
        </p:spPr>
        <p:txBody>
          <a:bodyPr>
            <a:normAutofit fontScale="47500" lnSpcReduction="20000"/>
          </a:bodyPr>
          <a:lstStyle/>
          <a:p>
            <a:r>
              <a:rPr lang="tr-TR" b="1" dirty="0"/>
              <a:t>Kemik sağlığını ne etkiler?</a:t>
            </a:r>
            <a:r>
              <a:rPr lang="tr-TR" dirty="0"/>
              <a:t/>
            </a:r>
            <a:br>
              <a:rPr lang="tr-TR" dirty="0"/>
            </a:br>
            <a:r>
              <a:rPr lang="tr-TR" dirty="0"/>
              <a:t>Birçok faktör kemik sağlığını etkiliyor, bunların bazısı değiştirilebilirken, bazıları da değiştirilmiyor. Örneğin: - Beslenmenizdeki kalsiyum miktarı: Az miktarda kalsiyum alıyorsanız, kemik yoğunluğunuz azalır, erken kemik kaybı ve artan kemik kırığı riski oluşuyor.</a:t>
            </a:r>
            <a:br>
              <a:rPr lang="tr-TR" dirty="0"/>
            </a:br>
            <a:r>
              <a:rPr lang="tr-TR" dirty="0"/>
              <a:t>- Fiziksel aktivite seviyesi: Fiziksel olarak aktif olmayan insanların kemik erimesi hastalığına yakalanma riski daha fazladır.</a:t>
            </a:r>
            <a:br>
              <a:rPr lang="tr-TR" dirty="0"/>
            </a:br>
            <a:r>
              <a:rPr lang="tr-TR" dirty="0"/>
              <a:t>- Sigara kullanımı ve alkol tüketimi: Araştırmalar, sigara ve alkolün kemikleri güçsüzleştirdiğini ve osteoporoz riskini artırdığını gösteriyor.</a:t>
            </a:r>
            <a:br>
              <a:rPr lang="tr-TR" dirty="0"/>
            </a:br>
            <a:r>
              <a:rPr lang="tr-TR" dirty="0"/>
              <a:t>- Kadın olmak. Kadınların kemik dokuları erkeklerden daha az.</a:t>
            </a:r>
            <a:br>
              <a:rPr lang="tr-TR" dirty="0"/>
            </a:br>
            <a:r>
              <a:rPr lang="tr-TR" dirty="0"/>
              <a:t>- Yaşlanmak. Kemikleriniz yaşınıza bağlı olarak inceliyor ve güçsüzleşiyor.</a:t>
            </a:r>
            <a:br>
              <a:rPr lang="tr-TR" dirty="0"/>
            </a:br>
            <a:r>
              <a:rPr lang="tr-TR" dirty="0"/>
              <a:t>- Vücut genişliği, ailenizin hastalık geçmişi. Eğer aşırı derecede zayıfsanız, kemik kütleniz daha az olabilir. Ailesinde kemik erimesi olanlar da daha fazla risk altındadır.</a:t>
            </a:r>
            <a:br>
              <a:rPr lang="tr-TR" dirty="0"/>
            </a:br>
            <a:r>
              <a:rPr lang="tr-TR" dirty="0"/>
              <a:t>- Hormon seviyesi: Fazla tiroid hormonu kemik kaybına yol açabilir. Kadınlarda kemik kaybı menopoz nedeniyle östrojen seviyesi düştüğünden daha fazla oluyor.</a:t>
            </a:r>
            <a:br>
              <a:rPr lang="tr-TR" dirty="0"/>
            </a:br>
            <a:r>
              <a:rPr lang="tr-TR" dirty="0"/>
              <a:t>- Yemek bozukluğu ve diğer sorunlar da kemik sağlığını etkiliyor. Anoreksi (iştahsızlık) ya da bulumi (oburluk hastalığı) olan insanlarda kemik kaybı riski vardır. Ayrıca, gastrektomi, kilo verme ameliyatı ile Crohn, çölyak ve Cushing’s hastalığı gibi rahatsızlıklar da kalsiyum emiliminizi etkileyebilir.</a:t>
            </a:r>
            <a:br>
              <a:rPr lang="tr-TR" dirty="0"/>
            </a:br>
            <a:r>
              <a:rPr lang="tr-TR" dirty="0"/>
              <a:t>- Belirli ilaçların kullanımı. Uzun süreli kortizon, prednizon, prednizolon ve dekzametazon gibi kortikosteroid ilaçlarının kullanımı kemiklerinize zarar verir. Kemik erimesi riskini artıran diğer ilaçlar arasında göğüs kanseri tedavisinde kullanılan Aromataz enzim inhibitörleri, antidepresanlar, kanser ilaçları, bazı nöbet engelleyici ilaçlar bulunuyor.</a:t>
            </a:r>
            <a:br>
              <a:rPr lang="tr-TR" dirty="0"/>
            </a:br>
            <a:r>
              <a:rPr lang="tr-TR" dirty="0"/>
              <a:t/>
            </a:r>
            <a:br>
              <a:rPr lang="tr-TR" dirty="0"/>
            </a:br>
            <a:r>
              <a:rPr lang="tr-TR" dirty="0"/>
              <a:t/>
            </a:r>
            <a:br>
              <a:rPr lang="tr-TR" dirty="0"/>
            </a:br>
            <a:r>
              <a:rPr lang="tr-TR" dirty="0"/>
              <a:t>Kaynak: </a:t>
            </a:r>
            <a:r>
              <a:rPr lang="tr-TR" dirty="0">
                <a:hlinkClick r:id="rId4"/>
              </a:rPr>
              <a:t>http://www.msxlabs.org/forum/soru-cevap/405549-kemik-sagligi-nasil-korunur.html#ixzz2figZlptT</a:t>
            </a: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556792"/>
          </a:xfrm>
          <a:solidFill>
            <a:srgbClr val="FFFF00"/>
          </a:solidFill>
        </p:spPr>
        <p:txBody>
          <a:bodyPr/>
          <a:lstStyle/>
          <a:p>
            <a:r>
              <a:rPr lang="tr-TR" dirty="0" smtClean="0">
                <a:solidFill>
                  <a:srgbClr val="FF0000"/>
                </a:solidFill>
              </a:rPr>
              <a:t>KEMİK SAĞLIĞI</a:t>
            </a:r>
            <a:endParaRPr lang="tr-TR" dirty="0">
              <a:solidFill>
                <a:srgbClr val="FF0000"/>
              </a:solidFill>
            </a:endParaRPr>
          </a:p>
        </p:txBody>
      </p:sp>
      <p:sp>
        <p:nvSpPr>
          <p:cNvPr id="3" name="Content Placeholder 2"/>
          <p:cNvSpPr>
            <a:spLocks noGrp="1"/>
          </p:cNvSpPr>
          <p:nvPr>
            <p:ph idx="1"/>
          </p:nvPr>
        </p:nvSpPr>
        <p:spPr>
          <a:xfrm>
            <a:off x="0" y="1600200"/>
            <a:ext cx="9144000" cy="5257800"/>
          </a:xfrm>
          <a:blipFill>
            <a:blip r:embed="rId2" cstate="print"/>
            <a:tile tx="0" ty="0" sx="100000" sy="100000" flip="none" algn="tl"/>
          </a:blipFill>
        </p:spPr>
        <p:txBody>
          <a:bodyPr>
            <a:normAutofit fontScale="62500" lnSpcReduction="20000"/>
          </a:bodyPr>
          <a:lstStyle/>
          <a:p>
            <a:r>
              <a:rPr lang="tr-TR" b="1" dirty="0"/>
              <a:t>Kemik sağlığını koruma yöntemleri</a:t>
            </a:r>
            <a:br>
              <a:rPr lang="tr-TR" b="1" dirty="0"/>
            </a:br>
            <a:r>
              <a:rPr lang="tr-TR" dirty="0"/>
              <a:t>- Bol bol kalsiyum alın. 19-50 yaş arası yetişkinler ile 51-70 yaş arası erkekler için günde 1,000 mg kalsiyum alınması öneriliyor. Bu miktar 51 yaş ve üstündeki kadınlar ile 71 yaşın üstündeki erkekler için 1,200 mg’a çıkarılmalı. Süt ürünleri, brokoli, kara lahana, konserve somon ve sardalye ile soya ürünleri tüketilmeli.</a:t>
            </a:r>
            <a:br>
              <a:rPr lang="tr-TR" dirty="0"/>
            </a:br>
            <a:r>
              <a:rPr lang="tr-TR" dirty="0"/>
              <a:t>- 19-70 yaş arası yetişkinlerin günde 600 IU D vitamini alması öneriliyor. 71 yaşın üzerindekilerin ise bu rakamı 800 IU’ya yükseltmesi gerekiyor. D vitamini kaynakları: ton balığı ve sardalye gibi yağlı balıklar, yumurtanın sarısı, süt ve D vitamini takviyesi.</a:t>
            </a:r>
            <a:br>
              <a:rPr lang="tr-TR" dirty="0"/>
            </a:br>
            <a:r>
              <a:rPr lang="tr-TR" dirty="0"/>
              <a:t>- Yürüme, koşma, tenis, merdiven çıkma gibi aktiviteler kemiklerinizin güçlenmesine ve kemik kaybının yavaşlamasına yardım eder.</a:t>
            </a:r>
            <a:br>
              <a:rPr lang="tr-TR" dirty="0"/>
            </a:br>
            <a:r>
              <a:rPr lang="tr-TR" dirty="0"/>
              <a:t>- Sigara ve içki kullanmayın.</a:t>
            </a:r>
            <a:br>
              <a:rPr lang="tr-TR" dirty="0"/>
            </a:br>
            <a:r>
              <a:rPr lang="tr-TR" dirty="0"/>
              <a:t>- Kemikleri güçlendiren ilaçlar kullanabilirsiniz.</a:t>
            </a:r>
            <a:br>
              <a:rPr lang="tr-TR" dirty="0"/>
            </a:br>
            <a:r>
              <a:rPr lang="tr-TR" dirty="0"/>
              <a:t>- Kadınlarda menopoz dönemine girildiğinde hormon tedavisi kemik yoğunluğunun korunmasında etkili olabilir.</a:t>
            </a:r>
            <a:br>
              <a:rPr lang="tr-TR" dirty="0"/>
            </a:br>
            <a:r>
              <a:rPr lang="tr-TR" dirty="0"/>
              <a:t/>
            </a:r>
            <a:br>
              <a:rPr lang="tr-TR" dirty="0"/>
            </a:br>
            <a:r>
              <a:rPr lang="tr-TR" dirty="0"/>
              <a:t/>
            </a:r>
            <a:br>
              <a:rPr lang="tr-TR" dirty="0"/>
            </a:br>
            <a:r>
              <a:rPr lang="tr-TR" dirty="0"/>
              <a:t>Kaynak: </a:t>
            </a:r>
            <a:r>
              <a:rPr lang="tr-TR" dirty="0">
                <a:hlinkClick r:id="rId3"/>
              </a:rPr>
              <a:t>http://www.msxlabs.org/forum/soru-cevap/405549-kemik-sagligi-nasil-korunur.html#ixzz2fiiclfnn</a:t>
            </a: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556792"/>
          </a:xfrm>
          <a:blipFill>
            <a:blip r:embed="rId2" cstate="print"/>
            <a:tile tx="0" ty="0" sx="100000" sy="100000" flip="none" algn="tl"/>
          </a:blipFill>
        </p:spPr>
        <p:txBody>
          <a:bodyPr/>
          <a:lstStyle/>
          <a:p>
            <a:r>
              <a:rPr lang="tr-TR" dirty="0" smtClean="0">
                <a:solidFill>
                  <a:srgbClr val="FF0000"/>
                </a:solidFill>
              </a:rPr>
              <a:t>HAZIRLAYAN</a:t>
            </a:r>
            <a:endParaRPr lang="tr-TR" dirty="0">
              <a:solidFill>
                <a:srgbClr val="FF0000"/>
              </a:solidFill>
            </a:endParaRPr>
          </a:p>
        </p:txBody>
      </p:sp>
      <p:sp>
        <p:nvSpPr>
          <p:cNvPr id="3" name="Content Placeholder 2"/>
          <p:cNvSpPr>
            <a:spLocks noGrp="1"/>
          </p:cNvSpPr>
          <p:nvPr>
            <p:ph idx="1"/>
          </p:nvPr>
        </p:nvSpPr>
        <p:spPr>
          <a:xfrm>
            <a:off x="0" y="1556792"/>
            <a:ext cx="9144000" cy="5301208"/>
          </a:xfrm>
          <a:blipFill>
            <a:blip r:embed="rId3" cstate="print"/>
            <a:tile tx="0" ty="0" sx="100000" sy="100000" flip="none" algn="tl"/>
          </a:blipFill>
        </p:spPr>
        <p:txBody>
          <a:bodyPr/>
          <a:lstStyle/>
          <a:p>
            <a:pPr>
              <a:buNone/>
            </a:pPr>
            <a:r>
              <a:rPr lang="tr-TR" dirty="0" smtClean="0">
                <a:solidFill>
                  <a:srgbClr val="FF0000"/>
                </a:solidFill>
              </a:rPr>
              <a:t>                                    </a:t>
            </a:r>
            <a:r>
              <a:rPr lang="tr-TR" dirty="0" smtClean="0">
                <a:solidFill>
                  <a:schemeClr val="tx1">
                    <a:lumMod val="95000"/>
                    <a:lumOff val="5000"/>
                  </a:schemeClr>
                </a:solidFill>
              </a:rPr>
              <a:t>HAZIRLAYANIN</a:t>
            </a:r>
            <a:r>
              <a:rPr lang="tr-TR" dirty="0" smtClean="0">
                <a:solidFill>
                  <a:srgbClr val="FF0000"/>
                </a:solidFill>
              </a:rPr>
              <a:t> </a:t>
            </a:r>
          </a:p>
          <a:p>
            <a:pPr>
              <a:buNone/>
            </a:pPr>
            <a:r>
              <a:rPr lang="tr-TR" dirty="0" smtClean="0">
                <a:solidFill>
                  <a:srgbClr val="FF0000"/>
                </a:solidFill>
              </a:rPr>
              <a:t>ADI-SOYADI- SEZEN SİBEL DOĞAN</a:t>
            </a:r>
          </a:p>
          <a:p>
            <a:pPr>
              <a:buNone/>
            </a:pPr>
            <a:r>
              <a:rPr lang="tr-TR" dirty="0" smtClean="0">
                <a:solidFill>
                  <a:srgbClr val="FF0000"/>
                </a:solidFill>
              </a:rPr>
              <a:t>NUMARASI-284</a:t>
            </a:r>
          </a:p>
          <a:p>
            <a:pPr>
              <a:buNone/>
            </a:pPr>
            <a:r>
              <a:rPr lang="tr-TR" dirty="0" smtClean="0">
                <a:solidFill>
                  <a:srgbClr val="FF0000"/>
                </a:solidFill>
              </a:rPr>
              <a:t>SINIFI-4-A</a:t>
            </a:r>
          </a:p>
          <a:p>
            <a:pPr>
              <a:buNone/>
            </a:pPr>
            <a:r>
              <a:rPr lang="tr-TR" dirty="0" smtClean="0">
                <a:solidFill>
                  <a:srgbClr val="FF0000"/>
                </a:solidFill>
              </a:rPr>
              <a:t>ÖĞRETMENİ-ZEYNEP TEKTAŞ </a:t>
            </a:r>
          </a:p>
          <a:p>
            <a:pPr>
              <a:buNone/>
            </a:pPr>
            <a:r>
              <a:rPr lang="tr-TR" dirty="0" smtClean="0">
                <a:solidFill>
                  <a:srgbClr val="FF0000"/>
                </a:solidFill>
              </a:rPr>
              <a:t>OKULU- ŞEHİT NAMIK TÜMER İ. Ö. O.</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628800"/>
          </a:xfrm>
          <a:blipFill>
            <a:blip r:embed="rId2" cstate="print"/>
            <a:tile tx="0" ty="0" sx="100000" sy="100000" flip="none" algn="tl"/>
          </a:blipFill>
        </p:spPr>
        <p:txBody>
          <a:bodyPr/>
          <a:lstStyle/>
          <a:p>
            <a:r>
              <a:rPr lang="tr-TR" dirty="0" smtClean="0">
                <a:solidFill>
                  <a:srgbClr val="FF0000"/>
                </a:solidFill>
              </a:rPr>
              <a:t>HAZIRLAYAN</a:t>
            </a:r>
            <a:endParaRPr lang="tr-TR" dirty="0">
              <a:solidFill>
                <a:srgbClr val="FF0000"/>
              </a:solidFill>
            </a:endParaRPr>
          </a:p>
        </p:txBody>
      </p:sp>
      <p:pic>
        <p:nvPicPr>
          <p:cNvPr id="2050" name="Picture 2" descr="G:\DSC_0172.JPG"/>
          <p:cNvPicPr>
            <a:picLocks noGrp="1" noChangeAspect="1" noChangeArrowheads="1"/>
          </p:cNvPicPr>
          <p:nvPr>
            <p:ph idx="1"/>
          </p:nvPr>
        </p:nvPicPr>
        <p:blipFill>
          <a:blip r:embed="rId3" cstate="print"/>
          <a:srcRect/>
          <a:stretch>
            <a:fillRect/>
          </a:stretch>
        </p:blipFill>
        <p:spPr bwMode="auto">
          <a:xfrm>
            <a:off x="0" y="1600200"/>
            <a:ext cx="9144000" cy="52578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TotalTime>
  <Words>39</Words>
  <Application>Microsoft Office PowerPoint</Application>
  <PresentationFormat>On-screen Show (4:3)</PresentationFormat>
  <Paragraphs>14</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KEMİK SAĞLIĞI</vt:lpstr>
      <vt:lpstr>KEMİK SAĞLIĞI</vt:lpstr>
      <vt:lpstr>KEMİK SAĞLIĞI</vt:lpstr>
      <vt:lpstr>HAZIRLAYAN</vt:lpstr>
      <vt:lpstr>HAZIRLAYAN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mehmet</dc:creator>
  <cp:keywords>www.sorubak.com</cp:keywords>
  <dc:description>www.sorubak.com</dc:description>
  <cp:lastModifiedBy>mehmet</cp:lastModifiedBy>
  <cp:revision>5</cp:revision>
  <dcterms:created xsi:type="dcterms:W3CDTF">2013-09-23T12:38:16Z</dcterms:created>
  <dcterms:modified xsi:type="dcterms:W3CDTF">2013-09-23T13:20:19Z</dcterms:modified>
</cp:coreProperties>
</file>