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sldIdLst>
    <p:sldId id="256" r:id="rId2"/>
    <p:sldId id="257" r:id="rId3"/>
    <p:sldId id="283" r:id="rId4"/>
    <p:sldId id="280" r:id="rId5"/>
    <p:sldId id="279" r:id="rId6"/>
    <p:sldId id="278" r:id="rId7"/>
    <p:sldId id="277" r:id="rId8"/>
    <p:sldId id="284" r:id="rId9"/>
    <p:sldId id="276" r:id="rId10"/>
    <p:sldId id="285" r:id="rId11"/>
    <p:sldId id="275" r:id="rId12"/>
    <p:sldId id="286" r:id="rId13"/>
    <p:sldId id="274" r:id="rId14"/>
    <p:sldId id="273" r:id="rId15"/>
    <p:sldId id="287" r:id="rId16"/>
    <p:sldId id="288" r:id="rId17"/>
    <p:sldId id="289" r:id="rId18"/>
    <p:sldId id="272" r:id="rId19"/>
    <p:sldId id="271" r:id="rId20"/>
    <p:sldId id="270" r:id="rId21"/>
    <p:sldId id="324" r:id="rId22"/>
    <p:sldId id="269" r:id="rId23"/>
    <p:sldId id="290" r:id="rId24"/>
    <p:sldId id="296" r:id="rId25"/>
    <p:sldId id="291" r:id="rId26"/>
    <p:sldId id="268" r:id="rId27"/>
    <p:sldId id="267" r:id="rId28"/>
    <p:sldId id="294" r:id="rId29"/>
    <p:sldId id="266" r:id="rId30"/>
    <p:sldId id="295" r:id="rId31"/>
    <p:sldId id="292" r:id="rId32"/>
    <p:sldId id="297" r:id="rId33"/>
    <p:sldId id="293" r:id="rId34"/>
    <p:sldId id="265" r:id="rId35"/>
    <p:sldId id="298" r:id="rId36"/>
    <p:sldId id="299" r:id="rId37"/>
    <p:sldId id="300" r:id="rId38"/>
    <p:sldId id="264" r:id="rId39"/>
    <p:sldId id="302" r:id="rId40"/>
    <p:sldId id="301" r:id="rId41"/>
    <p:sldId id="263" r:id="rId42"/>
    <p:sldId id="262" r:id="rId43"/>
    <p:sldId id="261" r:id="rId44"/>
    <p:sldId id="260" r:id="rId45"/>
    <p:sldId id="306" r:id="rId46"/>
    <p:sldId id="305" r:id="rId47"/>
    <p:sldId id="304" r:id="rId48"/>
    <p:sldId id="314" r:id="rId49"/>
    <p:sldId id="313" r:id="rId50"/>
    <p:sldId id="312" r:id="rId51"/>
    <p:sldId id="311" r:id="rId52"/>
    <p:sldId id="315" r:id="rId53"/>
    <p:sldId id="310" r:id="rId54"/>
    <p:sldId id="309" r:id="rId55"/>
    <p:sldId id="308" r:id="rId56"/>
    <p:sldId id="316" r:id="rId57"/>
    <p:sldId id="307" r:id="rId58"/>
    <p:sldId id="323" r:id="rId59"/>
    <p:sldId id="322" r:id="rId60"/>
    <p:sldId id="325" r:id="rId61"/>
    <p:sldId id="321" r:id="rId62"/>
    <p:sldId id="327" r:id="rId63"/>
    <p:sldId id="320" r:id="rId64"/>
    <p:sldId id="335" r:id="rId65"/>
    <p:sldId id="336" r:id="rId66"/>
    <p:sldId id="337" r:id="rId67"/>
    <p:sldId id="334" r:id="rId68"/>
    <p:sldId id="338" r:id="rId69"/>
    <p:sldId id="333" r:id="rId70"/>
    <p:sldId id="332" r:id="rId71"/>
    <p:sldId id="331" r:id="rId72"/>
    <p:sldId id="330" r:id="rId73"/>
    <p:sldId id="329" r:id="rId74"/>
    <p:sldId id="328" r:id="rId75"/>
    <p:sldId id="319" r:id="rId76"/>
    <p:sldId id="340" r:id="rId77"/>
    <p:sldId id="339" r:id="rId78"/>
    <p:sldId id="318" r:id="rId79"/>
    <p:sldId id="317" r:id="rId80"/>
    <p:sldId id="30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51" r:id="rId89"/>
    <p:sldId id="343" r:id="rId90"/>
    <p:sldId id="258" r:id="rId9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7B886-45AC-4FAD-92E7-E59133730A41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71021-8744-4293-AB38-A5070A370D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121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71021-8744-4293-AB38-A5070A370D1E}" type="slidenum">
              <a:rPr lang="tr-TR" smtClean="0"/>
              <a:t>75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0032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71021-8744-4293-AB38-A5070A370D1E}" type="slidenum">
              <a:rPr lang="tr-TR" smtClean="0"/>
              <a:t>76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0032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71021-8744-4293-AB38-A5070A370D1E}" type="slidenum">
              <a:rPr lang="tr-TR" smtClean="0"/>
              <a:t>77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0032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Nvr3sALLCX7L_M&amp;tbnid=Z-W2mG-h9rxJYM:&amp;ved=0CAUQjRw&amp;url=http://www.yeniresim.com/img1962.htm&amp;ei=uSERUr-KAYaNtQaAg4CgDQ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LT2Ysrv8PZ8y7M&amp;tbnid=i2QbjK9_aONWdM:&amp;ved=0CAUQjRw&amp;url=http://www.medimagazin.com.tr/hekim/tibbi-uygulamalar/tr-laboratuvarda-insan-kalbi-uretildi-2-19-34089.html&amp;ei=6iERUvv9L8eLtAb8_YHYCw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3a-4zPCPlCwAwM&amp;tbnid=czT9wQci7G5kuM:&amp;ved=0CAUQjRw&amp;url=http://kapedo.wordpress.com/2011/08/23/yorulan-kalbinizin-sesine-kulak-verin/&amp;ei=LCIRUs7nAcSatAaZvoH4BQ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%C4%B0+KAN+DOLA%C5%9EIMI+RES%C4%B0MLER%C4%B0&amp;source=images&amp;cd=&amp;cad=rja&amp;docid=N_yEX3pn1vYeMM&amp;tbnid=Q7GLHUHVjHYEDM:&amp;ved=0CAUQjRw&amp;url=http://www.bitkiselsaglikrehberi.com/kan-dolasimini-duzenleyici-kur/&amp;ei=8XcPUv-hCsjTswb49IHYAw&amp;bvm=bv.50768961,d.Yms&amp;psig=AFQjCNHUpWiuh7KVvYcWgkd3dJ-JJzufpA&amp;ust=137683165081635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TARDAMAR+RES%C4%B0MLER%C4%B0&amp;source=images&amp;cd=&amp;cad=rja&amp;docid=m28m6P4bOT97oM&amp;tbnid=WPGcKG0AfPrUIM:&amp;ved=0CAUQjRw&amp;url=http://www.eceerken.net/dolasim-sistemi-ve-kalp-masaji&amp;ei=GUARUrevG8XvswaX34HYAQ&amp;bvm=bv.50768961,d.Yms&amp;psig=AFQjCNH79-sArUE9YE-WMbb1KJPlXtTzMA&amp;ust=13769484551107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Kle5y0YkYTO1iM&amp;tbnid=742iAsMwEBufpM:&amp;ved=0CAUQjRw&amp;url=http://haberustam.com/category/biyoloji/page/3/&amp;ei=tiwRUsiwHMyVswani4DQBw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Kle5y0YkYTO1iM&amp;tbnid=742iAsMwEBufpM:&amp;ved=0CAUQjRw&amp;url=http://www.cerezforum.com/genel-saglik-bilgileri/39096-kalbin-yapisi-vucudumuzdaki-isleyisi-ve-gorevi.html&amp;ei=VigRUumPHoKPtAaprIDIDw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QR1vis51jZNscM&amp;tbnid=osS5BALh1erNyM:&amp;ved=0CAUQjRw&amp;url=http://www.muhteva.com/insan-vucudunda-kalp-t263041.html&amp;ei=7SwRUsyoEcHStAbUu4CwDg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lkogretimkalbi.com/dokuman/4siniflar/zambakvideo/1_unit/Circulation_animation.avi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QR1vis51jZNscM&amp;tbnid=osS5BALh1erNyM:&amp;ved=0CAUQjRw&amp;url=http://www.soruhane.com/anasayfa/yazigoster/Biyoloji-Kalbin-Yapisi-Resimli-Gorsel-Konu-Anlatimi&amp;ei=Gi0RUprrL4TPsgahjYHYDg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insan+kalbi+resimleri&amp;source=images&amp;cd=&amp;cad=rja&amp;docid=QR1vis51jZNscM&amp;tbnid=osS5BALh1erNyM:&amp;ved=0CAUQjRw&amp;url=http://fenveteknoloji.net/Kalbin-yapisi-resmi-1306.html&amp;ei=SS0RUuq3PIaYtQbppYCQDA&amp;bvm=bv.50768961,d.Yms&amp;psig=AFQjCNGHTP7pjdk4y7D-KpQllof86I9IIg&amp;ust=137694085166680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NABIZ+%C3%96L%C3%87%C3%9CM%C3%9C+RES%C4%B0MLER%C4%B0&amp;source=images&amp;cd=&amp;cad=rja&amp;docid=UNfskG4G3wYMRM&amp;tbnid=4ePKMLeP3axA8M:&amp;ved=0CAUQjRw&amp;url=http://www.bilgiustam.com/nabiz-nedir-ve-nasil-llr/&amp;ei=eTIRUrzxF43ZsgbE2YGwCA&amp;bvm=bv.50768961,d.Yms&amp;psig=AFQjCNELTvCHALWgvsiEdQHIovntflcRzA&amp;ust=137694513810325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NABIZ+%C3%96L%C3%87%C3%9CM%C3%9C+RES%C4%B0MLER%C4%B0&amp;source=images&amp;cd=&amp;cad=rja&amp;docid=KvcjwhbqKT034M&amp;tbnid=IW7cdDMucZe-oM:&amp;ved=0CAUQjRw&amp;url=http://www.turkmedikal.com/nabza-nasil-bakilir-nabiz-nedir.htm&amp;ei=zDQRUofpA4aNtQaAg4CgDQ&amp;bvm=bv.50768961,d.Yms&amp;psig=AFQjCNELTvCHALWgvsiEdQHIovntflcRzA&amp;ust=137694513810325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hyperlink" Target="http://www.google.com.tr/url?sa=i&amp;rct=j&amp;q=NABIZ+%C3%96L%C3%87%C3%9CM%C3%9C+RES%C4%B0MLER%C4%B0&amp;source=images&amp;cd=&amp;cad=rja&amp;docid=lg7yps59uk0RmM&amp;tbnid=O3J37JH5lAtIbM:&amp;ved=0CAUQjRw&amp;url=http://www.anjioplasti.com/tani-yontemleri&amp;ei=-DQRUtH6DozKswbE6YHwDA&amp;bvm=bv.50768961,d.Yms&amp;psig=AFQjCNELTvCHALWgvsiEdQHIovntflcRzA&amp;ust=1376945138103253" TargetMode="External"/><Relationship Id="rId4" Type="http://schemas.openxmlformats.org/officeDocument/2006/relationships/image" Target="../media/image2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hack.us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TARDAMAR+RES%C4%B0MLER%C4%B0&amp;source=images&amp;cd=&amp;cad=rja&amp;docid=MhOXuiFdQfPEBM&amp;tbnid=Md3pZ4T5RVkYGM:&amp;ved=0CAUQjRw&amp;url=http://www.kadincasayfa.com/atardamarlar/&amp;ei=4EARUqSkF8KetAaKp4DoCg&amp;bvm=bv.50768961,d.Yms&amp;psig=AFQjCNH79-sArUE9YE-WMbb1KJPlXtTzMA&amp;ust=13769484551107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eryaller.com/bilgibank/img/Atardamar.pn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ILCAL+DAMAR+RES%C4%B0MLER%C4%B0&amp;source=images&amp;cd=&amp;cad=rja&amp;docid=OaT8DHoODY6zKM&amp;tbnid=oDvC5_6-NL2p3M:&amp;ved=0CAUQjRw&amp;url=http://www.yenibilgiler.com/kilcal-damar-nedir/&amp;ei=u0kRUs6fG8GZtAaX2IHIBw&amp;bvm=bv.50768961,d.Yms&amp;psig=AFQjCNEhCPfec5zreTDTQhNnD8yTbiWSgw&amp;ust=137695109070149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n+dola%C5%9F%C4%B1m%C4%B1&amp;source=images&amp;cd=&amp;cad=rja&amp;docid=ML4Xw4PQP-2aQM&amp;tbnid=EL6EgU83do-shM:&amp;ved=0CAUQjRw&amp;url=http://www.biyolojidersnotlari.com/insanda-dolasim-sistemi-ve-vucudun-savunulmasi.html&amp;ei=o1wSUrbDM8yKswaniIDICw&amp;bvm=bv.50768961,d.Yms&amp;psig=AFQjCNGkU3FJgFBoHgcPwnKSWf26aVkx4A&amp;ust=137702144750774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(KAN)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SİSTEMİ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4" y="2924944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254219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Karaciğerin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ürettiği ısıyı tüm vücuda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yayma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148478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Hücrelerin ürettiği artık maddeleri böbreğe ve deriye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taşıma.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84984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sonucu oluşan karbondioksiti akciğerlere taşıma,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54816" y="4797152"/>
            <a:ext cx="8873295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Bağışıklık elemanı olan akyuvar ve antikorları vücuda yayma görevlerini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yaparlar.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63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6" descr="8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DOLAŞIM SİSTEMİ ORGANLARI: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267744" y="1569660"/>
            <a:ext cx="4248472" cy="959820"/>
          </a:xfrm>
          <a:prstGeom prst="flowChart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DOLAŞIM SİSTEMİ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7" name="Eksi 6"/>
          <p:cNvSpPr/>
          <p:nvPr/>
        </p:nvSpPr>
        <p:spPr>
          <a:xfrm rot="5400000">
            <a:off x="3589040" y="2683768"/>
            <a:ext cx="144016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ksi 7"/>
          <p:cNvSpPr/>
          <p:nvPr/>
        </p:nvSpPr>
        <p:spPr>
          <a:xfrm>
            <a:off x="-324544" y="3284984"/>
            <a:ext cx="936104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5400000">
            <a:off x="616700" y="4034796"/>
            <a:ext cx="750944" cy="32917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 rot="5400000">
            <a:off x="3933648" y="4071932"/>
            <a:ext cx="750944" cy="32917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5400000">
            <a:off x="7313444" y="4034796"/>
            <a:ext cx="750944" cy="32917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İşlem 12"/>
          <p:cNvSpPr/>
          <p:nvPr/>
        </p:nvSpPr>
        <p:spPr>
          <a:xfrm>
            <a:off x="197616" y="4611992"/>
            <a:ext cx="1710088" cy="95982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00B0F0"/>
                </a:solidFill>
              </a:rPr>
              <a:t>KALP</a:t>
            </a:r>
            <a:endParaRPr lang="tr-TR" sz="4000" dirty="0">
              <a:solidFill>
                <a:srgbClr val="00B0F0"/>
              </a:solidFill>
            </a:endParaRPr>
          </a:p>
        </p:txBody>
      </p:sp>
      <p:sp>
        <p:nvSpPr>
          <p:cNvPr id="14" name="Akış Çizelgesi: İşlem 13"/>
          <p:cNvSpPr/>
          <p:nvPr/>
        </p:nvSpPr>
        <p:spPr>
          <a:xfrm>
            <a:off x="3059832" y="4611992"/>
            <a:ext cx="2592288" cy="95982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FFFF00"/>
                </a:solidFill>
              </a:rPr>
              <a:t>DAMARLAR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15" name="Akış Çizelgesi: İşlem 14"/>
          <p:cNvSpPr/>
          <p:nvPr/>
        </p:nvSpPr>
        <p:spPr>
          <a:xfrm>
            <a:off x="6833872" y="4543127"/>
            <a:ext cx="1710088" cy="95982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00B050"/>
                </a:solidFill>
              </a:rPr>
              <a:t>KAN</a:t>
            </a:r>
            <a:endParaRPr lang="tr-TR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1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356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göğsün ortasında yer alan, kaslardan oluşan bir organdır.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617933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Yaygın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yanlışın tersine, göğsün sol yanında değil, göğsün orta çizgisi üzerine, biraz solda kalacak biçimde yerleşmiştir.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5791" y="486916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Ağılığı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erkeklerde 340 gr kadar, kadınlarda ise biraz daha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yeniresim.com/data/media/1002/www.yeniresim.com_-_Organlarmz_-_Kalp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medimagazin.com.tr/templates/default/ckfinder/userfiles/images/muayene/kalp_aort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13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kapedo.files.wordpress.com/2011/08/kalp-kalb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41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9" descr="kal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3204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7" descr="210px-Grafik_blutkreislau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0"/>
            <a:ext cx="421196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 rot="19852862">
            <a:off x="3879115" y="2829868"/>
            <a:ext cx="4041556" cy="273621"/>
          </a:xfrm>
          <a:prstGeom prst="leftArrow">
            <a:avLst>
              <a:gd name="adj1" fmla="val 50000"/>
              <a:gd name="adj2" fmla="val 654943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7" name="Akış Çizelgesi: İşlem 6"/>
          <p:cNvSpPr/>
          <p:nvPr/>
        </p:nvSpPr>
        <p:spPr>
          <a:xfrm>
            <a:off x="3779912" y="33401"/>
            <a:ext cx="1710088" cy="95982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KALP</a:t>
            </a:r>
            <a:endParaRPr lang="tr-T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3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KALBİN GÖREVLERİ: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*Kalbin görevi, iki ayrı dolaşım sistemine kan pompalamaktır.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005" y="3071755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*Kanı önce bedenin başlıca atardamarı olan aorta, oran da öteki atardamarla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pompalar.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9688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Kan, organları ve dokuları dolaşıp oksijenini bıraktıktan sonra, toplardamar ile kalbe geri döner;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ikinci dolaşımına girerek yeniden oksijen almak için akciğerlere pompalanır ve oksijenle yüklenmiş olarak kalbe geri gelir.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tkiselsaglikrehberi.com/wp-content/uploads/2012/08/kan1-279x30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48251" y="5301208"/>
            <a:ext cx="7247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DOLAŞIM SİSTEMİ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DOLAŞIM: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5949" y="836712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Kanın akciğerlere gidip gelmesine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“küçük dolaşım”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pulmoner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dolaşım)denir.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5190" y="4057233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Kanın bedene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dağılmasına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“büyük dolaşım”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sistemik kan dolaşımı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adı verilir.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33569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DOLAŞIM: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eceerken.net/resimler/dolasim-sistemi-ve-kalp-masaji-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412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KALBİN YAPISI: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pompalama görevini dört ayrı bölüm gerçekleştirir.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1602" y="2564904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bölümler, sıkıştıkları zaman kanı ileri iten kaslardan odacıklardır.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odacığın çevresindeki kas kalınlığı, bölümün görevine göre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KALBİN YAPISI: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Kasın en kalın olduğu yer, pompalama işleminin büyük bölümünü üstlenen sol karıncık duvardır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Toplardamarlardan gelen kan kalbin iki yanındaki ince duvarlı kulakçıklara dolar.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0" y="4725144"/>
            <a:ext cx="8873295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 kanı aradaki kapakçıktan daha kalın kas yapısına sahip karıncıklara, karıncıklar da                             atardamara 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pompalar.</a:t>
            </a:r>
            <a:endParaRPr lang="tr-TR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72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t1.gstatic.com/images?q=tbn:ANd9GcQ-VMAUbu76uimi0Fcm5NtR803PcLJ-D_QcwWi_tkOvb9bU7OKM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595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KALBİN YAPISI: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Kulakçıklar karıncıkların üstünde, arkada yer alırlar, iki kulakçık ile karıncık arasında, karıncıklar arası ve kulakçıklar arası bölme yer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4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harunyahya.org/bilim/vucut_elektrigi_mucizesi/res/38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KALBİN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13" y="76470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Kasılmalar ve gevşemeler şeklindedir.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71" y="1916832"/>
            <a:ext cx="90132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Kalp, kanın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hareketini sağlamak için kapakçıklar ve kalp kasları ritmik olarak kasılıp gevşer ve kanın vücutta dolaşmasını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8924" y="4653136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bir kasılıp –gevşeme hareketine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atışı denir. 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t1.gstatic.com/images?q=tbn:ANd9GcS3hK8FGqKlG8K2nJtvlSPfaDZ8oH9Er2ZUPXwkHECKnMsPRM6qD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85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SAYILARLA KALP: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vücudundaki atardamar Toplardamar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damarların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 yaklaşık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 km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uzunluğundadır.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3887363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 çevresini iki defa dönebilecek uzunluktadır.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 ">
            <a:hlinkClick r:id="rId3" tooltip="İndirmek İçin Tıklayınız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24857" y="21637"/>
            <a:ext cx="7247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DOLAŞIM SİSTEMİ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45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3.gstatic.com/images?q=tbn:ANd9GcSE6YuRXTAqOys1fWNi4c8hSaCSe2z6e7s-erXz9oIjGlofr5P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403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SAYILARLA KALP: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her gün yaklaşık 100.000 defa atmaktadır.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5144" y="198884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kalbinin ağırlığı kadında 250 erkek de 300 gram kadardır.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9491" y="3645024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yapısı ilk defa 1706 yılında bir Fransız anatomi profesörü olan </a:t>
            </a:r>
            <a:r>
              <a:rPr lang="tr-TR" sz="3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Raymond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Viessens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tarafından 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tanımlanmıştır. 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05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t2.gstatic.com/images?q=tbn:ANd9GcTCLt8kOabl1912oxLoKSzAoSr9RQI4UXaKoCDlh3UIYLny3hA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03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SAYILARLA KALP: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çocuğun kalbi yaklaşık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Sıkılı bir yumruk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kadardır.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5144" y="198884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Erişkin kalbi İki yumruk 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büyüklüktedir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9491" y="3212976"/>
            <a:ext cx="8873295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Yetişkin bir insanın kalbi normal durumda dakikada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70-80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kez atar.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doğan bebeklerde ise kalp atımı yüksek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olup; dakikada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100-120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arası atar.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5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KALBİMİZİN SESİ: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4417" y="763431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Başlıca 4 kalp sesi  vardır.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1.ve 2. ses;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Elimizi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göğsümüzün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 tarafına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götürdüğümüzde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da doktorların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steteskopla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dinledikleri sestir.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8972" y="4445072"/>
            <a:ext cx="8873295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sesin nedeni,</a:t>
            </a:r>
          </a:p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Kulakçık ile karıncık arasındaki kapakçıkların açılıp kapanmasıdır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KALBİMİZİN SESİ: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4417" y="763431"/>
            <a:ext cx="8882406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sesi hissedebilir ya da steteskopla </a:t>
            </a:r>
            <a:r>
              <a:rPr lang="es-E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duyabiliriz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es-E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0059" y="3140968"/>
            <a:ext cx="887329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ve 4. sesler ancak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Elektro Kalp Grafiği (EKG) cihazında görülebilir. </a:t>
            </a:r>
          </a:p>
        </p:txBody>
      </p:sp>
    </p:spTree>
    <p:extLst>
      <p:ext uri="{BB962C8B-B14F-4D97-AF65-F5344CB8AC3E}">
        <p14:creationId xmlns:p14="http://schemas.microsoft.com/office/powerpoint/2010/main" val="305900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SONUÇ OLARAK: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4417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kasılıp gevşeme hareketi ile kanı damarlar içerisine </a:t>
            </a:r>
            <a:r>
              <a:rPr lang="es-E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1" y="2564904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pompalanan kan organlara gider.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46235" y="4488886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hücre toplulukları arasında madde alışverişi olur.</a:t>
            </a:r>
          </a:p>
        </p:txBody>
      </p:sp>
    </p:spTree>
    <p:extLst>
      <p:ext uri="{BB962C8B-B14F-4D97-AF65-F5344CB8AC3E}">
        <p14:creationId xmlns:p14="http://schemas.microsoft.com/office/powerpoint/2010/main" val="372962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SONUÇ OLARAK: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4417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alışverişi yapan kan önce kalbe sonra da temizlenmek için akciğere gider.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86104" y="329208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Akciğerde temizlenen kan damarlarla tekrar kalbe getirilir ikinci dolaşım için </a:t>
            </a:r>
            <a:r>
              <a:rPr lang="tr-TR" sz="4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pompalanır.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33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 Nedir? Nasıl Bakılır?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37805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Nabız, kalbin 1 dakika içinde kaç kere kasıldığını yani kalbin hızını yansıtır.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her kasılmasıyla bir miktar kanı atardamarlar içine fırlatır ve damarların esneyebilme özelliğinden dolayı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atardamarlarda buna bağlı bir genişleme olur ve ardından eski durumuna dönmek ister.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nabi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İşlem 4"/>
          <p:cNvSpPr/>
          <p:nvPr/>
        </p:nvSpPr>
        <p:spPr>
          <a:xfrm>
            <a:off x="107504" y="33401"/>
            <a:ext cx="4752528" cy="95982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0000"/>
                </a:solidFill>
              </a:rPr>
              <a:t>NABIZ ÖLÇÜMÜ</a:t>
            </a:r>
            <a:endParaRPr lang="tr-T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50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n-NO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Vücudumuzda 3 tane sistem vardır.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55575" y="1988840"/>
            <a:ext cx="64807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79" y="1363415"/>
            <a:ext cx="32029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Bunlar;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7043" y="2564904"/>
            <a:ext cx="74592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Dolaşım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70705" y="3140968"/>
            <a:ext cx="82617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Boşaltım sistemidir.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89890" y="454128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Kalp, kan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damarlarımızdan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oluşur.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2290" y="3941440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Dolaşım sistemi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ise;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 Nedir? Nasıl Bakılır?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37805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İşte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genişleme, damarların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yüzeysel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seyrettiği yerlerde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(el bileği, dirsek içi, kasık, şakak, ayak bileği gibi)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 dalgası olarak hissedilir.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Normal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yetişkinde bir dakikadaki kalp atım sayısı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60-100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arasındadır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00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lgiustam.com/resimler/2013/01/3347_nabiz-e1355704015198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kış Çizelgesi: İşlem 8"/>
          <p:cNvSpPr/>
          <p:nvPr/>
        </p:nvSpPr>
        <p:spPr>
          <a:xfrm>
            <a:off x="4391472" y="0"/>
            <a:ext cx="4645024" cy="95982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0000"/>
                </a:solidFill>
              </a:rPr>
              <a:t>NABIZ ÖLÇÜMÜ</a:t>
            </a:r>
            <a:endParaRPr lang="tr-T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Nabzımıza nasıl bakalım?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820" y="692696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bölgelerinde birinci ve ikinci el parmak uçlarımızı yavaşça bastırarak nabız dalgasını aramalıyız.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Nabzı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hissettiğimiz zaman önce düzenli olup olmadığına bakalım.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3347_nocanvas_nabiz-teshisi-qnfb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60462" y="30020"/>
            <a:ext cx="8873295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Normalde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 dalgası eşit aralıklarla gelmelidir. Daha sonra da 1 dakika içindeki sayısını bulmalıyız.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Bunun için de saatimizin saniye göstergesine bakarak 1 dakika içindeki sayısını sayabiliriz veya 15 saniye süreyle sayıp,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bulduğumuz rakamı 4 ile çarpabiliriz.</a:t>
            </a: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00" name="Picture 4" descr="http://www.turkmedikal.com/wp-content/uploads/bb41e60a5ae1a9db27fe271f3d879a59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anjioplasti.com/_dinamik/265/16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651" y="0"/>
            <a:ext cx="4368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067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STETESKOP: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214" y="763431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Stetoskop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vücut içinde oluşan sesleri dinlemek için kullanılan tıbbi bir cihazdır.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Stetoskop genellikle üç ana kısımdan meydana gelir;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78904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Diyafram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Tüp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(elastik boru şeklinde)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Kulaklık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8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8" descr="baby_stetoskop_g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93204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7" descr="200px-Steto_buy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4211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365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Stetoskopla en çok dinlenen sesler şunlardır;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1340768"/>
            <a:ext cx="793445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çıkardığı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sesler,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3843" y="2730448"/>
            <a:ext cx="436414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atışı,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732" y="3501008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Bağırsaklarda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midede ortaya çıkan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sesler,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3765" y="4666925"/>
            <a:ext cx="32740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Nabız,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4655" y="5373216"/>
            <a:ext cx="80357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basıncını ölçmek için de kullanılır.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8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4" descr="doc9zp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5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Yüreğin kasılıp gevşemesiyle kanın damarlar içinde durmadan yer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değiştirmesine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dolaşım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654" y="77046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için gerekli olan kan akımını vücudun her yerine taşıyan çeşitli uzunluk ve genişlikte, esnek, boru şeklindeki dolaşım sistemi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parçalarıdır.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234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7" descr="http://e-ruya.org/ruya/dam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910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-12700"/>
            <a:ext cx="4427984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160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7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 ÜÇ TANEDİR: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201" y="1843177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 damar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 damar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7801" y="4437112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damarlar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6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1=ATAR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(ARTER)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69198"/>
            <a:ext cx="888240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 karıncığından akciğerlere,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 karıncığından vücudun diğer bölümlerine kan taşıyan damar,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şiryan.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23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ATARDAMARIN GÖREVLERİ: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1594" y="73129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 kalpten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vücuda kan pompalayan damarlardır.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249289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 atardamarı dışındaki bütün atardamarlar temiz kan taşır(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 atardamarı kirli kan taşır.)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1585" y="4725144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Atardamarlarda taşınan kan oksijen ve besin yönünden zengindir.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58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ATARDAMARIN GÖREVLERİ: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1594" y="566745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Taşıdığı bu maddeleri ihtiyacı olan doku ve organlara ulaştır.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32274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Atardamarlar temiz kanı kalpten diğer organlara taşıyan damarlardır.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1583" y="3789040"/>
            <a:ext cx="887329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sayede kan akışını hızlandırırlar. Bu durum sadece akciğerlerde farklılık gösterir. Akciğerlerde yer alan atardamar kirli kanı taşır.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5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kadincasayfa.com/wp-content/uploads/2011/02/atardamar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996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ATARDAMAR NEDİR?">
            <a:hlinkClick r:id="rId3" tooltip="ATARDAMAR NEDİR?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23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 DAMAR: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2474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Toplardamarlar, kılcal damarlardan ayrılırlar ve birbirleriyle birleşe birleşe gitgide büyürler ve içlerindeki kam kalbe taşırlar.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38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 SİSTEMİ: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3373" y="763431"/>
            <a:ext cx="8882406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Gelişmiş yapılı, büyük vücutlu canlılarda besinlerin ve temiz havanın vücuda yayılmasını, hücrelerde oluşan artıkların boşaltım organlarına ulaştırılmasını sağlayan yapılara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dolaşım sistemi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 DAMAR: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3211" y="692696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sayısı, atardamarların sayısına göre daha fazladır.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İçlerinde taşıdıkları kanın basıncı ise çok düşüktür.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nedenle toplardamarların duvarlarının kalınlığı,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atardamarlarınkinden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incedir.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48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insanmucizesi.com/bolum6/res/0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65"/>
            <a:ext cx="91440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2697815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1=</a:t>
            </a:r>
            <a:r>
              <a:rPr lang="tr-TR" sz="40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Dinlenme hali. </a:t>
            </a:r>
            <a:endParaRPr lang="tr-TR" sz="40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06829" y="3405701"/>
            <a:ext cx="9144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2=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Kaslar kasılıp, esneyerek toplardamarları sıkar ve kanı kalbe doğru gitmeye zorlar. Alttaki kapakçık geri akışı engeller. </a:t>
            </a:r>
            <a:endParaRPr lang="tr-TR" sz="40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96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insanmucizesi.com/bolum6/res/0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65"/>
            <a:ext cx="91440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2707173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3=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Kaslar gevşer ve toplardamar yayılarak aşağıdaki kanla dolar. </a:t>
            </a:r>
            <a:r>
              <a:rPr lang="tr-TR" sz="44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Üstteki kapakçık da geri akışı engeller.</a:t>
            </a:r>
            <a:endParaRPr lang="tr-TR" sz="4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35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 DAMARIN GÖREVLERİ: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510" y="1471317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kulakçıklarına gelirler.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1348" y="2672361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Vücuttaki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organlardaki kanı kalbe getirirler.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1301" y="387269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Genellikle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kirli kan taşırlar.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 toplardamarı temiz kan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9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 kulakçığına gelen ve vücutta kirlenen kanı kalbe taşıyan toplardamarlar alt ve üst ana toplardamarlarıdır. (4 tane).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08961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Kalbin sol kulakçığına gelen akciğerlerde temizlenen kanı kalbe taşıyan toplardamar akciğer toplardamarıdır.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24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sadece kalp yönünde açılan kapakçıklar bulunur.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kapakçıklar, kanın sadece kalbe doğru akmasını sağlar, ters yöndeki hareketi önler.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1348" y="36450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akış hızı atardamarlara göre daha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8921" y="4581128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Toplardamarlar, atardamarlardan daha geniştir ve daha fazla kan taşır.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3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Toplardamarlardaki kan, hem kalbin emme kuvveti 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kulakçıkların gevşemesiyle ortaya çıkan emme kuvveti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hem de kendisinin kasılıp gevşemesi sayesinde taşınır.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Duvarlarında esnek teller = lifler bulunur.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lifler kasılıp gevşeyince damar kasılıp gevşemiş olur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163702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KILCAL DAMARLAR: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726" y="77046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Dokulardaki atardamarların son dallarını, toplardamarların ilk dallarına birleştiren ince damar.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8453" y="378904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damar veya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kapiler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vücuttaki en küçük kan damarlarına verilen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isimdir.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47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KILCAL DAMARLAR: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726" y="77046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damarlar, atardamar ile toplardamar arasında yer alan en ince damarlardır.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bütün dokularına yayılarak geniş bir yüzey oluştururlar.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82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yenibilgiler.com/wp-content/uploads/2011/10/kilcaldamar1-390x24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kış Çizelgesi: İşlem 8"/>
          <p:cNvSpPr/>
          <p:nvPr/>
        </p:nvSpPr>
        <p:spPr>
          <a:xfrm>
            <a:off x="1547664" y="5805264"/>
            <a:ext cx="6912768" cy="95982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0000"/>
                </a:solidFill>
              </a:rPr>
              <a:t>KILCAL DAMARLAR</a:t>
            </a:r>
            <a:endParaRPr lang="tr-T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22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87624" y="5517232"/>
            <a:ext cx="7247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DOLAŞIM SİSTEMİ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KILCAL DAMARIN GÖREVLERİ: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10136"/>
            <a:ext cx="8882406" cy="74174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damarlar, çapları çok ince damarlardır.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damarlar dokuların içine yayılıp, kılcal damar ağlarını oluşturarak vücudun en küçük hücrelerine kadar kanın iletimini sağlarlar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atardamar kılcalları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Hücrelerden aynı yolla kanı toplayan yine kılcal damarlardır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toplardamar kılcalları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326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fenokulu.net/kavramresim7/atardamar_toplardam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531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9223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Kan, atardamar, toplardamar ve kılcal damarlardan oluşan damar ağının içinde dolaşan;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akıcı, kırmızı renkli hayati bir sıvıdır.</a:t>
            </a:r>
          </a:p>
        </p:txBody>
      </p:sp>
      <p:pic>
        <p:nvPicPr>
          <p:cNvPr id="9" name="Picture 6" descr="kan_damla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577886"/>
            <a:ext cx="2411760" cy="22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6" descr="kan_damla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4577887"/>
            <a:ext cx="2448272" cy="22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6" descr="kan_damla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4577887"/>
            <a:ext cx="2520280" cy="22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6" descr="kan_damla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36296" y="4577887"/>
            <a:ext cx="1907704" cy="22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1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1585" y="76343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sürekli olarak damarlarımızda dolaşır.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dolaşımı ile vücudumuz için gerekli maddeler,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ilgili yapı ve organlara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iletilir.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55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073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kan, vücudumuz için gerekli maddeleri taşıyan kırmızı renkli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1602" y="2617933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sürekli çalışarak dakikada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litre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 vücuda pompalar.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Yetişkin </a:t>
            </a:r>
            <a:r>
              <a:rPr lang="nn-NO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insanda, vücut kütlesinin </a:t>
            </a:r>
            <a:r>
              <a:rPr lang="nn-NO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1/13’ü</a:t>
            </a:r>
            <a:r>
              <a:rPr lang="nn-NO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oranında kan vardır. </a:t>
            </a:r>
          </a:p>
        </p:txBody>
      </p:sp>
    </p:spTree>
    <p:extLst>
      <p:ext uri="{BB962C8B-B14F-4D97-AF65-F5344CB8AC3E}">
        <p14:creationId xmlns:p14="http://schemas.microsoft.com/office/powerpoint/2010/main" val="2454029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VÜCUTTA: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Oksijen alışverişi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340768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 sağlayan karbonhidratların dokulara dağılması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938" y="292494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Proteinlerin dokular arasında dağılımı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3937" y="4077072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Hormonların ilgili dokulara giderek burada fonksiyonlarını yerine getirmesi</a:t>
            </a:r>
          </a:p>
        </p:txBody>
      </p:sp>
    </p:spTree>
    <p:extLst>
      <p:ext uri="{BB962C8B-B14F-4D97-AF65-F5344CB8AC3E}">
        <p14:creationId xmlns:p14="http://schemas.microsoft.com/office/powerpoint/2010/main" val="2534049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 kg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kişinin vücudunda yaklaşık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l kan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bulunur.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42912"/>
            <a:ext cx="3059832" cy="403225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2084" y="2734461"/>
            <a:ext cx="3059832" cy="4032250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65979" y="2742912"/>
            <a:ext cx="3059832" cy="4032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36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4" descr="kalp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1840" y="836712"/>
            <a:ext cx="601216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915816" y="3656919"/>
            <a:ext cx="2952328" cy="288925"/>
          </a:xfrm>
          <a:prstGeom prst="leftArrow">
            <a:avLst>
              <a:gd name="adj1" fmla="val 50000"/>
              <a:gd name="adj2" fmla="val 193132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tr-TR" altLang="tr-TR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056754"/>
            <a:ext cx="313184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 kanı pompalar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44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iyolojidersnotlari.com/wp-content/uploads/2013/03/buyuk-kucuk-kan-dolasimi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234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4" descr="phpnHnMn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87624" y="5517232"/>
            <a:ext cx="7247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DOLAŞIM SİSTEMİ</a:t>
            </a:r>
            <a:endParaRPr lang="tr-TR" sz="5400" b="1" cap="none" spc="0" dirty="0">
              <a:ln/>
              <a:solidFill>
                <a:srgbClr val="00B05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665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HÜCRELERİ: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ALYUVARLAR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78655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AKYUVARLAR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7410" y="4149080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PULCUKLARI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336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ALYUVARLAR                              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ERİTROSİTLER):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5994" y="1556792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Plazmada en fazla bulunan ortası çukur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çekirdeksiz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5949" y="44371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 kemik iliği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dalak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karaciğerde üretilirler.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60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AKYUVARLAR                              (LÖKOSİTLER):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412776"/>
            <a:ext cx="90132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Çekirdekli hücrelerden oluşan akyuvarlar, vücudu zararlı mikroplara karşı koruyan nöbetçilerdir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1101" y="4077072"/>
            <a:ext cx="8873295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Vücuda giren mikroplara saldırmak için, kan damarlarından ayrılabilme özelliğine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sahiptirler.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0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AKYUVARLAR                              (LÖKOSİTLER):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41277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milimetre küp insan kanında altı bin civarında akyuvar hücresi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5598" y="3356992"/>
            <a:ext cx="8873295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 da kısa ömürlü olup öldüklerinde yerlerine dalakta, lenf düğümlerinde ve kemik iliğinde yenileri üretilir.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47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PULCUKLARI (TROMBOSİTLER)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41277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 iliği tarafından üretilen, hücre bile denemeyecek kadar küçük partiküllerdir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9992" y="4077072"/>
            <a:ext cx="8873295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tanesi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araya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getirildiği zaman bile ancak bir alyuvar büyüklüğüne ulaşabilirler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55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PULCUKLARI (TROMBOSİTLER)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41277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Bunların ömürleri daha kısa olup, ancak birkaç gün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yaşayabilirler.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0750" y="3429000"/>
            <a:ext cx="8873295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•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milimetre küp insan kanında ortalama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trombosit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bulunmaktadır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61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PULCUKLARI (TROMBOSİTLER)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1412776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levhacıklarının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temel görevi, kanama olduğu zaman,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ile temasa geçerek kanın pıhtılaşmasını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sağlamaktır.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925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PLAZMASI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6" y="764704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Kanın sıvı kısmı olup, vücut için gerekli bütün maddeleri 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proteinler, yağlar, karbonhidratlar, vitaminler, hormonlar, antikorlar vs.)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taşımakla görevlidir.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8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3712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PLAZMASI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836712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Saydığımız bu maddeler, kan plazmasının içinde erimiş halde bulunurlar.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2652" y="28529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ANTİKOR: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Hastalığa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 olan etkenleri zararsız duruma getirmek için vücudun çıkardığı Maddeye Antikor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35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24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 SİSTEMİNİN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GÖREVİ: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148478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Sindirilmiş besinleri, su ve mineralleri hücrelere taşıma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42377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Akciğerden alınan oksijeni hücrelere taşıma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574" y="4437112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 salgı bezlerinin ürettiği hormonları hedef organlara iletme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DOLAŞIM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(KAN)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SİSTEMİ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4421" y="299695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421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1867</Words>
  <Application>Microsoft Office PowerPoint</Application>
  <PresentationFormat>Ekran Gösterisi (4:3)</PresentationFormat>
  <Paragraphs>220</Paragraphs>
  <Slides>90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90</vt:i4>
      </vt:variant>
    </vt:vector>
  </HeadingPairs>
  <TitlesOfParts>
    <vt:vector size="9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PC</dc:creator>
  <cp:keywords>www.sorubak.com</cp:keywords>
  <dc:description>www.sorubak.com</dc:description>
  <cp:lastModifiedBy>PC</cp:lastModifiedBy>
  <cp:revision>44</cp:revision>
  <dcterms:created xsi:type="dcterms:W3CDTF">2013-07-01T19:15:16Z</dcterms:created>
  <dcterms:modified xsi:type="dcterms:W3CDTF">2013-08-19T18:36:37Z</dcterms:modified>
  <cp:category>www.sorubak.com</cp:category>
  <cp:contentType>www.sorubak.com</cp:contentType>
  <cp:contentStatus>www.sorubak.com</cp:contentStatus>
</cp:coreProperties>
</file>