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83" r:id="rId5"/>
    <p:sldId id="282" r:id="rId6"/>
    <p:sldId id="281" r:id="rId7"/>
    <p:sldId id="286" r:id="rId8"/>
    <p:sldId id="287" r:id="rId9"/>
    <p:sldId id="280" r:id="rId10"/>
    <p:sldId id="279" r:id="rId11"/>
    <p:sldId id="278" r:id="rId12"/>
    <p:sldId id="277" r:id="rId13"/>
    <p:sldId id="276" r:id="rId14"/>
    <p:sldId id="275" r:id="rId15"/>
    <p:sldId id="288" r:id="rId16"/>
    <p:sldId id="274" r:id="rId17"/>
    <p:sldId id="273" r:id="rId18"/>
    <p:sldId id="289" r:id="rId19"/>
    <p:sldId id="290" r:id="rId20"/>
    <p:sldId id="291" r:id="rId21"/>
    <p:sldId id="272" r:id="rId22"/>
    <p:sldId id="271" r:id="rId23"/>
    <p:sldId id="292" r:id="rId24"/>
    <p:sldId id="270" r:id="rId25"/>
    <p:sldId id="269" r:id="rId26"/>
    <p:sldId id="268" r:id="rId27"/>
    <p:sldId id="293" r:id="rId28"/>
    <p:sldId id="294" r:id="rId29"/>
    <p:sldId id="308" r:id="rId30"/>
    <p:sldId id="309" r:id="rId31"/>
    <p:sldId id="267" r:id="rId32"/>
    <p:sldId id="266" r:id="rId33"/>
    <p:sldId id="265" r:id="rId34"/>
    <p:sldId id="295" r:id="rId35"/>
    <p:sldId id="296" r:id="rId36"/>
    <p:sldId id="264" r:id="rId37"/>
    <p:sldId id="263" r:id="rId38"/>
    <p:sldId id="297" r:id="rId39"/>
    <p:sldId id="298" r:id="rId40"/>
    <p:sldId id="299" r:id="rId41"/>
    <p:sldId id="300" r:id="rId42"/>
    <p:sldId id="261" r:id="rId43"/>
    <p:sldId id="301" r:id="rId44"/>
    <p:sldId id="260" r:id="rId45"/>
    <p:sldId id="259" r:id="rId46"/>
    <p:sldId id="302" r:id="rId47"/>
    <p:sldId id="307" r:id="rId48"/>
    <p:sldId id="306" r:id="rId49"/>
    <p:sldId id="305" r:id="rId50"/>
    <p:sldId id="304" r:id="rId51"/>
    <p:sldId id="258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16.08.2013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png"/><Relationship Id="rId10" Type="http://schemas.openxmlformats.org/officeDocument/2006/relationships/audio" Target="../media/audio1.wav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%20omurga%20resimleri&amp;source=images&amp;cd=&amp;cad=rja&amp;docid=bE9-pCK1JJUVyM&amp;tbnid=zXCCo-p90rV2GM:&amp;ved=0CAUQjRw&amp;url=http://www.yogaevim.com/omurga-terapi/omurga-ve-bel-hastaliklarinda-yoga/omurga-resimleri/&amp;ei=BicKUuu1JdHAtAbN9oCQCg&amp;bvm=bv.50500085,d.Yms&amp;psig=AFQjCNH3O5BDHsrpT9sAO2b6MYPrvfPCgQ&amp;ust=137648341081894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%20omurga%20resimleri&amp;source=images&amp;cd=&amp;cad=rja&amp;docid=L96-QbYH_jzYpM&amp;tbnid=ufCvey7rBmI_AM:&amp;ved=0CAUQjRw&amp;url=http://www.fenodevi.com/fen-ve-teknoloji-odevi-konulari/122-4sinif-destek-ve-hareket-sistemi&amp;ei=qycKUvKaIYbIswa2xIGIAQ&amp;bvm=bv.50500085,d.Yms&amp;psig=AFQjCNH3O5BDHsrpT9sAO2b6MYPrvfPCgQ&amp;ust=137648341081894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%20omurga%20resimleri&amp;source=images&amp;cd=&amp;cad=rja&amp;docid=L96-QbYH_jzYpM&amp;tbnid=ufCvey7rBmI_AM:&amp;ved=0CAUQjRw&amp;url=http://www.fenodevi.com/fen-ve-teknoloji-odevi-konulari/122-4sinif-destek-ve-hareket-sistemi&amp;ei=qycKUvKaIYbIswa2xIGIAQ&amp;bvm=bv.50500085,d.Yms&amp;psig=AFQjCNH3O5BDHsrpT9sAO2b6MYPrvfPCgQ&amp;ust=137648341081894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iskelet+resmi+indir&amp;source=images&amp;cd=&amp;cad=rja&amp;docid=Ha9PSs1S8E9u-M&amp;tbnid=UCOLeV1gxuNB2M:&amp;ved=0CAUQjRw&amp;url=http://www.e-dershane.biz/dersler/kavramlar.php?r%3DFen%20ve%20Teknoloji%26q%3D4%26u%3DV%FCcudumuz%20Bilmecesini%20%C7%F6zelim&amp;ei=nRQKUsOyFIiHswbHtoD4Aw&amp;bvm=bv.50500085,d.Yms&amp;psig=AFQjCNFCE8MkBKlxE40wJ_6i5MIYshaGsg&amp;ust=137647874026776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%20omurga%20resimleri&amp;source=images&amp;cd=&amp;cad=rja&amp;docid=L96-QbYH_jzYpM&amp;tbnid=ufCvey7rBmI_AM:&amp;ved=0CAUQjRw&amp;url=http://www.fenodevi.com/fen-ve-teknoloji-odevi-konulari/122-4sinif-destek-ve-hareket-sistemi&amp;ei=qycKUvKaIYbIswa2xIGIAQ&amp;bvm=bv.50500085,d.Yms&amp;psig=AFQjCNH3O5BDHsrpT9sAO2b6MYPrvfPCgQ&amp;ust=137648341081894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ol+ve+bacak+iskeleti+resimleri&amp;source=images&amp;cd=&amp;cad=rja&amp;docid=s8BDWp3sum3WGM&amp;tbnid=g9Mdv5vCi8qPZM:&amp;ved=0CAUQjRw&amp;url=http://atanesa.atauni.edu.tr/AtaNesADosya/dosya//9082//destek%20ve%20hareket%20sistemi.htm&amp;ei=zS8KUtqrEsrUsgbXtoCQDQ&amp;bvm=bv.50500085,d.Yms&amp;psig=AFQjCNH_vl6eByPICjBTmhLzgdWZBMBHdg&amp;ust=137648570624193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iskelet+resmi+indir&amp;source=images&amp;cd=&amp;cad=rja&amp;docid=vtOe6S0AHN4Q5M&amp;tbnid=s9cbMX-yMfnnrM:&amp;ved=0CAUQjRw&amp;url=http://www.resimle.net/resim15987.html&amp;ei=WBUKUpa_LsLYswa97ICoCQ&amp;bvm=bv.50500085,d.Yms&amp;psig=AFQjCNFCE8MkBKlxE40wJ_6i5MIYshaGsg&amp;ust=137647874026776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iskelet+resmi+indir&amp;source=images&amp;cd=&amp;cad=rja&amp;docid=OKmGvrZuPwE2eM&amp;tbnid=J_ZXb7xEWgqX1M:&amp;ved=0CAUQjRw&amp;url=http://telefoncumobilservis.tr.gg/%26#304;SKELET-KOM%26#304;K.htm&amp;ei=-xUKUrDRKoTYswbiu4DoBw&amp;bvm=bv.50500085,d.Yms&amp;psig=AFQjCNFCE8MkBKlxE40wJ_6i5MIYshaGsg&amp;ust=137647874026776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audio" Target="../media/audio1.wav"/><Relationship Id="rId5" Type="http://schemas.openxmlformats.org/officeDocument/2006/relationships/image" Target="../media/image24.png"/><Relationship Id="rId4" Type="http://schemas.openxmlformats.org/officeDocument/2006/relationships/oleObject" Target="../embeddings/oleObject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audio" Target="../media/audio1.wav"/><Relationship Id="rId5" Type="http://schemas.openxmlformats.org/officeDocument/2006/relationships/image" Target="../media/image25.png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oleObject" Target="../embeddings/oleObject6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audio" Target="../media/audio1.wav"/><Relationship Id="rId5" Type="http://schemas.openxmlformats.org/officeDocument/2006/relationships/image" Target="../media/image27.wmf"/><Relationship Id="rId4" Type="http://schemas.openxmlformats.org/officeDocument/2006/relationships/oleObject" Target="../embeddings/oleObject7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iskelet+resmi+indir&amp;source=images&amp;cd=&amp;cad=rja&amp;docid=Wi_VJuh4c38VDM&amp;tbnid=4A-b4lNTrp6HIM:&amp;ved=0CAUQjRw&amp;url=http://www.msnburada.com/iskelet-msn-ifadeleri&amp;ei=lBYKUoa7E4fXtAb_mYHwCg&amp;bvm=bv.50500085,d.Yms&amp;psig=AFQjCNFCE8MkBKlxE40wJ_6i5MIYshaGsg&amp;ust=137647874026776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audio" Target="../media/audio1.wav"/><Relationship Id="rId5" Type="http://schemas.openxmlformats.org/officeDocument/2006/relationships/image" Target="../media/image28.png"/><Relationship Id="rId4" Type="http://schemas.openxmlformats.org/officeDocument/2006/relationships/oleObject" Target="../embeddings/oleObject8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iskelet+resmi+indir&amp;source=images&amp;cd=&amp;cad=rja&amp;docid=A5XsOKqOcng2WM&amp;tbnid=BbGBuiEnH3O7XM:&amp;ved=0CAUQjRw&amp;url=http://www.gifmania.com.tr/Hareketli-Gifler-Cadilar-Bayrami/Gif-Resimleri-Iskelet-Cadilar-Bayrami/&amp;ei=9xYKUpLfAcHUswal94DQCw&amp;bvm=bv.50500085,d.Yms&amp;psig=AFQjCNFCE8MkBKlxE40wJ_6i5MIYshaGsg&amp;ust=137647874026776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4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İSKELETİN BÖLÜMLERİ: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1782518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KAFATASI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70584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738" y="3789040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GÖĞÜS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KAFESİ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58451" y="4828304"/>
            <a:ext cx="8873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KOLLAR VE BACAKLAR</a:t>
            </a: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509736"/>
              </p:ext>
            </p:extLst>
          </p:nvPr>
        </p:nvGraphicFramePr>
        <p:xfrm>
          <a:off x="3851920" y="548680"/>
          <a:ext cx="24384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Bit Eşlem Resmi" r:id="rId4" imgW="4695238" imgH="3761905" progId="PBrush">
                  <p:embed/>
                </p:oleObj>
              </mc:Choice>
              <mc:Fallback>
                <p:oleObj name="Bit Eşlem Resmi" r:id="rId4" imgW="4695238" imgH="3761905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548680"/>
                        <a:ext cx="24384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172347"/>
              </p:ext>
            </p:extLst>
          </p:nvPr>
        </p:nvGraphicFramePr>
        <p:xfrm>
          <a:off x="3851920" y="2492896"/>
          <a:ext cx="2438400" cy="167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Bit Eşlem Resmi" r:id="rId6" imgW="4695238" imgH="3323810" progId="PBrush">
                  <p:embed/>
                </p:oleObj>
              </mc:Choice>
              <mc:Fallback>
                <p:oleObj name="Bit Eşlem Resmi" r:id="rId6" imgW="4695238" imgH="332381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2492896"/>
                        <a:ext cx="2438400" cy="167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825662"/>
              </p:ext>
            </p:extLst>
          </p:nvPr>
        </p:nvGraphicFramePr>
        <p:xfrm>
          <a:off x="3851919" y="4149080"/>
          <a:ext cx="2418879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Bit Eşlem Resmi" r:id="rId8" imgW="4285714" imgH="2876190" progId="PBrush">
                  <p:embed/>
                </p:oleObj>
              </mc:Choice>
              <mc:Fallback>
                <p:oleObj name="Bit Eşlem Resmi" r:id="rId8" imgW="4285714" imgH="2876190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19" y="4149080"/>
                        <a:ext cx="2418879" cy="148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96136" y="762000"/>
            <a:ext cx="152400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 dirty="0"/>
              <a:t>KAFATASI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981200" y="1371600"/>
            <a:ext cx="187072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/>
              <a:t>OMUZ KEMİKLERİ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156176" y="1611086"/>
            <a:ext cx="205740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 dirty="0"/>
              <a:t>KABURGA KAFESİ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6329536" y="2193926"/>
            <a:ext cx="198120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/>
              <a:t>OMURGA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258272" y="2656114"/>
            <a:ext cx="167640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/>
              <a:t>LEĞEN KEMİĞİ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270798" y="3657600"/>
            <a:ext cx="2098675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/>
              <a:t>ÜST BACAK KEMİĞİ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209800" y="1905000"/>
            <a:ext cx="1786136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/>
              <a:t>ÜST KOL KEMİĞİ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981200" y="2514600"/>
            <a:ext cx="187072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1600" dirty="0"/>
              <a:t>ALT KOL KEMEĞİ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2590800" y="2971800"/>
            <a:ext cx="1249363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/>
              <a:t>EL KEMİĞİ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1828801" y="4572000"/>
            <a:ext cx="238316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1600"/>
              <a:t>ALT BACAK KEMİKLERİ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2209801" y="5181600"/>
            <a:ext cx="1786136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1600" dirty="0"/>
              <a:t>AYAK KEMİKLERİ</a:t>
            </a: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 SİSTEMİ: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3370" y="79223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İskeletiniz vücudunuzun içinde bulunan güç ve destek kaynağınızdır.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Vücudunuzu bir arada tutan, 206 tane kemik ,hareketleriniz için esnek bir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çerçeve,  kaslarınız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bir demirleme noktası ve beyin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kalp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akciğerler gibi hassas organlar için koruma sağlar.</a:t>
            </a: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1=KAFATASI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Kafatası beyni korur.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4598"/>
            <a:ext cx="9144000" cy="531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1.bp.blogspot.com/-z30HUAyNSVU/UOW_LLwlD3I/AAAAAAAAACE/w_rqaQerQ0s/s1600/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KAFASASI: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543" y="1124744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Kemikler birbirine çok sıkı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bağlanmıştır.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8621" y="2755509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Aralarında oynamaz eklemler 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1.bp.blogspot.com/-z30HUAyNSVU/UOW_LLwlD3I/AAAAAAAAACE/w_rqaQerQ0s/s1600/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Yassı kemiklerden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oluşur.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543" y="1124744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Beyin kafatası kemikleri tarafından korunur.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256886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Kafatasında alt çene kemiği oynar 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eklemlidir.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95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745" y="763431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 birbirine geçen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kemikten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www.yogaevim.com/wp-content/uploads/omurga-resimleri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fenodevi.com/images/stories/odevler/fen/omurga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768" y="620688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•Omurga, omur denilen 33 tane ortası delik kısa kemiğin birbirleri üzerinde dizilmesiyle oluşmuştur.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51048" y="422108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Hafif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“S” 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şeklindedir.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768" y="4990529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Vücudumuzun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üst kısmının ağırlığını taşır.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7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fenodevi.com/images/stories/odevler/fen/omurga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768" y="620688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durabilmemizi omurgamızın bu şekline borçluyuz.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768" y="2741777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Vücudumuzun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 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kısmındadır.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337" y="4267254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İçindeki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boşluğa omurilik kanalı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21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uygardergi.com/kavramlar/iskelet1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fenodevi.com/images/stories/odevler/fen/omurga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768" y="62068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oynar eklemlerden oluşmakta ve biraz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eğridir.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768" y="2741777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Omurgaya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bel kemiği de 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denilmektedir.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57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GÖGÜS KAFESİ: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7046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Sırt omurları,12 çift kaburga kemiği ve göğüs kemiğinden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9144000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2.bp.blogspot.com/-ETKywYEMyxQ/UOW_lTMMF1I/AAAAAAAAACM/RgEdalRuaLM/s1600/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034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GÖGÜS KAFESİ: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4272" y="816699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çift kaburga kemiği ve göğüs kemiğinden oluşmaktadır.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137773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Akciğerleri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kalbi korur.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422108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Nefes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alıp vermemize yardımcı olur.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2.bp.blogspot.com/-ETKywYEMyxQ/UOW_lTMMF1I/AAAAAAAAACM/RgEdalRuaLM/s1600/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034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Kemikleri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yassıdır.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194" y="805813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Esnek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yapılıdır.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2502" y="170080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Kalp ve akciğerleri 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korur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41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4=KOLLAR VE BACAKLAR: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315" y="69269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Yürüme ve hareket etmemizi sağlayan bölümdür.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9144000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80" name="Picture 8" descr="http://atanesa.atauni.edu.tr/AtaNesADosya/dosya/9082/uzunke2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ilgimanya.com/resimler/2010/10/iskelet-sistemi-uzun-kemikler-konu-oze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034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KOLLAR VE BACAKLAR: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347" y="98072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Çoğunlukla 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uzun kemiklerden oluşmuştur.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449348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Kollar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bacaklar gövdeye kemik köprülerle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bağlanmıştır. Aralarında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 oynar eklem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ilgimanya.com/resimler/2010/10/iskelet-sistemi-uzun-kemikler-konu-oze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0348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Bacağın 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gövdeye bağlandığı yerde kalça  kemiği(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leğen kemiği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 </a:t>
            </a:r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26775" y="2821115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Bacağımızda, uyluk kemiği, baldır kemiği, kaval kemiği, ayak bilek, ayak tarak ve ayak parmak kemikleri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97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ilgimanya.com/resimler/2010/10/iskelet-sistemi-uzun-kemikler-konu-oze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0348"/>
            <a:ext cx="914400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•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Kollarımız, önde köprücük arkada kürek kemiği ile bağlantılıdır. Kollarda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pazı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kemiği, ön kol, dirsek, bilek, tarak ve parmak kemikleri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bulunur.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0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45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2" name="Picture 4" descr="http://www.resimle.net/data/media/59/oynayan_hareketli_iskele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06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87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100" y="77046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vücudunu ayakta dik tutan kaslarımız ile vücudumuzun diğer iç ve dış organlarımızın giydirildiği iskelet yapısının her bir elemanına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KEMİĞİN ÖZELLİKLERİ: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64704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Renk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 beyazdırlar,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6857" y="2262395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üzerlerinde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 zarı bulunur,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6438" y="3717032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 emik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zarı kemiğin kalınlaşmasını, kırılma ve çatlamalarda onarılmasını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KEMİĞİN ÖZELLİKLERİ: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6470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Ayrıca kemiklerin ucunda kıkırdak doku bulunur ve bu doku kemiğin sürtünme sonucunda aşınmasını önler.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6857" y="508518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Kemiğin içinde ise sarı ve kırmızı ilik bulunur.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21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ilikler ise kan yapmaya yarar.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46857" y="1600419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Kemiklerimiz petek halinde birbirine kenetlenmiş ağlardan oluşur.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6857" y="508518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İçleri bir nebze olsun boştur.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2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KEMİK 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çeşit kemik türü vardır.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kemikler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kemikler,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Yassı kemikler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olarak adlandırılır.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1=UZUN KEMİKLER: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757" y="951522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kemikler, bacak ve kol kemikleri bu sınıfa girer. Bu kemiklerin boyları enlerinden uzundur.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İçlerinde sarı ilik ve kemik kanalları bulunur.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Vücudumuzu bu kemikler sayesinde hareket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ettiririz.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2=KISA KEMİKLER: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411" y="764704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enine yakın olan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kemiklerdir.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genişlikleri birbirlerine yakındır.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kemiklerde uzun kemiklerin aksine ilik ve kemik kanalı yoktur.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Omurgamızda bulunan omurlar, el kemikleri ve ayak kemikleri bu sınıf kemiklerdir.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4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3=YASSI KEMİKLER: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411" y="76470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Yassı kemikler adından da anlaşılacağı gibi yassı görünümlü kemiklerdir.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İlik ve kemik kanalı bu tür kemiklerde bulunmaz.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Vücudumuzda göğüs kafesinde kaburgalarda ve kafatasında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76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.webme.com/pic/f/fbmlkodarsiv/iskelet1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74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411" y="76470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Bunların dışında bir de kıkırdaklar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Kıkırdakların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yapısı sertliği kemiklerden farklıdır.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Kıkırdaklar burun ve kulaklarda bulunur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00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411" y="76470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Erişkin bir insanda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206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kemik vardır.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 omurgada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kaburgalar ve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sternum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 başta,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hiyoid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üst taraf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 taraf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kulak kemikleridir.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01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271718"/>
              </p:ext>
            </p:extLst>
          </p:nvPr>
        </p:nvGraphicFramePr>
        <p:xfrm>
          <a:off x="0" y="0"/>
          <a:ext cx="9144000" cy="681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Bit Eşlem Resmi" r:id="rId4" imgW="2980952" imgH="2561905" progId="Paint.Picture">
                  <p:embed/>
                </p:oleObj>
              </mc:Choice>
              <mc:Fallback>
                <p:oleObj name="Bit Eşlem Resmi" r:id="rId4" imgW="2980952" imgH="256190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1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849269" y="1366611"/>
            <a:ext cx="2268538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AVUÇ İÇİ KEMİKLERİ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81000" y="1524000"/>
            <a:ext cx="1582484" cy="33855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FF0000"/>
                </a:solidFill>
              </a:rPr>
              <a:t>BİLEK KEMİKLERİ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526213" y="3352800"/>
            <a:ext cx="2617787" cy="58102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EL PARMAĞI KEMİKLERİ</a:t>
            </a:r>
          </a:p>
          <a:p>
            <a:r>
              <a:rPr lang="tr-TR" altLang="tr-TR" sz="1600" dirty="0">
                <a:solidFill>
                  <a:srgbClr val="660066"/>
                </a:solidFill>
              </a:rPr>
              <a:t>(14 İNCE UZUN KEMİK)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81000" y="3352800"/>
            <a:ext cx="1230337" cy="33855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FF0000"/>
                </a:solidFill>
              </a:rPr>
              <a:t>BAŞPARMAK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781800" y="4495800"/>
            <a:ext cx="1776413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KÜÇÜK PARMAK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33400" y="4724400"/>
            <a:ext cx="1890713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İŞARET PARMAĞI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982663" y="6307818"/>
            <a:ext cx="1619250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ORTA PARMAK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629399" y="5971268"/>
            <a:ext cx="1844675" cy="3365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600" dirty="0">
                <a:solidFill>
                  <a:srgbClr val="660066"/>
                </a:solidFill>
              </a:rPr>
              <a:t>YÜZÜK PARMAĞI</a:t>
            </a:r>
            <a:endParaRPr lang="tr-TR" altLang="tr-TR" sz="1600" dirty="0"/>
          </a:p>
        </p:txBody>
      </p:sp>
    </p:spTree>
    <p:extLst>
      <p:ext uri="{BB962C8B-B14F-4D97-AF65-F5344CB8AC3E}">
        <p14:creationId xmlns:p14="http://schemas.microsoft.com/office/powerpoint/2010/main" val="291060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KEMİK BÜYÜMESİ NEREDE OLUŞUR?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620086"/>
              </p:ext>
            </p:extLst>
          </p:nvPr>
        </p:nvGraphicFramePr>
        <p:xfrm>
          <a:off x="0" y="1412776"/>
          <a:ext cx="9036496" cy="5445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Bit Eşlem Resmi" r:id="rId4" imgW="2419048" imgH="3619048" progId="PBrush">
                  <p:embed/>
                </p:oleObj>
              </mc:Choice>
              <mc:Fallback>
                <p:oleObj name="Bit Eşlem Resmi" r:id="rId4" imgW="2419048" imgH="3619048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12776"/>
                        <a:ext cx="9036496" cy="54452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04248" y="2204864"/>
            <a:ext cx="1511300" cy="3667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800" dirty="0">
                <a:solidFill>
                  <a:srgbClr val="CC0000"/>
                </a:solidFill>
              </a:rPr>
              <a:t>KEMİK BAŞI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04248" y="2593348"/>
            <a:ext cx="2006600" cy="3667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800" dirty="0">
                <a:solidFill>
                  <a:srgbClr val="CC0000"/>
                </a:solidFill>
              </a:rPr>
              <a:t>KEMİK GÖVDESİ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105400" y="5638800"/>
            <a:ext cx="3536950" cy="3667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1800" dirty="0">
                <a:solidFill>
                  <a:srgbClr val="CC0000"/>
                </a:solidFill>
              </a:rPr>
              <a:t>TAMAMEN BÜYÜMÜŞ İSKELET</a:t>
            </a:r>
          </a:p>
        </p:txBody>
      </p:sp>
    </p:spTree>
    <p:extLst>
      <p:ext uri="{BB962C8B-B14F-4D97-AF65-F5344CB8AC3E}">
        <p14:creationId xmlns:p14="http://schemas.microsoft.com/office/powerpoint/2010/main" val="10303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8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KEMİKLERİMİZ NASIL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BÜYÜR?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52962"/>
            <a:ext cx="888240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bebek ana rahmindeyken, kıkırdak denilen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daha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gelişecek olan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dayanıklı, esnek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yapı oluşur.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Bebek büyüdükçe kıkırdak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sürekli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olarak, kemikleşme denilen bir süreçle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kemikle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 değiştirir.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0" y="476672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olay, bütün kemiklerin gövdelerinde ve başlarında oluşur.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kere sertleştikten sonra, kemikler yaklaşık 20 yaşına kadar uzamaya devam eder ve bu yaşta büyüme tamamlanır. </a:t>
            </a:r>
          </a:p>
        </p:txBody>
      </p:sp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AYAK KEMİKLERİ: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073611"/>
              </p:ext>
            </p:extLst>
          </p:nvPr>
        </p:nvGraphicFramePr>
        <p:xfrm>
          <a:off x="0" y="962025"/>
          <a:ext cx="9144000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Bit Eşlem Resmi" r:id="rId4" imgW="2514286" imgH="2800741" progId="PBrush">
                  <p:embed/>
                </p:oleObj>
              </mc:Choice>
              <mc:Fallback>
                <p:oleObj name="Bit Eşlem Resmi" r:id="rId4" imgW="2514286" imgH="2800741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62025"/>
                        <a:ext cx="9144000" cy="589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04800" y="2590800"/>
            <a:ext cx="2155398" cy="7078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000" dirty="0">
                <a:solidFill>
                  <a:srgbClr val="FF0000"/>
                </a:solidFill>
              </a:rPr>
              <a:t>AYAK BİLEK KEMİĞİ</a:t>
            </a:r>
          </a:p>
          <a:p>
            <a:r>
              <a:rPr lang="tr-TR" altLang="tr-TR" sz="2000" dirty="0">
                <a:solidFill>
                  <a:srgbClr val="FF0000"/>
                </a:solidFill>
              </a:rPr>
              <a:t>(7 KÜÇÜK KEMİK)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6400" y="4191000"/>
            <a:ext cx="2605009" cy="7078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000" dirty="0">
                <a:solidFill>
                  <a:srgbClr val="FF0000"/>
                </a:solidFill>
              </a:rPr>
              <a:t>AYAK TARAK KEMİKLERİ</a:t>
            </a:r>
          </a:p>
          <a:p>
            <a:r>
              <a:rPr lang="tr-TR" altLang="tr-TR" sz="2000" dirty="0">
                <a:solidFill>
                  <a:srgbClr val="FF0000"/>
                </a:solidFill>
              </a:rPr>
              <a:t>(5 TANE ÇUBUK KEMİK)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5638800"/>
            <a:ext cx="2732608" cy="7078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000" dirty="0">
                <a:solidFill>
                  <a:srgbClr val="FF0000"/>
                </a:solidFill>
              </a:rPr>
              <a:t>PARMAK KEMİKLERİ</a:t>
            </a:r>
          </a:p>
          <a:p>
            <a:r>
              <a:rPr lang="tr-TR" altLang="tr-TR" sz="2000" dirty="0">
                <a:solidFill>
                  <a:srgbClr val="FF0000"/>
                </a:solidFill>
              </a:rPr>
              <a:t>(14 TANE ÇUBUK KEMİK)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518111" y="5981246"/>
            <a:ext cx="2218684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000" dirty="0">
                <a:solidFill>
                  <a:srgbClr val="FF0000"/>
                </a:solidFill>
              </a:rPr>
              <a:t>AYAK BAŞ PARMAĞI</a:t>
            </a:r>
          </a:p>
        </p:txBody>
      </p:sp>
    </p:spTree>
    <p:extLst>
      <p:ext uri="{BB962C8B-B14F-4D97-AF65-F5344CB8AC3E}">
        <p14:creationId xmlns:p14="http://schemas.microsoft.com/office/powerpoint/2010/main" val="414142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1" grpId="0" animBg="1" autoUpdateAnimBg="0"/>
      <p:bldP spid="12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ALT BACAK KEMİĞİ: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3462" y="1196752"/>
            <a:ext cx="90364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Alt bacak kemiğimiz kaval kemiği ve küçük incik kemiği olmak üzere iki kemikten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oluşmuştur.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1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37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Bit Eşlem Resmi" r:id="rId4" imgW="2295360" imgH="3181320" progId="Paint.Picture">
                  <p:embed/>
                </p:oleObj>
              </mc:Choice>
              <mc:Fallback>
                <p:oleObj name="Bit Eşlem Resmi" r:id="rId4" imgW="2295360" imgH="3181320" progId="Paint.Picture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032"/>
          <p:cNvSpPr txBox="1">
            <a:spLocks noChangeArrowheads="1"/>
          </p:cNvSpPr>
          <p:nvPr/>
        </p:nvSpPr>
        <p:spPr bwMode="auto">
          <a:xfrm>
            <a:off x="4788024" y="116632"/>
            <a:ext cx="3882794" cy="52322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800" dirty="0">
                <a:solidFill>
                  <a:schemeClr val="tx1"/>
                </a:solidFill>
              </a:rPr>
              <a:t>DİZ EKLEMİNİN DURUMU</a:t>
            </a:r>
          </a:p>
        </p:txBody>
      </p:sp>
      <p:sp>
        <p:nvSpPr>
          <p:cNvPr id="10" name="Text Box 1031"/>
          <p:cNvSpPr txBox="1">
            <a:spLocks noChangeArrowheads="1"/>
          </p:cNvSpPr>
          <p:nvPr/>
        </p:nvSpPr>
        <p:spPr bwMode="auto">
          <a:xfrm>
            <a:off x="4139952" y="1340768"/>
            <a:ext cx="2864823" cy="64633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dirty="0">
                <a:solidFill>
                  <a:srgbClr val="FFFF00"/>
                </a:solidFill>
              </a:rPr>
              <a:t>KAVAL KEMİĞİ</a:t>
            </a:r>
          </a:p>
        </p:txBody>
      </p:sp>
      <p:sp>
        <p:nvSpPr>
          <p:cNvPr id="11" name="Text Box 1030"/>
          <p:cNvSpPr txBox="1">
            <a:spLocks noChangeArrowheads="1"/>
          </p:cNvSpPr>
          <p:nvPr/>
        </p:nvSpPr>
        <p:spPr bwMode="auto">
          <a:xfrm>
            <a:off x="4644008" y="3573016"/>
            <a:ext cx="2969018" cy="646331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dirty="0">
                <a:solidFill>
                  <a:srgbClr val="00B0F0"/>
                </a:solidFill>
              </a:rPr>
              <a:t>KAVAL KEMİĞİ </a:t>
            </a:r>
          </a:p>
        </p:txBody>
      </p:sp>
      <p:sp>
        <p:nvSpPr>
          <p:cNvPr id="12" name="Text Box 1029"/>
          <p:cNvSpPr txBox="1">
            <a:spLocks noChangeArrowheads="1"/>
          </p:cNvSpPr>
          <p:nvPr/>
        </p:nvSpPr>
        <p:spPr bwMode="auto">
          <a:xfrm>
            <a:off x="3879939" y="5854500"/>
            <a:ext cx="4775666" cy="58477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200" dirty="0">
                <a:solidFill>
                  <a:srgbClr val="FFC000"/>
                </a:solidFill>
              </a:rPr>
              <a:t>BİLEK EKLEMİNİN DURUMU</a:t>
            </a:r>
          </a:p>
        </p:txBody>
      </p:sp>
      <p:sp>
        <p:nvSpPr>
          <p:cNvPr id="13" name="Text Box 1028"/>
          <p:cNvSpPr txBox="1">
            <a:spLocks noChangeArrowheads="1"/>
          </p:cNvSpPr>
          <p:nvPr/>
        </p:nvSpPr>
        <p:spPr bwMode="auto">
          <a:xfrm>
            <a:off x="107504" y="5560625"/>
            <a:ext cx="1619672" cy="707886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2000" dirty="0">
                <a:solidFill>
                  <a:srgbClr val="00B0F0"/>
                </a:solidFill>
              </a:rPr>
              <a:t>KÜÇÜK İNCİK KEMİĞİ</a:t>
            </a:r>
          </a:p>
        </p:txBody>
      </p:sp>
    </p:spTree>
    <p:extLst>
      <p:ext uri="{BB962C8B-B14F-4D97-AF65-F5344CB8AC3E}">
        <p14:creationId xmlns:p14="http://schemas.microsoft.com/office/powerpoint/2010/main" val="9693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0364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ALT KOL KEMİĞİ: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219" y="764704"/>
            <a:ext cx="903649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 kol kemiği, dirsek kemiği ile birlikte , alt kol kemiklerini oluştururlar.</a:t>
            </a:r>
          </a:p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	</a:t>
            </a:r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ince ve uzun kemikler, birbirlerine ve üst kol kemiğine bağlıdır.</a:t>
            </a:r>
          </a:p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	</a:t>
            </a:r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kemikler avuç içinin yukarı ve aşağı dönmesini sağlar.</a:t>
            </a:r>
          </a:p>
        </p:txBody>
      </p:sp>
    </p:spTree>
    <p:extLst>
      <p:ext uri="{BB962C8B-B14F-4D97-AF65-F5344CB8AC3E}">
        <p14:creationId xmlns:p14="http://schemas.microsoft.com/office/powerpoint/2010/main" val="321891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msnburada.com/smiley/iskelet/iskelet4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91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17077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Bit Eşlem Resmi" r:id="rId4" imgW="2257740" imgH="5001323" progId="PBrush">
                  <p:embed/>
                </p:oleObj>
              </mc:Choice>
              <mc:Fallback>
                <p:oleObj name="Bit Eşlem Resmi" r:id="rId4" imgW="2257740" imgH="5001323" progId="PBrush">
                  <p:embed/>
                  <p:pic>
                    <p:nvPicPr>
                      <p:cNvPr id="0" name="Object 1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036"/>
          <p:cNvSpPr txBox="1">
            <a:spLocks noChangeArrowheads="1"/>
          </p:cNvSpPr>
          <p:nvPr/>
        </p:nvSpPr>
        <p:spPr bwMode="auto">
          <a:xfrm>
            <a:off x="5724128" y="836712"/>
            <a:ext cx="3312368" cy="95410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altLang="tr-TR" sz="2800" dirty="0">
                <a:solidFill>
                  <a:srgbClr val="FF0000"/>
                </a:solidFill>
              </a:rPr>
              <a:t>DİRSEK </a:t>
            </a:r>
          </a:p>
          <a:p>
            <a:r>
              <a:rPr lang="tr-TR" altLang="tr-TR" sz="2800" dirty="0">
                <a:solidFill>
                  <a:srgbClr val="FF0000"/>
                </a:solidFill>
              </a:rPr>
              <a:t>KEMİĞİNİN BAŞI</a:t>
            </a:r>
          </a:p>
        </p:txBody>
      </p:sp>
      <p:sp>
        <p:nvSpPr>
          <p:cNvPr id="10" name="Text Box 1037"/>
          <p:cNvSpPr txBox="1">
            <a:spLocks noChangeArrowheads="1"/>
          </p:cNvSpPr>
          <p:nvPr/>
        </p:nvSpPr>
        <p:spPr bwMode="auto">
          <a:xfrm>
            <a:off x="5868144" y="3501119"/>
            <a:ext cx="2687980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altLang="tr-TR" sz="3200" dirty="0">
                <a:solidFill>
                  <a:srgbClr val="FF0000"/>
                </a:solidFill>
              </a:rPr>
              <a:t>DİRSEK KEMİĞİ</a:t>
            </a:r>
          </a:p>
        </p:txBody>
      </p:sp>
      <p:sp>
        <p:nvSpPr>
          <p:cNvPr id="11" name="Text Box 1038"/>
          <p:cNvSpPr txBox="1">
            <a:spLocks noChangeArrowheads="1"/>
          </p:cNvSpPr>
          <p:nvPr/>
        </p:nvSpPr>
        <p:spPr bwMode="auto">
          <a:xfrm>
            <a:off x="-3111" y="4898571"/>
            <a:ext cx="2448747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altLang="tr-TR" sz="2800" dirty="0">
                <a:solidFill>
                  <a:srgbClr val="FF0000"/>
                </a:solidFill>
              </a:rPr>
              <a:t>ÖN KOL KEMİĞİ</a:t>
            </a:r>
          </a:p>
        </p:txBody>
      </p:sp>
    </p:spTree>
    <p:extLst>
      <p:ext uri="{BB962C8B-B14F-4D97-AF65-F5344CB8AC3E}">
        <p14:creationId xmlns:p14="http://schemas.microsoft.com/office/powerpoint/2010/main" val="218306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1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421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gorseller.gifmania.com.tr/Hareketli-Gifler-Cadilar-Bayrami/Gif-Resimleri-Iskelet-Cadilar-Bayrami/halloween-bones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93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animatieplanet.de/geraamte/1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24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nimatieplanet.de/geraamte/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3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393" y="548680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İnsanların ve hayvanların çatısını, duruşunu, destek yapısını meydana getiren temel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03171"/>
            <a:ext cx="90132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Kasların tutunduğu, iç organların muhafaza edildiği organik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7392" y="4509120"/>
            <a:ext cx="8873295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İskelet;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kireç şeklinde kalsiyum, silis, kıkırdak veya kemikten meydana gelebilir. Hareketli veya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hareketsiz olabilir.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830</Words>
  <Application>Microsoft Office PowerPoint</Application>
  <PresentationFormat>Ekran Gösterisi (4:3)</PresentationFormat>
  <Paragraphs>144</Paragraphs>
  <Slides>51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3" baseType="lpstr">
      <vt:lpstr>Ofis Teması</vt:lpstr>
      <vt:lpstr>Bit Eşlem Resmi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30</cp:revision>
  <dcterms:created xsi:type="dcterms:W3CDTF">2013-07-01T19:15:16Z</dcterms:created>
  <dcterms:modified xsi:type="dcterms:W3CDTF">2013-08-15T21:48:03Z</dcterms:modified>
</cp:coreProperties>
</file>