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80" r:id="rId4"/>
    <p:sldId id="279" r:id="rId5"/>
    <p:sldId id="278" r:id="rId6"/>
    <p:sldId id="277" r:id="rId7"/>
    <p:sldId id="276" r:id="rId8"/>
    <p:sldId id="275" r:id="rId9"/>
    <p:sldId id="274" r:id="rId10"/>
    <p:sldId id="273" r:id="rId11"/>
    <p:sldId id="272" r:id="rId12"/>
    <p:sldId id="271" r:id="rId13"/>
    <p:sldId id="281" r:id="rId14"/>
    <p:sldId id="270" r:id="rId15"/>
    <p:sldId id="290" r:id="rId16"/>
    <p:sldId id="289" r:id="rId17"/>
    <p:sldId id="288" r:id="rId18"/>
    <p:sldId id="287" r:id="rId19"/>
    <p:sldId id="286" r:id="rId20"/>
    <p:sldId id="285" r:id="rId21"/>
    <p:sldId id="284" r:id="rId22"/>
    <p:sldId id="282" r:id="rId23"/>
    <p:sldId id="297" r:id="rId24"/>
    <p:sldId id="296" r:id="rId25"/>
    <p:sldId id="295" r:id="rId26"/>
    <p:sldId id="294" r:id="rId27"/>
    <p:sldId id="293" r:id="rId28"/>
    <p:sldId id="292" r:id="rId29"/>
    <p:sldId id="291" r:id="rId30"/>
    <p:sldId id="269" r:id="rId31"/>
    <p:sldId id="267" r:id="rId32"/>
    <p:sldId id="298" r:id="rId33"/>
    <p:sldId id="299" r:id="rId34"/>
    <p:sldId id="300" r:id="rId35"/>
    <p:sldId id="301" r:id="rId36"/>
    <p:sldId id="302" r:id="rId37"/>
    <p:sldId id="303" r:id="rId38"/>
    <p:sldId id="304" r:id="rId39"/>
    <p:sldId id="305" r:id="rId40"/>
    <p:sldId id="258" r:id="rId4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062" y="-1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11.07.2013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13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İŞLEMİ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ÖZELLİKLERİ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26369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4221088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 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4368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4=YUTAN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ELEMAN: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88690" y="951522"/>
            <a:ext cx="888240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sıfır ile çarpımı sıfıra eşittir.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5398" y="2871700"/>
            <a:ext cx="9013203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nedenle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&lt;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&gt;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sayısına çarpma işleminde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yutan eleman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denir.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38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307030" y="5301207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92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932040" y="1052736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4932040" y="2420888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4938936" y="3861048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99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932040" y="5301208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07030" y="3861047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07030" y="2420887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23528" y="1060443"/>
            <a:ext cx="39959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32937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ÇARPMADA VERİLMEYEN TERİMİN BULUNMASI: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82806" y="1479882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476489"/>
            <a:ext cx="5527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67644" y="5157192"/>
            <a:ext cx="605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60275" y="3284984"/>
            <a:ext cx="1608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5291427"/>
            <a:ext cx="12874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12403" y="5291427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168757" y="529142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55576" y="2348880"/>
            <a:ext cx="1224136" cy="653961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-270007" y="2924944"/>
            <a:ext cx="332983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063714" y="2289646"/>
            <a:ext cx="60786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48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63231" y="5291423"/>
            <a:ext cx="605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15516" y="4389946"/>
            <a:ext cx="87489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92506" y="2353379"/>
            <a:ext cx="32403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91812" y="3377316"/>
            <a:ext cx="324036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92506" y="1489474"/>
            <a:ext cx="32403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3247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ÇARPMADA VERİLMEYEN TERİMİN BULUNMASI: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47242" y="2197313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07504" y="2476489"/>
            <a:ext cx="552771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67644" y="5157192"/>
            <a:ext cx="605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60275" y="3284984"/>
            <a:ext cx="1608534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07504" y="5291427"/>
            <a:ext cx="128740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812403" y="5291427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168757" y="5291424"/>
            <a:ext cx="8408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852474" y="1527563"/>
            <a:ext cx="1224136" cy="825816"/>
          </a:xfrm>
          <a:prstGeom prst="rect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Eksi 13"/>
          <p:cNvSpPr/>
          <p:nvPr/>
        </p:nvSpPr>
        <p:spPr>
          <a:xfrm>
            <a:off x="-270007" y="2924944"/>
            <a:ext cx="3329839" cy="576064"/>
          </a:xfrm>
          <a:prstGeom prst="mathMinus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1010815" y="1458649"/>
            <a:ext cx="713658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563231" y="5291423"/>
            <a:ext cx="60552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15516" y="4389946"/>
            <a:ext cx="874897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: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2492506" y="2353379"/>
            <a:ext cx="32403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91812" y="3377316"/>
            <a:ext cx="324036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492506" y="1489474"/>
            <a:ext cx="3240360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465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0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0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0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4" grpId="0" animBg="1"/>
      <p:bldP spid="18" grpId="0" animBg="1"/>
      <p:bldP spid="19" grpId="0" animBg="1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35071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607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76302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28099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99139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5913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352" y="836712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Terimleri eşit olan toplama işleminin kısa yoldan yapılışına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işlemi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4555" y="3284984"/>
            <a:ext cx="9013203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6312" y="3861048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   </a:t>
            </a:r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3    </a:t>
            </a:r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3    </a:t>
            </a:r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r>
              <a:rPr lang="fi-FI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3    =    15     toplama işlemini;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9907" y="5184487"/>
            <a:ext cx="8873295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  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5  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</a:t>
            </a:r>
            <a:r>
              <a:rPr lang="tr-TR" sz="3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biçiminde çarpma işlemi olarak ifade edebiliriz.</a:t>
            </a:r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65050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5488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İKİ BASAMAKLI ÇARPMA:8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15816" y="79763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2060848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9763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15815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12602" y="18155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612060" y="32129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15273" y="321297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217944" y="321297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2914731" y="422863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219029" y="422863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521157" y="422863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3612603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915816" y="544144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219029" y="544144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1522242" y="54414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306086" y="5174609"/>
            <a:ext cx="6030214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26789" y="2831213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4613596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148064" y="5533780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4765996" y="2008421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5282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ÇARPMA:1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71600" y="54237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820018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ÇARPMA:2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71600" y="54237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0697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61550" y="342887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26926" y="549022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8953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ÇARPMA:4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71600" y="549022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38669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ÇARPMA:5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7160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851453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ÇARPMA:6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50910" y="549022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049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ÇARPMA:7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83567" y="5490229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71260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ÜÇ BASAMAKLI ÇARPMA:8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938534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1600860" y="1657349"/>
            <a:ext cx="61816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49307" y="4425785"/>
            <a:ext cx="617358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+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612603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938533" y="1553015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635321" y="155301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308846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611518" y="262684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2938534" y="2628534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66503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881586" y="341012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2206773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4308847" y="71052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3612603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938534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2206772" y="549023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1561550" y="5493052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0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-939641" y="5156913"/>
            <a:ext cx="7023809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3" name="Eksi 22"/>
          <p:cNvSpPr/>
          <p:nvPr/>
        </p:nvSpPr>
        <p:spPr>
          <a:xfrm>
            <a:off x="849288" y="2313842"/>
            <a:ext cx="4874840" cy="533673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Dikdörtgen 24"/>
          <p:cNvSpPr/>
          <p:nvPr/>
        </p:nvSpPr>
        <p:spPr>
          <a:xfrm>
            <a:off x="5441180" y="802862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5292080" y="5554139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çarpım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5396556" y="1718187"/>
            <a:ext cx="3702820" cy="83099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223606" y="546180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336774" y="1611183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2360627" y="2623317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1" name="Dikdörtgen 30"/>
          <p:cNvSpPr/>
          <p:nvPr/>
        </p:nvSpPr>
        <p:spPr>
          <a:xfrm>
            <a:off x="2881585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2184798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3" name="Dikdörtgen 32"/>
          <p:cNvSpPr/>
          <p:nvPr/>
        </p:nvSpPr>
        <p:spPr>
          <a:xfrm>
            <a:off x="1596379" y="4214276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971600" y="4221088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5" name="Dikdörtgen 34"/>
          <p:cNvSpPr/>
          <p:nvPr/>
        </p:nvSpPr>
        <p:spPr>
          <a:xfrm>
            <a:off x="1509986" y="341510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6" name="Dikdörtgen 35"/>
          <p:cNvSpPr/>
          <p:nvPr/>
        </p:nvSpPr>
        <p:spPr>
          <a:xfrm>
            <a:off x="971600" y="5423750"/>
            <a:ext cx="696787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Aşağı Ok 23"/>
          <p:cNvSpPr/>
          <p:nvPr/>
        </p:nvSpPr>
        <p:spPr>
          <a:xfrm>
            <a:off x="4513880" y="3485889"/>
            <a:ext cx="205624" cy="2068249"/>
          </a:xfrm>
          <a:prstGeom prst="downArrow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8" name="Aşağı Ok 37"/>
          <p:cNvSpPr/>
          <p:nvPr/>
        </p:nvSpPr>
        <p:spPr>
          <a:xfrm>
            <a:off x="3750962" y="4330065"/>
            <a:ext cx="327868" cy="1352021"/>
          </a:xfrm>
          <a:prstGeom prst="down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9119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9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9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2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4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0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1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1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7" fill="hold">
                      <p:stCondLst>
                        <p:cond delay="indefinite"/>
                      </p:stCondLst>
                      <p:childTnLst>
                        <p:par>
                          <p:cTn id="258" fill="hold">
                            <p:stCondLst>
                              <p:cond delay="0"/>
                            </p:stCondLst>
                            <p:childTnLst>
                              <p:par>
                                <p:cTn id="25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6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6" fill="hold">
                      <p:stCondLst>
                        <p:cond delay="indefinite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8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7" fill="hold">
                      <p:stCondLst>
                        <p:cond delay="indefinite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9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6" fill="hold">
                      <p:stCondLst>
                        <p:cond delay="indefinite"/>
                      </p:stCondLst>
                      <p:childTnLst>
                        <p:par>
                          <p:cTn id="297" fill="hold">
                            <p:stCondLst>
                              <p:cond delay="0"/>
                            </p:stCondLst>
                            <p:childTnLst>
                              <p:par>
                                <p:cTn id="298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01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0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4" fill="hold">
                      <p:stCondLst>
                        <p:cond delay="indefinite"/>
                      </p:stCondLst>
                      <p:childTnLst>
                        <p:par>
                          <p:cTn id="315" fill="hold">
                            <p:stCondLst>
                              <p:cond delay="0"/>
                            </p:stCondLst>
                            <p:childTnLst>
                              <p:par>
                                <p:cTn id="31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3" fill="hold">
                      <p:stCondLst>
                        <p:cond delay="indefinite"/>
                      </p:stCondLst>
                      <p:childTnLst>
                        <p:par>
                          <p:cTn id="324" fill="hold">
                            <p:stCondLst>
                              <p:cond delay="0"/>
                            </p:stCondLst>
                            <p:childTnLst>
                              <p:par>
                                <p:cTn id="3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3" grpId="0" animBg="1"/>
      <p:bldP spid="25" grpId="0" animBg="1"/>
      <p:bldP spid="26" grpId="0" animBg="1"/>
      <p:bldP spid="27" grpId="0" animBg="1"/>
      <p:bldP spid="24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İŞLEMİNDE TERİMLER: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763688" y="148478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552682" y="1484783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2552682" y="256490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425307" y="398389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1770853" y="3954254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115616" y="3954253"/>
            <a:ext cx="76526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3491880" y="1792559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3529599" y="2882417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ÇARPAN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3529599" y="4291670"/>
            <a:ext cx="3109917" cy="70788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ÇARPIM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1268650" y="3157672"/>
            <a:ext cx="877669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Eksi 4"/>
          <p:cNvSpPr/>
          <p:nvPr/>
        </p:nvSpPr>
        <p:spPr>
          <a:xfrm>
            <a:off x="445087" y="3666222"/>
            <a:ext cx="3960440" cy="576064"/>
          </a:xfrm>
          <a:prstGeom prst="mathMinus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844512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9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9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0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1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3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KISA YOLDAN ÇARPMA: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7" y="815550"/>
            <a:ext cx="8882406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Doğal sayıları kısa yoldan çarparken; onla çarpıyorsak verilen sayının sağına bir sıfır yazarız.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3045" y="3370095"/>
            <a:ext cx="9013203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Yüzle çarpıyorsak iki sıfır yazarız.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52998" y="4869160"/>
            <a:ext cx="8873295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Binle çarpıyorsak üç sıfır yazarız.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5701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006868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65513" y="5680652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351314" y="5682410"/>
            <a:ext cx="13565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211960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567877" y="566124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61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960051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91409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54515" y="5661248"/>
            <a:ext cx="181342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549192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923928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594808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44663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8185632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699658" y="566124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276286" y="564792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816151" y="5647928"/>
            <a:ext cx="282406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283968" y="5661925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59455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071291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874010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11129" y="5647928"/>
            <a:ext cx="151279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182909" y="5647928"/>
            <a:ext cx="254933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682932" y="566124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274596" y="306896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02015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3264690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846537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83768" y="5661316"/>
            <a:ext cx="19738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688103" y="5647928"/>
            <a:ext cx="269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166749" y="5661993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190631" y="3068960"/>
            <a:ext cx="249747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594808" y="3068960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9171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7366509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874010" y="5643546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13507" y="5647928"/>
            <a:ext cx="2135685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4966612" y="5643546"/>
            <a:ext cx="304009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435557" y="5643546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190631" y="3068960"/>
            <a:ext cx="249747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457644" y="3068960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240" y="3005781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11113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48457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23255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55776" y="5647928"/>
            <a:ext cx="144016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351314" y="4365104"/>
            <a:ext cx="222535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3761205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190631" y="3068960"/>
            <a:ext cx="249747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457644" y="3068960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240" y="3005781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457644" y="564792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1407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7720925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874010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462437" y="5646170"/>
            <a:ext cx="189354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190631" y="4365104"/>
            <a:ext cx="2165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121133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190631" y="3068960"/>
            <a:ext cx="249747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457644" y="3068960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240" y="3005781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4688103" y="5661248"/>
            <a:ext cx="2692209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458388" y="4354151"/>
            <a:ext cx="2411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6894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6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6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8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8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graphicFrame>
        <p:nvGraphicFramePr>
          <p:cNvPr id="9" name="Tablo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5066047"/>
              </p:ext>
            </p:extLst>
          </p:nvPr>
        </p:nvGraphicFramePr>
        <p:xfrm>
          <a:off x="0" y="0"/>
          <a:ext cx="9144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86000"/>
                <a:gridCol w="2286000"/>
                <a:gridCol w="2286000"/>
                <a:gridCol w="2286000"/>
              </a:tblGrid>
              <a:tr h="137160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  <a:tr h="1371600"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" name="Dikdörtgen 9"/>
          <p:cNvSpPr/>
          <p:nvPr/>
        </p:nvSpPr>
        <p:spPr>
          <a:xfrm>
            <a:off x="2274596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95536" y="81755"/>
            <a:ext cx="11521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4594808" y="28181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869404" y="2606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0" y="1628800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0" y="2924944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6" name="Dikdörtgen 15"/>
          <p:cNvSpPr/>
          <p:nvPr/>
        </p:nvSpPr>
        <p:spPr>
          <a:xfrm>
            <a:off x="27473" y="4293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C0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76718" y="5661248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1923255" y="5647928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9" name="Dikdörtgen 18"/>
          <p:cNvSpPr/>
          <p:nvPr/>
        </p:nvSpPr>
        <p:spPr>
          <a:xfrm>
            <a:off x="2555776" y="5661925"/>
            <a:ext cx="2132327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1000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0" name="Dikdörtgen 19"/>
          <p:cNvSpPr/>
          <p:nvPr/>
        </p:nvSpPr>
        <p:spPr>
          <a:xfrm>
            <a:off x="2190631" y="4365104"/>
            <a:ext cx="216534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206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1" name="Dikdörtgen 20"/>
          <p:cNvSpPr/>
          <p:nvPr/>
        </p:nvSpPr>
        <p:spPr>
          <a:xfrm>
            <a:off x="4576665" y="5661925"/>
            <a:ext cx="8561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2" name="Dikdörtgen 21"/>
          <p:cNvSpPr/>
          <p:nvPr/>
        </p:nvSpPr>
        <p:spPr>
          <a:xfrm>
            <a:off x="2302069" y="1607096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3" name="Dikdörtgen 22"/>
          <p:cNvSpPr/>
          <p:nvPr/>
        </p:nvSpPr>
        <p:spPr>
          <a:xfrm>
            <a:off x="4457644" y="1646582"/>
            <a:ext cx="227459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6588224" y="1653478"/>
            <a:ext cx="25557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45000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5" name="Dikdörtgen 24"/>
          <p:cNvSpPr/>
          <p:nvPr/>
        </p:nvSpPr>
        <p:spPr>
          <a:xfrm>
            <a:off x="2190631" y="3068960"/>
            <a:ext cx="2497472" cy="86177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C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4457644" y="3068960"/>
            <a:ext cx="249747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7" name="Dikdörtgen 26"/>
          <p:cNvSpPr/>
          <p:nvPr/>
        </p:nvSpPr>
        <p:spPr>
          <a:xfrm>
            <a:off x="6732240" y="3005781"/>
            <a:ext cx="252028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854000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8" name="Dikdörtgen 27"/>
          <p:cNvSpPr/>
          <p:nvPr/>
        </p:nvSpPr>
        <p:spPr>
          <a:xfrm>
            <a:off x="5130316" y="5671053"/>
            <a:ext cx="320384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986000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4458388" y="4354151"/>
            <a:ext cx="241101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C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30" name="Dikdörtgen 29"/>
          <p:cNvSpPr/>
          <p:nvPr/>
        </p:nvSpPr>
        <p:spPr>
          <a:xfrm>
            <a:off x="6748806" y="4374232"/>
            <a:ext cx="250371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986000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6960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9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8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9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ÇARPMANIN ÖZELLİKLERİ: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202077" y="797633"/>
            <a:ext cx="8882406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1=</a:t>
            </a:r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Değişme özelliği: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97244" y="1412776"/>
            <a:ext cx="9013203" cy="267765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işleminde çarpanların yeri değişse de çarpım değişmez.</a:t>
            </a:r>
          </a:p>
          <a:p>
            <a:pPr algn="ctr"/>
            <a:endParaRPr lang="tr-TR" sz="3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70705" y="3567563"/>
            <a:ext cx="8873295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Buna çarpma işleminin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değişme özelliği </a:t>
            </a:r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4656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4266" y="836712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İŞLEMİ</a:t>
            </a:r>
          </a:p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 ÖZELLİKLERİ</a:t>
            </a:r>
          </a:p>
        </p:txBody>
      </p:sp>
      <p:sp>
        <p:nvSpPr>
          <p:cNvPr id="6" name="Dikdörtgen 5"/>
          <p:cNvSpPr/>
          <p:nvPr/>
        </p:nvSpPr>
        <p:spPr>
          <a:xfrm>
            <a:off x="56998" y="2348880"/>
            <a:ext cx="91440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HAZIRLAYAN: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3536" y="3933056"/>
            <a:ext cx="914400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 İDARE İLKOKULU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4.SINIF ÖĞRT.</a:t>
            </a:r>
            <a:endParaRPr lang="tr-TR" sz="5400" b="1" cap="none" spc="0" dirty="0" smtClean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-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60130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56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0798" y="947667"/>
            <a:ext cx="386513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3724140" y="2576012"/>
            <a:ext cx="169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0797" y="5517232"/>
            <a:ext cx="88732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 </a:t>
            </a:r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 </a:t>
            </a:r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b </a:t>
            </a:r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pt-B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a 'dır.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323528" y="2622179"/>
            <a:ext cx="3865138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3635896" y="901500"/>
            <a:ext cx="169571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851920" y="4166589"/>
            <a:ext cx="3096344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23528" y="4178355"/>
            <a:ext cx="2880320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2971587" y="4166589"/>
            <a:ext cx="100811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33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5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5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7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81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2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2=BİRLEŞME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ÖZELLİĞİ: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93931" y="859189"/>
            <a:ext cx="8882406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Çarpma işleminde terimler ikişer ikişer gruplandırılarak çarpılırsa çarpım değişmez.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135352" y="4437112"/>
            <a:ext cx="8873295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 özelliğe çarpma işleminin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birleşme özelliği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5451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ÖRNEK: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2406" y="844147"/>
            <a:ext cx="8882406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5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, 2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için;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4668" y="2564904"/>
            <a:ext cx="9013203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(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5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200302" y="3915431"/>
            <a:ext cx="8873295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20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200303" y="4941168"/>
            <a:ext cx="8873295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 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72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40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5442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2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3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3=ETKİSİZ (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BİRİM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ELEMAN: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35352" y="1484784"/>
            <a:ext cx="8882406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sayının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ile çarpımı kendisine eşittir.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69953" y="2947223"/>
            <a:ext cx="9013203" cy="280076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 çarpma işlemini etkilemez.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sayısına çarpma işleminin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etkisiz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(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birim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) elemanı </a:t>
            </a:r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denir.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66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0" y="28192"/>
            <a:ext cx="914400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ÖRNEKLER: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75472" y="859189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130797" y="2192731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42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75472" y="364502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37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29986" y="5085184"/>
            <a:ext cx="888240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>
            <a:defPPr>
              <a:defRPr lang="tr-TR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75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=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1 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X</a:t>
            </a:r>
            <a:r>
              <a:rPr lang="tr-TR" sz="8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75</a:t>
            </a:r>
            <a:endParaRPr lang="tr-TR" sz="8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4415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500">
        <p14:vortex dir="r"/>
        <p:sndAc>
          <p:stSnd>
            <p:snd r:embed="rId2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1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17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2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26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4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4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4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232</TotalTime>
  <Words>936</Words>
  <Application>Microsoft Office PowerPoint</Application>
  <PresentationFormat>Ekran Gösterisi (4:3)</PresentationFormat>
  <Paragraphs>655</Paragraphs>
  <Slides>40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PC</cp:lastModifiedBy>
  <cp:revision>35</cp:revision>
  <dcterms:created xsi:type="dcterms:W3CDTF">2013-07-01T19:15:16Z</dcterms:created>
  <dcterms:modified xsi:type="dcterms:W3CDTF">2013-07-11T18:03:51Z</dcterms:modified>
</cp:coreProperties>
</file>