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321" r:id="rId4"/>
    <p:sldId id="332" r:id="rId5"/>
    <p:sldId id="331" r:id="rId6"/>
    <p:sldId id="330" r:id="rId7"/>
    <p:sldId id="329" r:id="rId8"/>
    <p:sldId id="290" r:id="rId9"/>
    <p:sldId id="289" r:id="rId10"/>
    <p:sldId id="320" r:id="rId11"/>
    <p:sldId id="288" r:id="rId12"/>
    <p:sldId id="259" r:id="rId13"/>
    <p:sldId id="319" r:id="rId14"/>
    <p:sldId id="312" r:id="rId15"/>
    <p:sldId id="311" r:id="rId16"/>
    <p:sldId id="310" r:id="rId17"/>
    <p:sldId id="309" r:id="rId18"/>
    <p:sldId id="308" r:id="rId19"/>
    <p:sldId id="307" r:id="rId20"/>
    <p:sldId id="306" r:id="rId21"/>
    <p:sldId id="305" r:id="rId22"/>
    <p:sldId id="304" r:id="rId23"/>
    <p:sldId id="303" r:id="rId24"/>
    <p:sldId id="302" r:id="rId25"/>
    <p:sldId id="301" r:id="rId26"/>
    <p:sldId id="300" r:id="rId27"/>
    <p:sldId id="299" r:id="rId28"/>
    <p:sldId id="298" r:id="rId29"/>
    <p:sldId id="297" r:id="rId30"/>
    <p:sldId id="296" r:id="rId31"/>
    <p:sldId id="295" r:id="rId32"/>
    <p:sldId id="294" r:id="rId33"/>
    <p:sldId id="293" r:id="rId34"/>
    <p:sldId id="292" r:id="rId35"/>
    <p:sldId id="291" r:id="rId36"/>
    <p:sldId id="318" r:id="rId37"/>
    <p:sldId id="267" r:id="rId38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062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15.05.2013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15.05.2013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15.05.2013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15.05.2013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15.05.2013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15.05.2013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15.05.2013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15.05.2013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15.05.2013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15.05.2013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15.05.2013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3720DD-5B6D-40BF-8493-A6B52D484E6B}" type="datetimeFigureOut">
              <a:rPr lang="tr-TR" smtClean="0"/>
              <a:t>15.05.2013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13" name="chimes.wav"/>
          </p:stSnd>
        </p:sndAc>
      </p:transition>
    </mc:Choice>
    <mc:Fallback>
      <p:transition spd="slow">
        <p:fade/>
        <p:sndAc>
          <p:stSnd>
            <p:snd r:embed="rId13" name="chimes.wav"/>
          </p:stSnd>
        </p:sndAc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DERS: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TÜRKÇE</a:t>
            </a:r>
          </a:p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KONU: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SIFATLAR VE ÇEŞİTLERİ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215008" y="4149080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MALATYA-MERKEZ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90735" y="2564904"/>
            <a:ext cx="892899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CUMA ARAYICI 3-A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SINIFI ÖĞRETMENİ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14792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4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 tmFilter="0,0; .5, 1; 1, 1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3461889" y="116632"/>
            <a:ext cx="1983748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SIFAT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-14943" y="1730660"/>
            <a:ext cx="3807453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tr-TR" sz="32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00"/>
                </a:solidFill>
                <a:latin typeface="Comic Sans MS"/>
              </a:rPr>
              <a:t>Niteleme Sıfatları</a:t>
            </a:r>
          </a:p>
        </p:txBody>
      </p:sp>
      <p:sp>
        <p:nvSpPr>
          <p:cNvPr id="6" name="Eksi 5"/>
          <p:cNvSpPr/>
          <p:nvPr/>
        </p:nvSpPr>
        <p:spPr>
          <a:xfrm>
            <a:off x="107504" y="886073"/>
            <a:ext cx="8928992" cy="432048"/>
          </a:xfrm>
          <a:prstGeom prst="mathMinus">
            <a:avLst>
              <a:gd name="adj1" fmla="val 18481"/>
            </a:avLst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Aşağı Ok 6"/>
          <p:cNvSpPr/>
          <p:nvPr/>
        </p:nvSpPr>
        <p:spPr>
          <a:xfrm>
            <a:off x="1210482" y="1030535"/>
            <a:ext cx="242316" cy="598711"/>
          </a:xfrm>
          <a:prstGeom prst="down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Aşağı Ok 7"/>
          <p:cNvSpPr/>
          <p:nvPr/>
        </p:nvSpPr>
        <p:spPr>
          <a:xfrm>
            <a:off x="7649518" y="1131949"/>
            <a:ext cx="242316" cy="598711"/>
          </a:xfrm>
          <a:prstGeom prst="down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Dikdörtgen 8"/>
          <p:cNvSpPr/>
          <p:nvPr/>
        </p:nvSpPr>
        <p:spPr>
          <a:xfrm>
            <a:off x="5148064" y="1730660"/>
            <a:ext cx="3700052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tr-TR" sz="3200" b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00"/>
                </a:solidFill>
                <a:latin typeface="Comic Sans MS"/>
              </a:rPr>
              <a:t>Belirtme Sıfatları</a:t>
            </a:r>
            <a:endParaRPr lang="tr-TR" sz="3200" b="1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FF00"/>
              </a:solidFill>
              <a:latin typeface="Comic Sans MS"/>
            </a:endParaRPr>
          </a:p>
        </p:txBody>
      </p:sp>
      <p:sp>
        <p:nvSpPr>
          <p:cNvPr id="10" name="Line 10"/>
          <p:cNvSpPr>
            <a:spLocks noChangeShapeType="1"/>
          </p:cNvSpPr>
          <p:nvPr/>
        </p:nvSpPr>
        <p:spPr bwMode="auto">
          <a:xfrm flipH="1">
            <a:off x="3492500" y="2492375"/>
            <a:ext cx="4967288" cy="0"/>
          </a:xfrm>
          <a:prstGeom prst="line">
            <a:avLst/>
          </a:prstGeom>
          <a:ln>
            <a:headEnd/>
            <a:tailEnd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  <p:txBody>
          <a:bodyPr/>
          <a:lstStyle/>
          <a:p>
            <a:endParaRPr lang="tr-TR"/>
          </a:p>
        </p:txBody>
      </p:sp>
      <p:sp>
        <p:nvSpPr>
          <p:cNvPr id="11" name="Line 11"/>
          <p:cNvSpPr>
            <a:spLocks noChangeShapeType="1"/>
          </p:cNvSpPr>
          <p:nvPr/>
        </p:nvSpPr>
        <p:spPr bwMode="auto">
          <a:xfrm>
            <a:off x="3492500" y="2492375"/>
            <a:ext cx="0" cy="288925"/>
          </a:xfrm>
          <a:prstGeom prst="line">
            <a:avLst/>
          </a:prstGeom>
          <a:ln>
            <a:headEnd/>
            <a:tailEnd type="triangle" w="med" len="med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  <p:txBody>
          <a:bodyPr/>
          <a:lstStyle/>
          <a:p>
            <a:endParaRPr lang="tr-TR"/>
          </a:p>
        </p:txBody>
      </p:sp>
      <p:sp>
        <p:nvSpPr>
          <p:cNvPr id="12" name="Line 14"/>
          <p:cNvSpPr>
            <a:spLocks noChangeShapeType="1"/>
          </p:cNvSpPr>
          <p:nvPr/>
        </p:nvSpPr>
        <p:spPr bwMode="auto">
          <a:xfrm>
            <a:off x="5219700" y="2492375"/>
            <a:ext cx="0" cy="288925"/>
          </a:xfrm>
          <a:prstGeom prst="line">
            <a:avLst/>
          </a:prstGeom>
          <a:ln>
            <a:headEnd/>
            <a:tailEnd type="triangle" w="med" len="med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  <p:txBody>
          <a:bodyPr/>
          <a:lstStyle/>
          <a:p>
            <a:endParaRPr lang="tr-TR"/>
          </a:p>
        </p:txBody>
      </p:sp>
      <p:sp>
        <p:nvSpPr>
          <p:cNvPr id="13" name="Line 13"/>
          <p:cNvSpPr>
            <a:spLocks noChangeShapeType="1"/>
          </p:cNvSpPr>
          <p:nvPr/>
        </p:nvSpPr>
        <p:spPr bwMode="auto">
          <a:xfrm>
            <a:off x="6804025" y="2492375"/>
            <a:ext cx="0" cy="288925"/>
          </a:xfrm>
          <a:prstGeom prst="line">
            <a:avLst/>
          </a:prstGeom>
          <a:ln>
            <a:headEnd/>
            <a:tailEnd type="triangle" w="med" len="med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  <p:txBody>
          <a:bodyPr/>
          <a:lstStyle/>
          <a:p>
            <a:endParaRPr lang="tr-TR"/>
          </a:p>
        </p:txBody>
      </p:sp>
      <p:sp>
        <p:nvSpPr>
          <p:cNvPr id="14" name="Line 12"/>
          <p:cNvSpPr>
            <a:spLocks noChangeShapeType="1"/>
          </p:cNvSpPr>
          <p:nvPr/>
        </p:nvSpPr>
        <p:spPr bwMode="auto">
          <a:xfrm>
            <a:off x="8459788" y="2492375"/>
            <a:ext cx="0" cy="288925"/>
          </a:xfrm>
          <a:prstGeom prst="line">
            <a:avLst/>
          </a:prstGeom>
          <a:ln>
            <a:headEnd/>
            <a:tailEnd type="triangle" w="med" len="med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  <p:txBody>
          <a:bodyPr/>
          <a:lstStyle/>
          <a:p>
            <a:endParaRPr lang="tr-TR"/>
          </a:p>
        </p:txBody>
      </p:sp>
      <p:sp>
        <p:nvSpPr>
          <p:cNvPr id="15" name="Line 12"/>
          <p:cNvSpPr>
            <a:spLocks noChangeShapeType="1"/>
          </p:cNvSpPr>
          <p:nvPr/>
        </p:nvSpPr>
        <p:spPr bwMode="auto">
          <a:xfrm>
            <a:off x="6372200" y="2170972"/>
            <a:ext cx="0" cy="288925"/>
          </a:xfrm>
          <a:prstGeom prst="line">
            <a:avLst/>
          </a:prstGeom>
          <a:ln>
            <a:headEnd/>
            <a:tailEnd type="triangle" w="med" len="med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  <p:txBody>
          <a:bodyPr/>
          <a:lstStyle/>
          <a:p>
            <a:endParaRPr lang="tr-TR"/>
          </a:p>
        </p:txBody>
      </p:sp>
      <p:sp>
        <p:nvSpPr>
          <p:cNvPr id="16" name="WordArt 15"/>
          <p:cNvSpPr>
            <a:spLocks noChangeArrowheads="1" noChangeShapeType="1" noTextEdit="1"/>
          </p:cNvSpPr>
          <p:nvPr/>
        </p:nvSpPr>
        <p:spPr bwMode="auto">
          <a:xfrm>
            <a:off x="2411760" y="2871788"/>
            <a:ext cx="1656183" cy="628650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631"/>
              </a:avLst>
            </a:prstTxWarp>
          </a:bodyPr>
          <a:lstStyle/>
          <a:p>
            <a:r>
              <a:rPr lang="tr-TR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00"/>
                </a:solidFill>
                <a:latin typeface="Comic Sans MS"/>
              </a:rPr>
              <a:t>İşaret </a:t>
            </a:r>
          </a:p>
          <a:p>
            <a:r>
              <a:rPr lang="tr-TR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00"/>
                </a:solidFill>
                <a:latin typeface="Comic Sans MS"/>
              </a:rPr>
              <a:t>Sıfatları</a:t>
            </a:r>
          </a:p>
        </p:txBody>
      </p:sp>
      <p:sp>
        <p:nvSpPr>
          <p:cNvPr id="17" name="WordArt 16"/>
          <p:cNvSpPr>
            <a:spLocks noChangeArrowheads="1" noChangeShapeType="1" noTextEdit="1"/>
          </p:cNvSpPr>
          <p:nvPr/>
        </p:nvSpPr>
        <p:spPr bwMode="auto">
          <a:xfrm>
            <a:off x="4572000" y="2852738"/>
            <a:ext cx="1404144" cy="628650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tr-TR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00"/>
                </a:solidFill>
                <a:latin typeface="Comic Sans MS"/>
              </a:rPr>
              <a:t>Sayı</a:t>
            </a:r>
          </a:p>
          <a:p>
            <a:r>
              <a:rPr lang="tr-TR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00"/>
                </a:solidFill>
                <a:latin typeface="Comic Sans MS"/>
              </a:rPr>
              <a:t>Sıfatları</a:t>
            </a:r>
          </a:p>
        </p:txBody>
      </p:sp>
      <p:sp>
        <p:nvSpPr>
          <p:cNvPr id="18" name="WordArt 17"/>
          <p:cNvSpPr>
            <a:spLocks noChangeArrowheads="1" noChangeShapeType="1" noTextEdit="1"/>
          </p:cNvSpPr>
          <p:nvPr/>
        </p:nvSpPr>
        <p:spPr bwMode="auto">
          <a:xfrm>
            <a:off x="6207795" y="2852738"/>
            <a:ext cx="1244526" cy="628650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tr-TR" b="1" kern="10" dirty="0" err="1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00"/>
                </a:solidFill>
                <a:latin typeface="Comic Sans MS"/>
              </a:rPr>
              <a:t>Belgisiz</a:t>
            </a:r>
            <a:r>
              <a:rPr lang="tr-TR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00"/>
                </a:solidFill>
                <a:latin typeface="Comic Sans MS"/>
              </a:rPr>
              <a:t> </a:t>
            </a:r>
          </a:p>
          <a:p>
            <a:r>
              <a:rPr lang="tr-TR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00"/>
                </a:solidFill>
                <a:latin typeface="Comic Sans MS"/>
              </a:rPr>
              <a:t>Sıfatlar</a:t>
            </a:r>
          </a:p>
        </p:txBody>
      </p:sp>
      <p:sp>
        <p:nvSpPr>
          <p:cNvPr id="19" name="WordArt 18"/>
          <p:cNvSpPr>
            <a:spLocks noChangeArrowheads="1" noChangeShapeType="1" noTextEdit="1"/>
          </p:cNvSpPr>
          <p:nvPr/>
        </p:nvSpPr>
        <p:spPr bwMode="auto">
          <a:xfrm>
            <a:off x="7770676" y="2852738"/>
            <a:ext cx="1265820" cy="628650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tr-TR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FF"/>
                </a:solidFill>
                <a:latin typeface="Comic Sans MS"/>
              </a:rPr>
              <a:t>Soru </a:t>
            </a:r>
          </a:p>
          <a:p>
            <a:r>
              <a:rPr lang="tr-TR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FF"/>
                </a:solidFill>
                <a:latin typeface="Comic Sans MS"/>
              </a:rPr>
              <a:t>Sıfatları</a:t>
            </a:r>
          </a:p>
        </p:txBody>
      </p:sp>
      <p:sp>
        <p:nvSpPr>
          <p:cNvPr id="20" name="Line 20"/>
          <p:cNvSpPr>
            <a:spLocks noChangeShapeType="1"/>
          </p:cNvSpPr>
          <p:nvPr/>
        </p:nvSpPr>
        <p:spPr bwMode="auto">
          <a:xfrm>
            <a:off x="3276600" y="3933825"/>
            <a:ext cx="5111750" cy="0"/>
          </a:xfrm>
          <a:prstGeom prst="line">
            <a:avLst/>
          </a:prstGeom>
          <a:ln>
            <a:headEnd/>
            <a:tailEnd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  <p:txBody>
          <a:bodyPr/>
          <a:lstStyle/>
          <a:p>
            <a:endParaRPr lang="tr-TR"/>
          </a:p>
        </p:txBody>
      </p:sp>
      <p:sp>
        <p:nvSpPr>
          <p:cNvPr id="21" name="Line 19"/>
          <p:cNvSpPr>
            <a:spLocks noChangeShapeType="1"/>
          </p:cNvSpPr>
          <p:nvPr/>
        </p:nvSpPr>
        <p:spPr bwMode="auto">
          <a:xfrm>
            <a:off x="5219700" y="3573463"/>
            <a:ext cx="0" cy="360362"/>
          </a:xfrm>
          <a:prstGeom prst="line">
            <a:avLst/>
          </a:prstGeom>
          <a:ln>
            <a:headEnd/>
            <a:tailEnd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  <p:txBody>
          <a:bodyPr/>
          <a:lstStyle/>
          <a:p>
            <a:endParaRPr lang="tr-TR"/>
          </a:p>
        </p:txBody>
      </p:sp>
      <p:sp>
        <p:nvSpPr>
          <p:cNvPr id="22" name="Line 21"/>
          <p:cNvSpPr>
            <a:spLocks noChangeShapeType="1"/>
          </p:cNvSpPr>
          <p:nvPr/>
        </p:nvSpPr>
        <p:spPr bwMode="auto">
          <a:xfrm>
            <a:off x="3276600" y="3933825"/>
            <a:ext cx="0" cy="287338"/>
          </a:xfrm>
          <a:prstGeom prst="line">
            <a:avLst/>
          </a:prstGeom>
          <a:ln>
            <a:headEnd/>
            <a:tailEnd type="triangle" w="med" len="med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  <p:txBody>
          <a:bodyPr/>
          <a:lstStyle/>
          <a:p>
            <a:endParaRPr lang="tr-TR"/>
          </a:p>
        </p:txBody>
      </p:sp>
      <p:sp>
        <p:nvSpPr>
          <p:cNvPr id="23" name="Line 22"/>
          <p:cNvSpPr>
            <a:spLocks noChangeShapeType="1"/>
          </p:cNvSpPr>
          <p:nvPr/>
        </p:nvSpPr>
        <p:spPr bwMode="auto">
          <a:xfrm>
            <a:off x="5004048" y="3933825"/>
            <a:ext cx="0" cy="287338"/>
          </a:xfrm>
          <a:prstGeom prst="line">
            <a:avLst/>
          </a:prstGeom>
          <a:ln>
            <a:headEnd/>
            <a:tailEnd type="triangle" w="med" len="med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  <p:txBody>
          <a:bodyPr/>
          <a:lstStyle/>
          <a:p>
            <a:endParaRPr lang="tr-TR"/>
          </a:p>
        </p:txBody>
      </p:sp>
      <p:sp>
        <p:nvSpPr>
          <p:cNvPr id="24" name="Line 23"/>
          <p:cNvSpPr>
            <a:spLocks noChangeShapeType="1"/>
          </p:cNvSpPr>
          <p:nvPr/>
        </p:nvSpPr>
        <p:spPr bwMode="auto">
          <a:xfrm>
            <a:off x="6660232" y="3933825"/>
            <a:ext cx="0" cy="287338"/>
          </a:xfrm>
          <a:prstGeom prst="line">
            <a:avLst/>
          </a:prstGeom>
          <a:ln>
            <a:headEnd/>
            <a:tailEnd type="triangle" w="med" len="med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  <p:txBody>
          <a:bodyPr/>
          <a:lstStyle/>
          <a:p>
            <a:endParaRPr lang="tr-TR"/>
          </a:p>
        </p:txBody>
      </p:sp>
      <p:sp>
        <p:nvSpPr>
          <p:cNvPr id="25" name="Line 24"/>
          <p:cNvSpPr>
            <a:spLocks noChangeShapeType="1"/>
          </p:cNvSpPr>
          <p:nvPr/>
        </p:nvSpPr>
        <p:spPr bwMode="auto">
          <a:xfrm>
            <a:off x="8383814" y="3933825"/>
            <a:ext cx="0" cy="287338"/>
          </a:xfrm>
          <a:prstGeom prst="line">
            <a:avLst/>
          </a:prstGeom>
          <a:ln>
            <a:headEnd/>
            <a:tailEnd type="triangle" w="med" len="med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  <p:txBody>
          <a:bodyPr/>
          <a:lstStyle/>
          <a:p>
            <a:endParaRPr lang="tr-TR"/>
          </a:p>
        </p:txBody>
      </p:sp>
      <p:sp>
        <p:nvSpPr>
          <p:cNvPr id="26" name="WordArt 26"/>
          <p:cNvSpPr>
            <a:spLocks noChangeArrowheads="1" noChangeShapeType="1" noTextEdit="1"/>
          </p:cNvSpPr>
          <p:nvPr/>
        </p:nvSpPr>
        <p:spPr bwMode="auto">
          <a:xfrm>
            <a:off x="2411760" y="4313238"/>
            <a:ext cx="1656183" cy="828675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tr-TR" sz="16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00"/>
                </a:solidFill>
                <a:latin typeface="Comic Sans MS"/>
              </a:rPr>
              <a:t>Asıl</a:t>
            </a:r>
          </a:p>
          <a:p>
            <a:r>
              <a:rPr lang="tr-TR" sz="16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00"/>
                </a:solidFill>
                <a:latin typeface="Comic Sans MS"/>
              </a:rPr>
              <a:t>Sayı</a:t>
            </a:r>
          </a:p>
          <a:p>
            <a:r>
              <a:rPr lang="tr-TR" sz="16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00"/>
                </a:solidFill>
                <a:latin typeface="Comic Sans MS"/>
              </a:rPr>
              <a:t>Sıfatları</a:t>
            </a:r>
          </a:p>
        </p:txBody>
      </p:sp>
      <p:sp>
        <p:nvSpPr>
          <p:cNvPr id="27" name="WordArt 27"/>
          <p:cNvSpPr>
            <a:spLocks noChangeArrowheads="1" noChangeShapeType="1" noTextEdit="1"/>
          </p:cNvSpPr>
          <p:nvPr/>
        </p:nvSpPr>
        <p:spPr bwMode="auto">
          <a:xfrm>
            <a:off x="4283968" y="4313237"/>
            <a:ext cx="1692176" cy="828675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tr-TR" sz="16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00"/>
                </a:solidFill>
                <a:latin typeface="Comic Sans MS"/>
              </a:rPr>
              <a:t>Sıra</a:t>
            </a:r>
          </a:p>
          <a:p>
            <a:r>
              <a:rPr lang="tr-TR" sz="16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00"/>
                </a:solidFill>
                <a:latin typeface="Comic Sans MS"/>
              </a:rPr>
              <a:t>Sayı</a:t>
            </a:r>
          </a:p>
          <a:p>
            <a:r>
              <a:rPr lang="tr-TR" sz="16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00"/>
                </a:solidFill>
                <a:latin typeface="Comic Sans MS"/>
              </a:rPr>
              <a:t>Sıfatları</a:t>
            </a:r>
          </a:p>
        </p:txBody>
      </p:sp>
      <p:sp>
        <p:nvSpPr>
          <p:cNvPr id="28" name="WordArt 28"/>
          <p:cNvSpPr>
            <a:spLocks noChangeArrowheads="1" noChangeShapeType="1" noTextEdit="1"/>
          </p:cNvSpPr>
          <p:nvPr/>
        </p:nvSpPr>
        <p:spPr bwMode="auto">
          <a:xfrm>
            <a:off x="6207794" y="4223657"/>
            <a:ext cx="1244526" cy="828675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tr-TR" sz="16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00"/>
                </a:solidFill>
                <a:latin typeface="Comic Sans MS"/>
              </a:rPr>
              <a:t>Üleştirme</a:t>
            </a:r>
          </a:p>
          <a:p>
            <a:r>
              <a:rPr lang="tr-TR" sz="16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00"/>
                </a:solidFill>
                <a:latin typeface="Comic Sans MS"/>
              </a:rPr>
              <a:t>Sayı</a:t>
            </a:r>
          </a:p>
          <a:p>
            <a:r>
              <a:rPr lang="tr-TR" sz="16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00"/>
                </a:solidFill>
                <a:latin typeface="Comic Sans MS"/>
              </a:rPr>
              <a:t>Sıfatları</a:t>
            </a:r>
          </a:p>
        </p:txBody>
      </p:sp>
      <p:sp>
        <p:nvSpPr>
          <p:cNvPr id="29" name="WordArt 29"/>
          <p:cNvSpPr>
            <a:spLocks noChangeArrowheads="1" noChangeShapeType="1" noTextEdit="1"/>
          </p:cNvSpPr>
          <p:nvPr/>
        </p:nvSpPr>
        <p:spPr bwMode="auto">
          <a:xfrm>
            <a:off x="7649518" y="4212771"/>
            <a:ext cx="1254895" cy="828675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2602"/>
              </a:avLst>
            </a:prstTxWarp>
          </a:bodyPr>
          <a:lstStyle/>
          <a:p>
            <a:r>
              <a:rPr lang="tr-TR" sz="16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00"/>
                </a:solidFill>
                <a:latin typeface="Comic Sans MS"/>
              </a:rPr>
              <a:t>Kesir</a:t>
            </a:r>
          </a:p>
          <a:p>
            <a:r>
              <a:rPr lang="tr-TR" sz="16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00"/>
                </a:solidFill>
                <a:latin typeface="Comic Sans MS"/>
              </a:rPr>
              <a:t>Sayı</a:t>
            </a:r>
          </a:p>
          <a:p>
            <a:r>
              <a:rPr lang="tr-TR" sz="16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00"/>
                </a:solidFill>
                <a:latin typeface="Comic Sans MS"/>
              </a:rPr>
              <a:t>Sıfatları</a:t>
            </a:r>
          </a:p>
        </p:txBody>
      </p:sp>
      <p:sp>
        <p:nvSpPr>
          <p:cNvPr id="30" name="Line 14"/>
          <p:cNvSpPr>
            <a:spLocks noChangeShapeType="1"/>
          </p:cNvSpPr>
          <p:nvPr/>
        </p:nvSpPr>
        <p:spPr bwMode="auto">
          <a:xfrm>
            <a:off x="4322068" y="741610"/>
            <a:ext cx="0" cy="288925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7617772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 tmFilter="0,0; .5, 1; 1, 1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9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9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9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5" dur="500" tmFilter="0,0; .5, 1; 1, 1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4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2" dur="500" tmFilter="0,0; .5, 1; 1, 1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4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9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5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5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7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1" dur="500" tmFilter="0,0; .5, 1; 1, 1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2" presetID="4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4" dur="500" fill="hold"/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500" fill="hold"/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500" fill="hold"/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500" fill="hold"/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8" dur="500" tmFilter="0,0; .5, 1; 1, 1"/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>
                      <p:stCondLst>
                        <p:cond delay="indefinite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7" fill="hold">
                      <p:stCondLst>
                        <p:cond delay="indefinite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9" fill="hold">
                      <p:stCondLst>
                        <p:cond delay="indefinite"/>
                      </p:stCondLst>
                      <p:childTnLst>
                        <p:par>
                          <p:cTn id="200" fill="hold">
                            <p:stCondLst>
                              <p:cond delay="0"/>
                            </p:stCondLst>
                            <p:childTnLst>
                              <p:par>
                                <p:cTn id="20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7" fill="hold">
                      <p:stCondLst>
                        <p:cond delay="indefinite"/>
                      </p:stCondLst>
                      <p:childTnLst>
                        <p:par>
                          <p:cTn id="208" fill="hold">
                            <p:stCondLst>
                              <p:cond delay="0"/>
                            </p:stCondLst>
                            <p:childTnLst>
                              <p:par>
                                <p:cTn id="20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15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1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21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7" fill="hold">
                      <p:stCondLst>
                        <p:cond delay="indefinite"/>
                      </p:stCondLst>
                      <p:childTnLst>
                        <p:par>
                          <p:cTn id="228" fill="hold">
                            <p:stCondLst>
                              <p:cond delay="0"/>
                            </p:stCondLst>
                            <p:childTnLst>
                              <p:par>
                                <p:cTn id="22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5" fill="hold">
                      <p:stCondLst>
                        <p:cond delay="indefinite"/>
                      </p:stCondLst>
                      <p:childTnLst>
                        <p:par>
                          <p:cTn id="236" fill="hold">
                            <p:stCondLst>
                              <p:cond delay="0"/>
                            </p:stCondLst>
                            <p:childTnLst>
                              <p:par>
                                <p:cTn id="237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43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4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4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49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5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5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5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5" fill="hold">
                      <p:stCondLst>
                        <p:cond delay="indefinite"/>
                      </p:stCondLst>
                      <p:childTnLst>
                        <p:par>
                          <p:cTn id="256" fill="hold">
                            <p:stCondLst>
                              <p:cond delay="0"/>
                            </p:stCondLst>
                            <p:childTnLst>
                              <p:par>
                                <p:cTn id="25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3" fill="hold">
                      <p:stCondLst>
                        <p:cond delay="indefinite"/>
                      </p:stCondLst>
                      <p:childTnLst>
                        <p:par>
                          <p:cTn id="264" fill="hold">
                            <p:stCondLst>
                              <p:cond delay="0"/>
                            </p:stCondLst>
                            <p:childTnLst>
                              <p:par>
                                <p:cTn id="26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7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8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9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0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1" dur="500" tmFilter="0,0; .5, 1; 1, 1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2" presetID="4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4" dur="500" fill="hold"/>
                                        <p:tgtEl>
                                          <p:spTgt spid="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5" dur="500" fill="hold"/>
                                        <p:tgtEl>
                                          <p:spTgt spid="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6" dur="500" fill="hold"/>
                                        <p:tgtEl>
                                          <p:spTgt spid="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7" dur="500" fill="hold"/>
                                        <p:tgtEl>
                                          <p:spTgt spid="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8" dur="500" tmFilter="0,0; .5, 1; 1, 1"/>
                                        <p:tgtEl>
                                          <p:spTgt spid="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9" presetID="4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1" dur="500" fill="hold"/>
                                        <p:tgtEl>
                                          <p:spTgt spid="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2" dur="500" fill="hold"/>
                                        <p:tgtEl>
                                          <p:spTgt spid="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3" dur="500" fill="hold"/>
                                        <p:tgtEl>
                                          <p:spTgt spid="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4" dur="500" fill="hold"/>
                                        <p:tgtEl>
                                          <p:spTgt spid="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5" dur="500" tmFilter="0,0; .5, 1; 1, 1"/>
                                        <p:tgtEl>
                                          <p:spTgt spid="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6" fill="hold">
                      <p:stCondLst>
                        <p:cond delay="indefinite"/>
                      </p:stCondLst>
                      <p:childTnLst>
                        <p:par>
                          <p:cTn id="287" fill="hold">
                            <p:stCondLst>
                              <p:cond delay="0"/>
                            </p:stCondLst>
                            <p:childTnLst>
                              <p:par>
                                <p:cTn id="28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4" fill="hold">
                      <p:stCondLst>
                        <p:cond delay="indefinite"/>
                      </p:stCondLst>
                      <p:childTnLst>
                        <p:par>
                          <p:cTn id="295" fill="hold">
                            <p:stCondLst>
                              <p:cond delay="0"/>
                            </p:stCondLst>
                            <p:childTnLst>
                              <p:par>
                                <p:cTn id="296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9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9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0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0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02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0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0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0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0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08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1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1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3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SIFATLAR İKİYE AYRILIRLAR: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4" y="850616"/>
            <a:ext cx="8928992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A= 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Niteleme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Sıfatları </a:t>
            </a:r>
          </a:p>
        </p:txBody>
      </p:sp>
      <p:sp>
        <p:nvSpPr>
          <p:cNvPr id="6" name="Dikdörtgen 5"/>
          <p:cNvSpPr/>
          <p:nvPr/>
        </p:nvSpPr>
        <p:spPr>
          <a:xfrm>
            <a:off x="74035" y="2248754"/>
            <a:ext cx="8928992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A=NİTELEME SIFATI: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84041" y="1558502"/>
            <a:ext cx="8928992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B=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Belirtme Sıfatları</a:t>
            </a:r>
          </a:p>
          <a:p>
            <a:pPr algn="ctr"/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97497" y="2881941"/>
            <a:ext cx="8928992" cy="304698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Varlıkların biçimini, durumunu, rengini bildiren 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sözcüklere 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niteleme sıfatı 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denir. </a:t>
            </a:r>
            <a:endParaRPr lang="tr-TR" sz="48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498271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Örnekler: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28464" y="763213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 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Yuvarlak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masa.</a:t>
            </a:r>
          </a:p>
        </p:txBody>
      </p:sp>
      <p:sp>
        <p:nvSpPr>
          <p:cNvPr id="6" name="Dikdörtgen 5"/>
          <p:cNvSpPr/>
          <p:nvPr/>
        </p:nvSpPr>
        <p:spPr>
          <a:xfrm>
            <a:off x="223392" y="1532654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 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Kırmızı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kalem.</a:t>
            </a:r>
          </a:p>
        </p:txBody>
      </p:sp>
      <p:sp>
        <p:nvSpPr>
          <p:cNvPr id="7" name="Dikdörtgen 6"/>
          <p:cNvSpPr/>
          <p:nvPr/>
        </p:nvSpPr>
        <p:spPr>
          <a:xfrm>
            <a:off x="172818" y="2305408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 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Sessiz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adam.</a:t>
            </a:r>
          </a:p>
        </p:txBody>
      </p:sp>
      <p:sp>
        <p:nvSpPr>
          <p:cNvPr id="8" name="Dikdörtgen 7"/>
          <p:cNvSpPr/>
          <p:nvPr/>
        </p:nvSpPr>
        <p:spPr>
          <a:xfrm>
            <a:off x="128464" y="3074849"/>
            <a:ext cx="8928992" cy="34778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Sözcük gruplarında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yuvarlak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biçimini,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kırmızı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rengini,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sessiz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durumunu bildirdiği için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niteleme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sıfatıdır.</a:t>
            </a:r>
          </a:p>
        </p:txBody>
      </p:sp>
    </p:spTree>
    <p:extLst>
      <p:ext uri="{BB962C8B-B14F-4D97-AF65-F5344CB8AC3E}">
        <p14:creationId xmlns:p14="http://schemas.microsoft.com/office/powerpoint/2010/main" val="33422383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 tmFilter="0,0; .5, 1; 1, 1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251520" y="3073028"/>
            <a:ext cx="8712968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Ben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 yeşil 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armutları severek yerim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</a:t>
            </a:r>
          </a:p>
        </p:txBody>
      </p:sp>
      <p:sp>
        <p:nvSpPr>
          <p:cNvPr id="5" name="Dikdörtgen 4"/>
          <p:cNvSpPr/>
          <p:nvPr/>
        </p:nvSpPr>
        <p:spPr>
          <a:xfrm>
            <a:off x="251520" y="764704"/>
            <a:ext cx="8712968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Niteleme sıfatlarını bulmak için isme “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nasıl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” sorusu sorulur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07504" y="116632"/>
            <a:ext cx="8712968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UYARI: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309295" y="4659321"/>
            <a:ext cx="8712968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Nasıl armutlar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?  Yeşil  (Niteleme Sıfatı)</a:t>
            </a:r>
          </a:p>
        </p:txBody>
      </p:sp>
    </p:spTree>
    <p:extLst>
      <p:ext uri="{BB962C8B-B14F-4D97-AF65-F5344CB8AC3E}">
        <p14:creationId xmlns:p14="http://schemas.microsoft.com/office/powerpoint/2010/main" val="16117011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 tmFilter="0,0; .5, 1; 1, 1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B=Belirtme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Sıfatları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4" y="886073"/>
            <a:ext cx="8928992" cy="526297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Varlıkların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yerlerini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sayısını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gösteren,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soru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yoluyla veya aşağı yukarı biçimde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durumlarını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belirten kelimelere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belirtme sıfatı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denir.</a:t>
            </a:r>
          </a:p>
        </p:txBody>
      </p:sp>
    </p:spTree>
    <p:extLst>
      <p:ext uri="{BB962C8B-B14F-4D97-AF65-F5344CB8AC3E}">
        <p14:creationId xmlns:p14="http://schemas.microsoft.com/office/powerpoint/2010/main" val="32109375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Belirtme sıfatları dörde ayrılırlar: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39349" y="1567509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1) 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Sayı sıfatları </a:t>
            </a:r>
          </a:p>
        </p:txBody>
      </p:sp>
      <p:sp>
        <p:nvSpPr>
          <p:cNvPr id="6" name="Dikdörtgen 5"/>
          <p:cNvSpPr/>
          <p:nvPr/>
        </p:nvSpPr>
        <p:spPr>
          <a:xfrm>
            <a:off x="139349" y="2780928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2)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İşaret sıfatları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06693" y="4077072"/>
            <a:ext cx="8928992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3) </a:t>
            </a:r>
            <a:r>
              <a:rPr lang="tr-TR" sz="48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Belgisiz</a:t>
            </a:r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sıfatlar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158619" y="5229200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4)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Soru sıfatları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613292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 tmFilter="0,0; .5, 1; 1, 1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1) SAYI SIFATLARI:</a:t>
            </a:r>
            <a:endParaRPr lang="tr-TR" sz="4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91615" y="886073"/>
            <a:ext cx="8928992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Varlıkların sayılarını, sıralarını belirten kelimelere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sayı sıfatları 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denir.</a:t>
            </a:r>
          </a:p>
        </p:txBody>
      </p:sp>
      <p:sp>
        <p:nvSpPr>
          <p:cNvPr id="6" name="Dikdörtgen 5"/>
          <p:cNvSpPr/>
          <p:nvPr/>
        </p:nvSpPr>
        <p:spPr>
          <a:xfrm>
            <a:off x="107504" y="4077072"/>
            <a:ext cx="8928992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Sayı sıfatları kendi aralarında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dörde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ayrılırlar.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359452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a) 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Asıl sayı sıfatları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96686" y="155679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b)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Sıra sayı sıfatları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50235" y="3212976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c)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Kesir sayı sıfatları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223392" y="443711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d)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Üleştirme sıfatları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024020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 tmFilter="0,0; .5, 1; 1, 1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2501" y="0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a) Asıl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Sayı Sıfatları : 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87423" y="620688"/>
            <a:ext cx="8928992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Varlıkların sayılarını</a:t>
            </a:r>
          </a:p>
          <a:p>
            <a:pPr algn="ctr"/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   belirten sıfatlardır.</a:t>
            </a:r>
          </a:p>
        </p:txBody>
      </p:sp>
      <p:sp>
        <p:nvSpPr>
          <p:cNvPr id="6" name="Dikdörtgen 5"/>
          <p:cNvSpPr/>
          <p:nvPr/>
        </p:nvSpPr>
        <p:spPr>
          <a:xfrm>
            <a:off x="95807" y="1947902"/>
            <a:ext cx="8928992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Örnekler: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36848" y="2564904"/>
            <a:ext cx="8928992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Altı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dondurma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136848" y="3334345"/>
            <a:ext cx="8928992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Beş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kelebek.</a:t>
            </a:r>
            <a:endParaRPr lang="tr-TR" sz="48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136848" y="4103786"/>
            <a:ext cx="8928992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On 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sekiz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öğrenci.</a:t>
            </a:r>
          </a:p>
        </p:txBody>
      </p:sp>
      <p:sp>
        <p:nvSpPr>
          <p:cNvPr id="10" name="Dikdörtgen 9"/>
          <p:cNvSpPr/>
          <p:nvPr/>
        </p:nvSpPr>
        <p:spPr>
          <a:xfrm>
            <a:off x="136848" y="4797152"/>
            <a:ext cx="8928992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arkadaş.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899706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 tmFilter="0,0; .5, 1; 1, 1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Uyarı: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76537" y="912171"/>
            <a:ext cx="8928992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Yukarda olduğu gibi asıl sayı  sıfatları yazı  veya </a:t>
            </a:r>
          </a:p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rakamla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yazılabilir. </a:t>
            </a:r>
          </a:p>
        </p:txBody>
      </p:sp>
      <p:sp>
        <p:nvSpPr>
          <p:cNvPr id="7" name="Dikdörtgen 6"/>
          <p:cNvSpPr/>
          <p:nvPr/>
        </p:nvSpPr>
        <p:spPr>
          <a:xfrm>
            <a:off x="76537" y="3035829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Üç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 kalem</a:t>
            </a:r>
          </a:p>
        </p:txBody>
      </p:sp>
      <p:sp>
        <p:nvSpPr>
          <p:cNvPr id="8" name="Dikdörtgen 7"/>
          <p:cNvSpPr/>
          <p:nvPr/>
        </p:nvSpPr>
        <p:spPr>
          <a:xfrm>
            <a:off x="216698" y="3959159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100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yıl</a:t>
            </a:r>
          </a:p>
        </p:txBody>
      </p:sp>
      <p:sp>
        <p:nvSpPr>
          <p:cNvPr id="9" name="Dikdörtgen 8"/>
          <p:cNvSpPr/>
          <p:nvPr/>
        </p:nvSpPr>
        <p:spPr>
          <a:xfrm>
            <a:off x="148545" y="4882489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 milyon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insan</a:t>
            </a:r>
          </a:p>
        </p:txBody>
      </p:sp>
      <p:sp>
        <p:nvSpPr>
          <p:cNvPr id="10" name="Dikdörtgen 9"/>
          <p:cNvSpPr/>
          <p:nvPr/>
        </p:nvSpPr>
        <p:spPr>
          <a:xfrm>
            <a:off x="170653" y="5805819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12 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koyun</a:t>
            </a:r>
            <a:endParaRPr lang="tr-TR" sz="5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08597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 tmFilter="0,0; .5, 1; 1, 1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SIFAT: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4" y="980728"/>
            <a:ext cx="8928992" cy="452431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Varlık adlarından önce gelerek onları niteleyen, biçimlerini, sayılarını, yerlerini belirten sözcüklere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SIFAT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(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ÖN AD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) denir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7794271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b) Sıra sayı sıfatları: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37757" y="1069987"/>
            <a:ext cx="8928992" cy="424731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Varlıların benzerleri arasındaki 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yerini                                     ( 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sırasını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) 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belirten 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sıfatlara 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sıra sayı sıfatları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denir.</a:t>
            </a:r>
            <a:endParaRPr lang="tr-TR" sz="5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129907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Örnekler: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4" y="886073"/>
            <a:ext cx="8928992" cy="280076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Ben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okulda hep 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üçüncü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sırada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oturuyordum.</a:t>
            </a:r>
          </a:p>
          <a:p>
            <a:pPr algn="ctr"/>
            <a:endParaRPr lang="tr-TR" sz="4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   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72345" y="2396207"/>
            <a:ext cx="6731903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*10.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caddede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oturuyoruz.</a:t>
            </a:r>
          </a:p>
        </p:txBody>
      </p:sp>
      <p:sp>
        <p:nvSpPr>
          <p:cNvPr id="7" name="Dikdörtgen 6"/>
          <p:cNvSpPr/>
          <p:nvPr/>
        </p:nvSpPr>
        <p:spPr>
          <a:xfrm>
            <a:off x="107504" y="3933056"/>
            <a:ext cx="8352928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Bu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gün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beşinci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haftayı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bitirdik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6052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 tmFilter="0,0; .5, 1; 1, 1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Altıncı 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sınıfa geçeceğim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</a:t>
            </a:r>
            <a:endParaRPr lang="tr-TR" sz="4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80729" y="980728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21.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yüzyıla girdik.</a:t>
            </a:r>
            <a:endParaRPr lang="tr-TR" sz="4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07504" y="1844824"/>
            <a:ext cx="8928992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Onuncu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köyden de kovuldum.</a:t>
            </a:r>
            <a:endParaRPr lang="tr-TR" sz="4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80729" y="3316459"/>
            <a:ext cx="8928992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Yukarda olduğu gibi 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sıra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sayı  sıfatları yazı  veya </a:t>
            </a:r>
          </a:p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rakamla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yazılabilir. 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685787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 tmFilter="0,0; .5, 1; 1, 1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 tmFilter="0,0; .5, 1; 1, 1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c) Kesir sayı sıfatları: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2501" y="1412776"/>
            <a:ext cx="8928992" cy="424731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Varlıkların 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parçalarını (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kesrini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)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gösteren 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sıfatlara 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kesir sayı 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sıfatları denir.</a:t>
            </a:r>
            <a:endParaRPr lang="tr-TR" sz="5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412415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Örnekler: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4" y="886073"/>
            <a:ext cx="6192688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Yarım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ders.</a:t>
            </a:r>
          </a:p>
        </p:txBody>
      </p:sp>
      <p:sp>
        <p:nvSpPr>
          <p:cNvPr id="6" name="Dikdörtgen 5"/>
          <p:cNvSpPr/>
          <p:nvPr/>
        </p:nvSpPr>
        <p:spPr>
          <a:xfrm>
            <a:off x="80729" y="1610761"/>
            <a:ext cx="6435487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Çeyrek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saat.</a:t>
            </a:r>
          </a:p>
        </p:txBody>
      </p:sp>
      <p:sp>
        <p:nvSpPr>
          <p:cNvPr id="7" name="Dikdörtgen 6"/>
          <p:cNvSpPr/>
          <p:nvPr/>
        </p:nvSpPr>
        <p:spPr>
          <a:xfrm>
            <a:off x="0" y="2455110"/>
            <a:ext cx="8244408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Beş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buçuk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santim.</a:t>
            </a:r>
          </a:p>
        </p:txBody>
      </p:sp>
      <p:sp>
        <p:nvSpPr>
          <p:cNvPr id="8" name="Dikdörtgen 7"/>
          <p:cNvSpPr/>
          <p:nvPr/>
        </p:nvSpPr>
        <p:spPr>
          <a:xfrm>
            <a:off x="107504" y="3247878"/>
            <a:ext cx="518457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% 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15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kar.</a:t>
            </a:r>
          </a:p>
        </p:txBody>
      </p:sp>
      <p:sp>
        <p:nvSpPr>
          <p:cNvPr id="9" name="Dikdörtgen 8"/>
          <p:cNvSpPr/>
          <p:nvPr/>
        </p:nvSpPr>
        <p:spPr>
          <a:xfrm>
            <a:off x="118390" y="4195426"/>
            <a:ext cx="517369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2/4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ekmek.</a:t>
            </a:r>
          </a:p>
        </p:txBody>
      </p:sp>
      <p:sp>
        <p:nvSpPr>
          <p:cNvPr id="10" name="Dikdörtgen 9"/>
          <p:cNvSpPr/>
          <p:nvPr/>
        </p:nvSpPr>
        <p:spPr>
          <a:xfrm>
            <a:off x="118390" y="4947031"/>
            <a:ext cx="618180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Dörtte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üç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pay</a:t>
            </a:r>
          </a:p>
        </p:txBody>
      </p:sp>
      <p:sp>
        <p:nvSpPr>
          <p:cNvPr id="11" name="Dikdörtgen 10"/>
          <p:cNvSpPr/>
          <p:nvPr/>
        </p:nvSpPr>
        <p:spPr>
          <a:xfrm>
            <a:off x="156929" y="5720407"/>
            <a:ext cx="7079367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Yüzde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elli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başarı</a:t>
            </a:r>
          </a:p>
        </p:txBody>
      </p:sp>
    </p:spTree>
    <p:extLst>
      <p:ext uri="{BB962C8B-B14F-4D97-AF65-F5344CB8AC3E}">
        <p14:creationId xmlns:p14="http://schemas.microsoft.com/office/powerpoint/2010/main" val="19040185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 tmFilter="0,0; .5, 1; 1, 1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d) Üleştirme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Sıfatları : 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4" y="886073"/>
            <a:ext cx="8928992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Varlıkların bölüşümünü </a:t>
            </a:r>
          </a:p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belirten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sıfatlardır.</a:t>
            </a:r>
          </a:p>
        </p:txBody>
      </p:sp>
      <p:sp>
        <p:nvSpPr>
          <p:cNvPr id="6" name="Dikdörtgen 5"/>
          <p:cNvSpPr/>
          <p:nvPr/>
        </p:nvSpPr>
        <p:spPr>
          <a:xfrm>
            <a:off x="51927" y="227687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Örnekler: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51927" y="2924944"/>
            <a:ext cx="8928992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Onar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portakal, ikişer elma.</a:t>
            </a:r>
          </a:p>
        </p:txBody>
      </p:sp>
      <p:sp>
        <p:nvSpPr>
          <p:cNvPr id="8" name="Dikdörtgen 7"/>
          <p:cNvSpPr/>
          <p:nvPr/>
        </p:nvSpPr>
        <p:spPr>
          <a:xfrm>
            <a:off x="71197" y="4371494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Dörder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tatlı yedik.</a:t>
            </a:r>
          </a:p>
        </p:txBody>
      </p:sp>
      <p:sp>
        <p:nvSpPr>
          <p:cNvPr id="9" name="Dikdörtgen 8"/>
          <p:cNvSpPr/>
          <p:nvPr/>
        </p:nvSpPr>
        <p:spPr>
          <a:xfrm>
            <a:off x="109194" y="551723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Birer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birer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saydık.</a:t>
            </a:r>
          </a:p>
        </p:txBody>
      </p:sp>
    </p:spTree>
    <p:extLst>
      <p:ext uri="{BB962C8B-B14F-4D97-AF65-F5344CB8AC3E}">
        <p14:creationId xmlns:p14="http://schemas.microsoft.com/office/powerpoint/2010/main" val="34234333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 tmFilter="0,0; .5, 1; 1, 1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 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Üçer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sıra olduk.</a:t>
            </a:r>
          </a:p>
        </p:txBody>
      </p:sp>
      <p:sp>
        <p:nvSpPr>
          <p:cNvPr id="5" name="Dikdörtgen 4"/>
          <p:cNvSpPr/>
          <p:nvPr/>
        </p:nvSpPr>
        <p:spPr>
          <a:xfrm>
            <a:off x="107504" y="886073"/>
            <a:ext cx="828092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 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Üç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yüzer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koyun</a:t>
            </a:r>
          </a:p>
        </p:txBody>
      </p:sp>
      <p:sp>
        <p:nvSpPr>
          <p:cNvPr id="6" name="Dikdörtgen 5"/>
          <p:cNvSpPr/>
          <p:nvPr/>
        </p:nvSpPr>
        <p:spPr>
          <a:xfrm>
            <a:off x="148545" y="1682356"/>
            <a:ext cx="5863615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 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Yüzer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lira</a:t>
            </a:r>
          </a:p>
        </p:txBody>
      </p:sp>
      <p:sp>
        <p:nvSpPr>
          <p:cNvPr id="7" name="Dikdörtgen 6"/>
          <p:cNvSpPr/>
          <p:nvPr/>
        </p:nvSpPr>
        <p:spPr>
          <a:xfrm>
            <a:off x="0" y="2564904"/>
            <a:ext cx="615617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 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Onar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sıra</a:t>
            </a:r>
          </a:p>
        </p:txBody>
      </p:sp>
      <p:sp>
        <p:nvSpPr>
          <p:cNvPr id="8" name="Dikdörtgen 7"/>
          <p:cNvSpPr/>
          <p:nvPr/>
        </p:nvSpPr>
        <p:spPr>
          <a:xfrm>
            <a:off x="80729" y="3379443"/>
            <a:ext cx="8928992" cy="36625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nn-NO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Sayıların sonlarına -er eki </a:t>
            </a:r>
            <a:r>
              <a:rPr lang="nn-NO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getirilerek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yapılabilir.</a:t>
            </a:r>
          </a:p>
          <a:p>
            <a:pPr algn="ctr"/>
            <a:r>
              <a:rPr lang="nn-NO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nn-NO" sz="4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r>
              <a:rPr lang="nn-NO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  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03068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 tmFilter="0,0; .5, 1; 1, 1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2= İŞARET SIFATLARI: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27654" y="886073"/>
            <a:ext cx="8928992" cy="526297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Varlıkların yerlerini işaret yoluyla belirten 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sıfatlara 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işaret sıfatı 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denir.   </a:t>
            </a:r>
            <a:endParaRPr lang="tr-TR" sz="48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  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(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Gösterme sıfatları </a:t>
            </a:r>
          </a:p>
          <a:p>
            <a:pPr algn="ctr"/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  da denir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) İşaret sıfatları 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(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Bu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şu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)</a:t>
            </a:r>
          </a:p>
        </p:txBody>
      </p:sp>
    </p:spTree>
    <p:extLst>
      <p:ext uri="{BB962C8B-B14F-4D97-AF65-F5344CB8AC3E}">
        <p14:creationId xmlns:p14="http://schemas.microsoft.com/office/powerpoint/2010/main" val="15342977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 tmFilter="0,0; .5, 1; 1, 1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ln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Örnekler: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87423" y="886073"/>
            <a:ext cx="3692489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Bu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okul.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244826" y="1660585"/>
            <a:ext cx="295902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Şu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ev.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87423" y="2455111"/>
            <a:ext cx="3096344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Tepe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157942" y="3247879"/>
            <a:ext cx="3967134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Şu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çocuk.</a:t>
            </a:r>
            <a:endParaRPr lang="tr-TR" sz="4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259832" y="4017320"/>
            <a:ext cx="3967134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elma.</a:t>
            </a:r>
            <a:endParaRPr lang="tr-TR" sz="4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187622" y="4786761"/>
            <a:ext cx="3967134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Şu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köpek.</a:t>
            </a:r>
            <a:endParaRPr lang="tr-TR" sz="4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187622" y="5556202"/>
            <a:ext cx="3967134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tren.</a:t>
            </a:r>
            <a:endParaRPr lang="tr-TR" sz="4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4226966" y="1052736"/>
            <a:ext cx="460020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Şu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ev kimin?</a:t>
            </a:r>
            <a:endParaRPr lang="tr-TR" sz="4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4427984" y="1822177"/>
            <a:ext cx="4415273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kuş yaralı. </a:t>
            </a:r>
            <a:endParaRPr lang="tr-TR" sz="4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4226966" y="2606440"/>
            <a:ext cx="4621223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Bu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vazo kırık</a:t>
            </a:r>
            <a:endParaRPr lang="tr-TR" sz="4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4427984" y="3366305"/>
            <a:ext cx="439918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ev kimin?</a:t>
            </a:r>
            <a:endParaRPr lang="tr-TR" sz="4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3760575" y="4135746"/>
            <a:ext cx="5356309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Bu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kapı kapalı</a:t>
            </a:r>
            <a:endParaRPr lang="tr-TR" sz="4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138927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 tmFilter="0,0; .5, 1; 1, 1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9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9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9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UYARI: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76537" y="1268760"/>
            <a:ext cx="8928992" cy="378565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“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“ isimlerin önünde kullanıldığı zaman </a:t>
            </a:r>
          </a:p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işaret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sıfatı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dır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Tek başına kullanıldığı</a:t>
            </a:r>
          </a:p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zaman 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zamir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dir.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560856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 tmFilter="0,0; .5, 1; 1, 1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Kare masa</a:t>
            </a:r>
          </a:p>
        </p:txBody>
      </p:sp>
      <p:sp>
        <p:nvSpPr>
          <p:cNvPr id="5" name="Dikdörtgen 4"/>
          <p:cNvSpPr/>
          <p:nvPr/>
        </p:nvSpPr>
        <p:spPr>
          <a:xfrm>
            <a:off x="107504" y="5157192"/>
            <a:ext cx="8928992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Kare sözcüğü, masanın</a:t>
            </a:r>
          </a:p>
          <a:p>
            <a:pPr algn="ctr"/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Şeklini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belirtiyor. </a:t>
            </a:r>
          </a:p>
          <a:p>
            <a:pPr algn="ctr"/>
            <a:endParaRPr lang="tr-TR" sz="4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7" name="Picture 6" descr="masa_18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886073"/>
            <a:ext cx="6120680" cy="42711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911594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350"/>
                            </p:stCondLst>
                            <p:childTnLst>
                              <p:par>
                                <p:cTn id="30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ÖRNEKLER: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4" y="879514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kitabı bana getir. 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3851920" y="1652268"/>
            <a:ext cx="4176464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İşaret sıfatı</a:t>
            </a:r>
          </a:p>
        </p:txBody>
      </p:sp>
      <p:sp>
        <p:nvSpPr>
          <p:cNvPr id="8" name="Dikdörtgen 7"/>
          <p:cNvSpPr/>
          <p:nvPr/>
        </p:nvSpPr>
        <p:spPr>
          <a:xfrm>
            <a:off x="94117" y="2546613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çok eskimiş.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467544" y="1484784"/>
            <a:ext cx="2670990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(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İsim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)	</a:t>
            </a:r>
          </a:p>
        </p:txBody>
      </p:sp>
      <p:sp>
        <p:nvSpPr>
          <p:cNvPr id="9" name="Dikdörtgen 8"/>
          <p:cNvSpPr/>
          <p:nvPr/>
        </p:nvSpPr>
        <p:spPr>
          <a:xfrm>
            <a:off x="971600" y="3316053"/>
            <a:ext cx="2533667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(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isim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)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3505267" y="3316054"/>
            <a:ext cx="4032448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İşaret sıfatı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94117" y="4085494"/>
            <a:ext cx="8928992" cy="280076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Bu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şu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’nun yanı sıra “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öteki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beriki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”</a:t>
            </a:r>
          </a:p>
          <a:p>
            <a:pPr algn="ctr"/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  kelimeleri de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işaret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sıfatı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dır. 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788470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 tmFilter="0,0; .5, 1; 1, 1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Örnekler: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4" y="886073"/>
            <a:ext cx="8928992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Murat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öteki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mahallede oturuyor.</a:t>
            </a:r>
          </a:p>
        </p:txBody>
      </p:sp>
      <p:sp>
        <p:nvSpPr>
          <p:cNvPr id="6" name="Dikdörtgen 5"/>
          <p:cNvSpPr/>
          <p:nvPr/>
        </p:nvSpPr>
        <p:spPr>
          <a:xfrm>
            <a:off x="107504" y="2396207"/>
            <a:ext cx="8928992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Arkadaşım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beriki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sokakta 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oynuyor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 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07504" y="3933056"/>
            <a:ext cx="8928992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Öbür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çocuk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henüz gelmedi.</a:t>
            </a:r>
          </a:p>
        </p:txBody>
      </p:sp>
    </p:spTree>
    <p:extLst>
      <p:ext uri="{BB962C8B-B14F-4D97-AF65-F5344CB8AC3E}">
        <p14:creationId xmlns:p14="http://schemas.microsoft.com/office/powerpoint/2010/main" val="33533685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 tmFilter="0,0; .5, 1; 1, 1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3) BELGİSİZ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SIFATLAR</a:t>
            </a:r>
          </a:p>
        </p:txBody>
      </p:sp>
      <p:sp>
        <p:nvSpPr>
          <p:cNvPr id="5" name="Dikdörtgen 4"/>
          <p:cNvSpPr/>
          <p:nvPr/>
        </p:nvSpPr>
        <p:spPr>
          <a:xfrm>
            <a:off x="172818" y="886073"/>
            <a:ext cx="8928992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Varlıkları belli belirsiz şekilde belirten </a:t>
            </a:r>
          </a:p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sıfatlardır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</a:t>
            </a:r>
          </a:p>
        </p:txBody>
      </p:sp>
      <p:sp>
        <p:nvSpPr>
          <p:cNvPr id="6" name="Dikdörtgen 5"/>
          <p:cNvSpPr/>
          <p:nvPr/>
        </p:nvSpPr>
        <p:spPr>
          <a:xfrm>
            <a:off x="122582" y="2924944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Örnekler: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23462" y="3584305"/>
            <a:ext cx="8928992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Bazı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 veliler, çocuklarının 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çalışkan olmasını isterler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 </a:t>
            </a:r>
          </a:p>
          <a:p>
            <a:pPr algn="ctr"/>
            <a:endParaRPr lang="tr-TR" sz="4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174508" y="5152862"/>
            <a:ext cx="8928992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(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Velilerin hepsi değil bir kısmı.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18692035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 tmFilter="0,0; .5, 1; 1, 1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Başka şeyler düşünün.</a:t>
            </a:r>
          </a:p>
        </p:txBody>
      </p:sp>
      <p:sp>
        <p:nvSpPr>
          <p:cNvPr id="5" name="Dikdörtgen 4"/>
          <p:cNvSpPr/>
          <p:nvPr/>
        </p:nvSpPr>
        <p:spPr>
          <a:xfrm>
            <a:off x="5882" y="1126161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Birkaç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hafta yeterli mi ?</a:t>
            </a:r>
          </a:p>
        </p:txBody>
      </p:sp>
      <p:sp>
        <p:nvSpPr>
          <p:cNvPr id="6" name="Dikdörtgen 5"/>
          <p:cNvSpPr/>
          <p:nvPr/>
        </p:nvSpPr>
        <p:spPr>
          <a:xfrm>
            <a:off x="107504" y="2276872"/>
            <a:ext cx="8928992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Bütün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çocuklar sevimlidir.</a:t>
            </a:r>
          </a:p>
        </p:txBody>
      </p:sp>
      <p:sp>
        <p:nvSpPr>
          <p:cNvPr id="7" name="Dikdörtgen 6"/>
          <p:cNvSpPr/>
          <p:nvPr/>
        </p:nvSpPr>
        <p:spPr>
          <a:xfrm>
            <a:off x="107504" y="3933056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Biraz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ekmek verir misin ?</a:t>
            </a:r>
          </a:p>
        </p:txBody>
      </p:sp>
      <p:sp>
        <p:nvSpPr>
          <p:cNvPr id="8" name="Dikdörtgen 7"/>
          <p:cNvSpPr/>
          <p:nvPr/>
        </p:nvSpPr>
        <p:spPr>
          <a:xfrm>
            <a:off x="172818" y="5085184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 öğrenci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seni arıyor.</a:t>
            </a:r>
          </a:p>
        </p:txBody>
      </p:sp>
    </p:spTree>
    <p:extLst>
      <p:ext uri="{BB962C8B-B14F-4D97-AF65-F5344CB8AC3E}">
        <p14:creationId xmlns:p14="http://schemas.microsoft.com/office/powerpoint/2010/main" val="42295050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 tmFilter="0,0; .5, 1; 1, 1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Bütün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insanlar 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kardeştir.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4" y="1052736"/>
            <a:ext cx="8928992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Bazı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kişiler geleceklerini önceden 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hazırlar.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92967" y="263691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Her sabah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süt 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içelim.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96280" y="3501008"/>
            <a:ext cx="8928992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 gün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öğretmen olacağım.</a:t>
            </a:r>
          </a:p>
        </p:txBody>
      </p:sp>
      <p:sp>
        <p:nvSpPr>
          <p:cNvPr id="8" name="Dikdörtgen 7"/>
          <p:cNvSpPr/>
          <p:nvPr/>
        </p:nvSpPr>
        <p:spPr>
          <a:xfrm>
            <a:off x="172818" y="5085184"/>
            <a:ext cx="8928992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 takım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kuşlar buradan 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geçer.</a:t>
            </a:r>
            <a:endParaRPr lang="tr-TR" sz="4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355437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 tmFilter="0,0; .5, 1; 1, 1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SORU 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SIFATLARI:</a:t>
            </a:r>
            <a:endParaRPr lang="tr-TR" sz="4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76537" y="868628"/>
            <a:ext cx="8928992" cy="64325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Varlıkların yerlerini, durumlarını, </a:t>
            </a:r>
          </a:p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  sayılarını soru yoluyla belirten  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sıfatlara 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soru sıfatları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denir.</a:t>
            </a:r>
            <a:endParaRPr lang="tr-TR" sz="5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endParaRPr lang="tr-TR" sz="4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  </a:t>
            </a:r>
          </a:p>
        </p:txBody>
      </p:sp>
    </p:spTree>
    <p:extLst>
      <p:ext uri="{BB962C8B-B14F-4D97-AF65-F5344CB8AC3E}">
        <p14:creationId xmlns:p14="http://schemas.microsoft.com/office/powerpoint/2010/main" val="16152557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 tmFilter="0,0; .5, 1; 1, 1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Örnekler: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4" y="879514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Hangi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filime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gittiniz ?</a:t>
            </a:r>
          </a:p>
        </p:txBody>
      </p:sp>
      <p:sp>
        <p:nvSpPr>
          <p:cNvPr id="6" name="Dikdörtgen 5"/>
          <p:cNvSpPr/>
          <p:nvPr/>
        </p:nvSpPr>
        <p:spPr>
          <a:xfrm>
            <a:off x="187896" y="1675797"/>
            <a:ext cx="8928992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Nasıl bir 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araba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alacaksınız ?</a:t>
            </a:r>
          </a:p>
        </p:txBody>
      </p:sp>
      <p:sp>
        <p:nvSpPr>
          <p:cNvPr id="7" name="Dikdörtgen 6"/>
          <p:cNvSpPr/>
          <p:nvPr/>
        </p:nvSpPr>
        <p:spPr>
          <a:xfrm>
            <a:off x="172818" y="3122347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Kaç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lira 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borçlandınız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?</a:t>
            </a:r>
          </a:p>
        </p:txBody>
      </p:sp>
      <p:sp>
        <p:nvSpPr>
          <p:cNvPr id="8" name="Dikdörtgen 7"/>
          <p:cNvSpPr/>
          <p:nvPr/>
        </p:nvSpPr>
        <p:spPr>
          <a:xfrm>
            <a:off x="141851" y="3891788"/>
            <a:ext cx="8928992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Ayşe,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kaçıncı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dairede oturuyor ?</a:t>
            </a:r>
          </a:p>
        </p:txBody>
      </p:sp>
    </p:spTree>
    <p:extLst>
      <p:ext uri="{BB962C8B-B14F-4D97-AF65-F5344CB8AC3E}">
        <p14:creationId xmlns:p14="http://schemas.microsoft.com/office/powerpoint/2010/main" val="7089970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 tmFilter="0,0; .5, 1; 1, 1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DERS: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TÜRKÇE</a:t>
            </a:r>
          </a:p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KONU: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SIFATLAR VE ÇEŞİTLERİ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215008" y="4149080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MALATYA-MERKEZ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90735" y="2564904"/>
            <a:ext cx="892899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CUMA ARAYICI 3-A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SINIFI ÖĞRETMENİ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513673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4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 tmFilter="0,0; .5, 1; 1, 1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Patlak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top</a:t>
            </a:r>
          </a:p>
        </p:txBody>
      </p:sp>
      <p:sp>
        <p:nvSpPr>
          <p:cNvPr id="5" name="Dikdörtgen 4"/>
          <p:cNvSpPr/>
          <p:nvPr/>
        </p:nvSpPr>
        <p:spPr>
          <a:xfrm>
            <a:off x="106693" y="4678150"/>
            <a:ext cx="8928992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Patlak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sözcüğü, topun ne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durumda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olduğunu belirtir.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886074"/>
            <a:ext cx="4968552" cy="37670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714015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Büyük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tava</a:t>
            </a:r>
          </a:p>
        </p:txBody>
      </p:sp>
      <p:sp>
        <p:nvSpPr>
          <p:cNvPr id="5" name="Dikdörtgen 4"/>
          <p:cNvSpPr/>
          <p:nvPr/>
        </p:nvSpPr>
        <p:spPr>
          <a:xfrm>
            <a:off x="107504" y="4536639"/>
            <a:ext cx="8928992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Büyük sözcüğü, tavanın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biçimini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belirtir.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886074"/>
            <a:ext cx="8064896" cy="36230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529623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Kırmızı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gül</a:t>
            </a:r>
          </a:p>
        </p:txBody>
      </p:sp>
      <p:sp>
        <p:nvSpPr>
          <p:cNvPr id="5" name="Dikdörtgen 4"/>
          <p:cNvSpPr/>
          <p:nvPr/>
        </p:nvSpPr>
        <p:spPr>
          <a:xfrm>
            <a:off x="171465" y="5301208"/>
            <a:ext cx="8928992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Kırmızı sözcüğü, gülün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rengini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belirtir.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1" y="886072"/>
            <a:ext cx="7776863" cy="45591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735054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Üç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yumurta</a:t>
            </a:r>
          </a:p>
        </p:txBody>
      </p:sp>
      <p:sp>
        <p:nvSpPr>
          <p:cNvPr id="5" name="Dikdörtgen 4"/>
          <p:cNvSpPr/>
          <p:nvPr/>
        </p:nvSpPr>
        <p:spPr>
          <a:xfrm>
            <a:off x="215008" y="5301208"/>
            <a:ext cx="8928992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Üç sözcüğü, yumurtanın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sayısını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belirtir.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9064" y="918054"/>
            <a:ext cx="7920879" cy="43831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97205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SIFATLARIN ÖZELLİKLERİ: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4" y="776898"/>
            <a:ext cx="8928992" cy="255454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1=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Cümle içinde sıfatlar her zaman isimlerle yan yana  yazılır.</a:t>
            </a:r>
          </a:p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84921" y="4032359"/>
            <a:ext cx="8928992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 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Sıfatlar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hal eki, iyelik eki ve çoğul eki alamaz. 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18390" y="2708920"/>
            <a:ext cx="8928992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: 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Pembe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araba kaza yaptı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146044" y="5355798"/>
            <a:ext cx="8928992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: 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İhtiyar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kadın  geldi.</a:t>
            </a:r>
          </a:p>
          <a:p>
            <a:pPr algn="ctr"/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704503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3= 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Sıfat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ile isim arasına herhangi bir noktalama işareti konulmaz .</a:t>
            </a:r>
          </a:p>
        </p:txBody>
      </p:sp>
      <p:sp>
        <p:nvSpPr>
          <p:cNvPr id="5" name="Dikdörtgen 4"/>
          <p:cNvSpPr/>
          <p:nvPr/>
        </p:nvSpPr>
        <p:spPr>
          <a:xfrm>
            <a:off x="87423" y="2055624"/>
            <a:ext cx="8928992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: 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Ali 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küçük ağacın arkasındaydı. 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07504" y="4797152"/>
            <a:ext cx="8928992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 : 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Çocuğun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minik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siyah, sürmeli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gözleri vardı.</a:t>
            </a:r>
          </a:p>
          <a:p>
            <a:pPr algn="ctr"/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59026" y="3379063"/>
            <a:ext cx="8928992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4=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 ismi , birden fazla sıfat niteleyebilir.</a:t>
            </a:r>
          </a:p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065391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211</TotalTime>
  <Words>841</Words>
  <Application>Microsoft Office PowerPoint</Application>
  <PresentationFormat>Ekran Gösterisi (4:3)</PresentationFormat>
  <Paragraphs>195</Paragraphs>
  <Slides>37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37</vt:i4>
      </vt:variant>
    </vt:vector>
  </HeadingPairs>
  <TitlesOfParts>
    <vt:vector size="38" baseType="lpstr">
      <vt:lpstr>Ofis Teması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Sunusu</dc:title>
  <dc:creator>PC</dc:creator>
  <cp:lastModifiedBy>PC</cp:lastModifiedBy>
  <cp:revision>30</cp:revision>
  <dcterms:created xsi:type="dcterms:W3CDTF">2013-01-19T06:45:43Z</dcterms:created>
  <dcterms:modified xsi:type="dcterms:W3CDTF">2013-05-15T17:47:58Z</dcterms:modified>
</cp:coreProperties>
</file>