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66"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4" r:id="rId19"/>
    <p:sldId id="285" r:id="rId20"/>
    <p:sldId id="283" r:id="rId21"/>
    <p:sldId id="286" r:id="rId22"/>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CC00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6" autoAdjust="0"/>
    <p:restoredTop sz="94660"/>
  </p:normalViewPr>
  <p:slideViewPr>
    <p:cSldViewPr>
      <p:cViewPr varScale="1">
        <p:scale>
          <a:sx n="68" d="100"/>
          <a:sy n="68" d="100"/>
        </p:scale>
        <p:origin x="-145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dirty="0">
                <a:latin typeface="+mn-lt"/>
                <a:cs typeface="+mn-cs"/>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5B0B794E-CB2F-4B72-9E95-A6FDAD9D6D67}" type="datetimeFigureOut">
              <a:rPr lang="tr-TR"/>
              <a:pPr>
                <a:defRPr/>
              </a:pPr>
              <a:t>22.04.2013</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dirty="0">
                <a:latin typeface="+mn-lt"/>
                <a:cs typeface="+mn-cs"/>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DB1C7A3-0D3E-4E82-9125-5BAAC7FDB79A}" type="slidenum">
              <a:rPr lang="tr-TR"/>
              <a:pPr>
                <a:defRPr/>
              </a:pPr>
              <a:t>‹#›</a:t>
            </a:fld>
            <a:endParaRPr lang="tr-TR" dirty="0"/>
          </a:p>
        </p:txBody>
      </p:sp>
    </p:spTree>
    <p:extLst>
      <p:ext uri="{BB962C8B-B14F-4D97-AF65-F5344CB8AC3E}">
        <p14:creationId xmlns:p14="http://schemas.microsoft.com/office/powerpoint/2010/main" xmlns="" val="144054402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smtClean="0"/>
              <a:t>Asıl alt başlık stilini düzenlemek için tıklatın</a:t>
            </a:r>
            <a:endParaRPr lang="en-US"/>
          </a:p>
        </p:txBody>
      </p:sp>
      <p:sp>
        <p:nvSpPr>
          <p:cNvPr id="4" name="29 Veri Yer Tutucusu"/>
          <p:cNvSpPr>
            <a:spLocks noGrp="1"/>
          </p:cNvSpPr>
          <p:nvPr>
            <p:ph type="dt" sz="half" idx="10"/>
          </p:nvPr>
        </p:nvSpPr>
        <p:spPr/>
        <p:txBody>
          <a:bodyPr/>
          <a:lstStyle>
            <a:lvl1pPr>
              <a:defRPr/>
            </a:lvl1pPr>
          </a:lstStyle>
          <a:p>
            <a:pPr>
              <a:defRPr/>
            </a:pPr>
            <a:fld id="{53C9CF1B-B2A9-4B51-A033-039694505B8A}" type="datetime1">
              <a:rPr lang="tr-TR" smtClean="0"/>
              <a:t>22.04.2013</a:t>
            </a:fld>
            <a:endParaRPr lang="tr-TR" dirty="0"/>
          </a:p>
        </p:txBody>
      </p:sp>
      <p:sp>
        <p:nvSpPr>
          <p:cNvPr id="5" name="18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6" name="26 Slayt Numarası Yer Tutucusu"/>
          <p:cNvSpPr>
            <a:spLocks noGrp="1"/>
          </p:cNvSpPr>
          <p:nvPr>
            <p:ph type="sldNum" sz="quarter" idx="12"/>
          </p:nvPr>
        </p:nvSpPr>
        <p:spPr/>
        <p:txBody>
          <a:bodyPr/>
          <a:lstStyle>
            <a:lvl1pPr>
              <a:defRPr/>
            </a:lvl1pPr>
          </a:lstStyle>
          <a:p>
            <a:pPr>
              <a:defRPr/>
            </a:pPr>
            <a:fld id="{7CF97312-FB74-4703-A5CD-AD159973FE5B}"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3D18FFCC-678A-4AB3-9BF2-2C8E2743B057}" type="datetime1">
              <a:rPr lang="tr-TR" smtClean="0"/>
              <a:t>22.04.2013</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64CFC3FA-935F-462B-8D59-ECEDFE0C1BF9}" type="slidenum">
              <a:rPr lang="tr-TR"/>
              <a:pPr>
                <a:defRPr/>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lang="tr-TR" smtClean="0"/>
              <a:t>Asıl başlık stili için tıklatın</a:t>
            </a:r>
            <a:endParaRPr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69EF4327-99D8-49EA-80C6-BF4423A11499}" type="datetime1">
              <a:rPr lang="tr-TR" smtClean="0"/>
              <a:t>22.04.2013</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F69A6FDC-D8FA-44DC-A18C-93EA15EB0DB6}" type="slidenum">
              <a:rPr lang="tr-TR"/>
              <a:pPr>
                <a:defRPr/>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en-US"/>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9 Veri Yer Tutucusu"/>
          <p:cNvSpPr>
            <a:spLocks noGrp="1"/>
          </p:cNvSpPr>
          <p:nvPr>
            <p:ph type="dt" sz="half" idx="10"/>
          </p:nvPr>
        </p:nvSpPr>
        <p:spPr/>
        <p:txBody>
          <a:bodyPr/>
          <a:lstStyle>
            <a:lvl1pPr>
              <a:defRPr/>
            </a:lvl1pPr>
          </a:lstStyle>
          <a:p>
            <a:pPr>
              <a:defRPr/>
            </a:pPr>
            <a:fld id="{60A89C8B-94F3-4923-9CC9-1C8BB45BC265}" type="datetime1">
              <a:rPr lang="tr-TR" smtClean="0"/>
              <a:t>22.04.2013</a:t>
            </a:fld>
            <a:endParaRPr lang="tr-TR" dirty="0"/>
          </a:p>
        </p:txBody>
      </p:sp>
      <p:sp>
        <p:nvSpPr>
          <p:cNvPr id="5"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6" name="17 Slayt Numarası Yer Tutucusu"/>
          <p:cNvSpPr>
            <a:spLocks noGrp="1"/>
          </p:cNvSpPr>
          <p:nvPr>
            <p:ph type="sldNum" sz="quarter" idx="12"/>
          </p:nvPr>
        </p:nvSpPr>
        <p:spPr/>
        <p:txBody>
          <a:bodyPr/>
          <a:lstStyle>
            <a:lvl1pPr>
              <a:defRPr/>
            </a:lvl1pPr>
          </a:lstStyle>
          <a:p>
            <a:pPr>
              <a:defRPr/>
            </a:pPr>
            <a:fld id="{65EAEFCD-E045-4599-82F4-2A5AD9723FAC}" type="slidenum">
              <a:rPr lang="tr-TR"/>
              <a:pPr>
                <a:defRPr/>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D7CB8EBE-FBB9-4A10-8296-0E1E952C630C}" type="datetime1">
              <a:rPr lang="tr-TR" smtClean="0"/>
              <a:t>22.04.2013</a:t>
            </a:fld>
            <a:endParaRPr lang="tr-TR" dirty="0"/>
          </a:p>
        </p:txBody>
      </p:sp>
      <p:sp>
        <p:nvSpPr>
          <p:cNvPr id="5" name="4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6" name="5 Slayt Numarası Yer Tutucusu"/>
          <p:cNvSpPr>
            <a:spLocks noGrp="1"/>
          </p:cNvSpPr>
          <p:nvPr>
            <p:ph type="sldNum" sz="quarter" idx="12"/>
          </p:nvPr>
        </p:nvSpPr>
        <p:spPr/>
        <p:txBody>
          <a:bodyPr/>
          <a:lstStyle>
            <a:lvl1pPr>
              <a:defRPr/>
            </a:lvl1pPr>
          </a:lstStyle>
          <a:p>
            <a:pPr>
              <a:defRPr/>
            </a:pPr>
            <a:fld id="{5CDFD27A-B9B5-4D21-A0EE-21C513668D19}" type="slidenum">
              <a:rPr lang="tr-TR"/>
              <a:pPr>
                <a:defRPr/>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lang="tr-TR" smtClean="0"/>
              <a:t>Asıl başlık stili için tıklatın</a:t>
            </a:r>
            <a:endParaRPr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F8297C03-31CC-49E6-B8D2-97FD52F436AD}" type="datetime1">
              <a:rPr lang="tr-TR" smtClean="0"/>
              <a:t>22.04.2013</a:t>
            </a:fld>
            <a:endParaRPr lang="tr-TR" dirty="0"/>
          </a:p>
        </p:txBody>
      </p:sp>
      <p:sp>
        <p:nvSpPr>
          <p:cNvPr id="6"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7" name="17 Slayt Numarası Yer Tutucusu"/>
          <p:cNvSpPr>
            <a:spLocks noGrp="1"/>
          </p:cNvSpPr>
          <p:nvPr>
            <p:ph type="sldNum" sz="quarter" idx="12"/>
          </p:nvPr>
        </p:nvSpPr>
        <p:spPr/>
        <p:txBody>
          <a:bodyPr/>
          <a:lstStyle>
            <a:lvl1pPr>
              <a:defRPr/>
            </a:lvl1pPr>
          </a:lstStyle>
          <a:p>
            <a:pPr>
              <a:defRPr/>
            </a:pPr>
            <a:fld id="{F436DF6A-A025-4E95-BD6A-47A448B83C61}" type="slidenum">
              <a:rPr lang="tr-TR"/>
              <a:pPr>
                <a:defRPr/>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lvl1pPr>
              <a:defRPr/>
            </a:lvl1pPr>
          </a:lstStyle>
          <a:p>
            <a:r>
              <a:rPr lang="tr-TR" smtClean="0"/>
              <a:t>Asıl başlık stili için tıklatın</a:t>
            </a:r>
            <a:endParaRPr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9 Veri Yer Tutucusu"/>
          <p:cNvSpPr>
            <a:spLocks noGrp="1"/>
          </p:cNvSpPr>
          <p:nvPr>
            <p:ph type="dt" sz="half" idx="10"/>
          </p:nvPr>
        </p:nvSpPr>
        <p:spPr/>
        <p:txBody>
          <a:bodyPr/>
          <a:lstStyle>
            <a:lvl1pPr>
              <a:defRPr/>
            </a:lvl1pPr>
          </a:lstStyle>
          <a:p>
            <a:pPr>
              <a:defRPr/>
            </a:pPr>
            <a:fld id="{1EBE9BFF-BD67-408E-8088-01D2161DEBBA}" type="datetime1">
              <a:rPr lang="tr-TR" smtClean="0"/>
              <a:t>22.04.2013</a:t>
            </a:fld>
            <a:endParaRPr lang="tr-TR" dirty="0"/>
          </a:p>
        </p:txBody>
      </p:sp>
      <p:sp>
        <p:nvSpPr>
          <p:cNvPr id="8"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9" name="17 Slayt Numarası Yer Tutucusu"/>
          <p:cNvSpPr>
            <a:spLocks noGrp="1"/>
          </p:cNvSpPr>
          <p:nvPr>
            <p:ph type="sldNum" sz="quarter" idx="12"/>
          </p:nvPr>
        </p:nvSpPr>
        <p:spPr/>
        <p:txBody>
          <a:bodyPr/>
          <a:lstStyle>
            <a:lvl1pPr>
              <a:defRPr/>
            </a:lvl1pPr>
          </a:lstStyle>
          <a:p>
            <a:pPr>
              <a:defRPr/>
            </a:pPr>
            <a:fld id="{DEB991D4-9183-42F7-904A-416BC8E2F5DF}" type="slidenum">
              <a:rPr lang="tr-TR"/>
              <a:pPr>
                <a:defRPr/>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9 Veri Yer Tutucusu"/>
          <p:cNvSpPr>
            <a:spLocks noGrp="1"/>
          </p:cNvSpPr>
          <p:nvPr>
            <p:ph type="dt" sz="half" idx="10"/>
          </p:nvPr>
        </p:nvSpPr>
        <p:spPr/>
        <p:txBody>
          <a:bodyPr/>
          <a:lstStyle>
            <a:lvl1pPr>
              <a:defRPr/>
            </a:lvl1pPr>
          </a:lstStyle>
          <a:p>
            <a:pPr>
              <a:defRPr/>
            </a:pPr>
            <a:fld id="{7C33A287-40AA-4146-8E65-F5EF469FA726}" type="datetime1">
              <a:rPr lang="tr-TR" smtClean="0"/>
              <a:t>22.04.2013</a:t>
            </a:fld>
            <a:endParaRPr lang="tr-TR" dirty="0"/>
          </a:p>
        </p:txBody>
      </p:sp>
      <p:sp>
        <p:nvSpPr>
          <p:cNvPr id="4"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5" name="17 Slayt Numarası Yer Tutucusu"/>
          <p:cNvSpPr>
            <a:spLocks noGrp="1"/>
          </p:cNvSpPr>
          <p:nvPr>
            <p:ph type="sldNum" sz="quarter" idx="12"/>
          </p:nvPr>
        </p:nvSpPr>
        <p:spPr/>
        <p:txBody>
          <a:bodyPr/>
          <a:lstStyle>
            <a:lvl1pPr>
              <a:defRPr/>
            </a:lvl1pPr>
          </a:lstStyle>
          <a:p>
            <a:pPr>
              <a:defRPr/>
            </a:pPr>
            <a:fld id="{FE1D8986-1F5A-4403-9362-9B60E4C099E1}" type="slidenum">
              <a:rPr lang="tr-TR"/>
              <a:pPr>
                <a:defRPr/>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9 Veri Yer Tutucusu"/>
          <p:cNvSpPr>
            <a:spLocks noGrp="1"/>
          </p:cNvSpPr>
          <p:nvPr>
            <p:ph type="dt" sz="half" idx="10"/>
          </p:nvPr>
        </p:nvSpPr>
        <p:spPr/>
        <p:txBody>
          <a:bodyPr/>
          <a:lstStyle>
            <a:lvl1pPr>
              <a:defRPr/>
            </a:lvl1pPr>
          </a:lstStyle>
          <a:p>
            <a:pPr>
              <a:defRPr/>
            </a:pPr>
            <a:fld id="{D8993DFA-11B7-4C20-9140-AD796ABEE84A}" type="datetime1">
              <a:rPr lang="tr-TR" smtClean="0"/>
              <a:t>22.04.2013</a:t>
            </a:fld>
            <a:endParaRPr lang="tr-TR" dirty="0"/>
          </a:p>
        </p:txBody>
      </p:sp>
      <p:sp>
        <p:nvSpPr>
          <p:cNvPr id="3"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4" name="17 Slayt Numarası Yer Tutucusu"/>
          <p:cNvSpPr>
            <a:spLocks noGrp="1"/>
          </p:cNvSpPr>
          <p:nvPr>
            <p:ph type="sldNum" sz="quarter" idx="12"/>
          </p:nvPr>
        </p:nvSpPr>
        <p:spPr/>
        <p:txBody>
          <a:bodyPr/>
          <a:lstStyle>
            <a:lvl1pPr>
              <a:defRPr/>
            </a:lvl1pPr>
          </a:lstStyle>
          <a:p>
            <a:pPr>
              <a:defRPr/>
            </a:pPr>
            <a:fld id="{229547E8-DADE-40A1-936E-117296E86D05}" type="slidenum">
              <a:rPr lang="tr-TR"/>
              <a:pPr>
                <a:defRPr/>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tr-TR" smtClean="0"/>
              <a:t>Asıl başlık stili için tıklatın</a:t>
            </a:r>
            <a:endParaRPr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9 Veri Yer Tutucusu"/>
          <p:cNvSpPr>
            <a:spLocks noGrp="1"/>
          </p:cNvSpPr>
          <p:nvPr>
            <p:ph type="dt" sz="half" idx="10"/>
          </p:nvPr>
        </p:nvSpPr>
        <p:spPr/>
        <p:txBody>
          <a:bodyPr/>
          <a:lstStyle>
            <a:lvl1pPr>
              <a:defRPr/>
            </a:lvl1pPr>
          </a:lstStyle>
          <a:p>
            <a:pPr>
              <a:defRPr/>
            </a:pPr>
            <a:fld id="{1B6AC122-1506-4971-BDBB-47073D2E03E5}" type="datetime1">
              <a:rPr lang="tr-TR" smtClean="0"/>
              <a:t>22.04.2013</a:t>
            </a:fld>
            <a:endParaRPr lang="tr-TR" dirty="0"/>
          </a:p>
        </p:txBody>
      </p:sp>
      <p:sp>
        <p:nvSpPr>
          <p:cNvPr id="6" name="21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7" name="17 Slayt Numarası Yer Tutucusu"/>
          <p:cNvSpPr>
            <a:spLocks noGrp="1"/>
          </p:cNvSpPr>
          <p:nvPr>
            <p:ph type="sldNum" sz="quarter" idx="12"/>
          </p:nvPr>
        </p:nvSpPr>
        <p:spPr/>
        <p:txBody>
          <a:bodyPr/>
          <a:lstStyle>
            <a:lvl1pPr>
              <a:defRPr/>
            </a:lvl1pPr>
          </a:lstStyle>
          <a:p>
            <a:pPr>
              <a:defRPr/>
            </a:pPr>
            <a:fld id="{AB3C674F-C9CC-424F-A6BB-02C94989CE9F}" type="slidenum">
              <a:rPr lang="tr-TR"/>
              <a:pPr>
                <a:defRPr/>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5" name="8 Tek Köşesi Kesik ve Yuvarlatılmış Dikdörtgen"/>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11 Dik Üçgen"/>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2" name="1 Başlık"/>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tr-TR" smtClean="0"/>
              <a:t>Asıl başlık stili için tıklatın</a:t>
            </a:r>
            <a:endParaRPr lang="en-US"/>
          </a:p>
        </p:txBody>
      </p:sp>
      <p:sp>
        <p:nvSpPr>
          <p:cNvPr id="4" name="3 Metin Yer Tutucusu"/>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tr-TR" smtClean="0"/>
              <a:t>Asıl metin stillerini düzenlemek için tıklatın</a:t>
            </a: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tr-TR" noProof="0" dirty="0" smtClean="0"/>
              <a:t>Resim eklemek için simgeyi tıklatın</a:t>
            </a:r>
            <a:endParaRPr lang="en-US" noProof="0" dirty="0"/>
          </a:p>
        </p:txBody>
      </p:sp>
      <p:sp>
        <p:nvSpPr>
          <p:cNvPr id="9" name="4 Veri Yer Tutucusu"/>
          <p:cNvSpPr>
            <a:spLocks noGrp="1"/>
          </p:cNvSpPr>
          <p:nvPr>
            <p:ph type="dt" sz="half" idx="10"/>
          </p:nvPr>
        </p:nvSpPr>
        <p:spPr/>
        <p:txBody>
          <a:bodyPr/>
          <a:lstStyle>
            <a:lvl1pPr>
              <a:defRPr/>
            </a:lvl1pPr>
          </a:lstStyle>
          <a:p>
            <a:pPr>
              <a:defRPr/>
            </a:pPr>
            <a:fld id="{3B3E9833-EA51-4267-88FA-0CFB1F82C6A8}" type="datetime1">
              <a:rPr lang="tr-TR" smtClean="0"/>
              <a:t>22.04.2013</a:t>
            </a:fld>
            <a:endParaRPr lang="tr-TR" dirty="0"/>
          </a:p>
        </p:txBody>
      </p:sp>
      <p:sp>
        <p:nvSpPr>
          <p:cNvPr id="10" name="5 Altbilgi Yer Tutucusu"/>
          <p:cNvSpPr>
            <a:spLocks noGrp="1"/>
          </p:cNvSpPr>
          <p:nvPr>
            <p:ph type="ftr" sz="quarter" idx="11"/>
          </p:nvPr>
        </p:nvSpPr>
        <p:spPr/>
        <p:txBody>
          <a:bodyPr/>
          <a:lstStyle>
            <a:lvl1pPr>
              <a:defRPr/>
            </a:lvl1pPr>
          </a:lstStyle>
          <a:p>
            <a:pPr>
              <a:defRPr/>
            </a:pPr>
            <a:r>
              <a:rPr lang="tr-TR" smtClean="0"/>
              <a:t>www.sorubak.com</a:t>
            </a:r>
            <a:endParaRPr lang="tr-TR"/>
          </a:p>
        </p:txBody>
      </p:sp>
      <p:sp>
        <p:nvSpPr>
          <p:cNvPr id="11" name="6 Slayt Numarası Yer Tutucusu"/>
          <p:cNvSpPr>
            <a:spLocks noGrp="1"/>
          </p:cNvSpPr>
          <p:nvPr>
            <p:ph type="sldNum" sz="quarter" idx="12"/>
          </p:nvPr>
        </p:nvSpPr>
        <p:spPr>
          <a:xfrm>
            <a:off x="8077200" y="6356350"/>
            <a:ext cx="609600" cy="365125"/>
          </a:xfrm>
        </p:spPr>
        <p:txBody>
          <a:bodyPr/>
          <a:lstStyle>
            <a:lvl1pPr>
              <a:defRPr/>
            </a:lvl1pPr>
          </a:lstStyle>
          <a:p>
            <a:pPr>
              <a:defRPr/>
            </a:pPr>
            <a:fld id="{138B2462-59AB-45B8-8279-9ADA044569EE}" type="slidenum">
              <a:rPr lang="tr-TR"/>
              <a:pPr>
                <a:defRPr/>
              </a:pPr>
              <a:t>‹#›</a:t>
            </a:fld>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8" name="7 Serbest Form"/>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028" name="8 Başlık Yer Tutucusu"/>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tr-TR" smtClean="0"/>
              <a:t>Asıl başlık stili için tıklatın</a:t>
            </a:r>
            <a:endParaRPr lang="en-US" smtClean="0"/>
          </a:p>
        </p:txBody>
      </p:sp>
      <p:sp>
        <p:nvSpPr>
          <p:cNvPr id="1029" name="29 Metin Yer Tutucusu"/>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smtClean="0"/>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6E752D8C-6804-4E6B-9EDB-6F5B101D62EA}" type="datetime1">
              <a:rPr lang="tr-TR" smtClean="0"/>
              <a:t>22.04.2013</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dirty="0">
                <a:solidFill>
                  <a:schemeClr val="tx2">
                    <a:shade val="90000"/>
                  </a:schemeClr>
                </a:solidFill>
                <a:latin typeface="+mn-lt"/>
                <a:cs typeface="+mn-cs"/>
              </a:defRPr>
            </a:lvl1pPr>
          </a:lstStyle>
          <a:p>
            <a:pPr>
              <a:defRPr/>
            </a:pPr>
            <a:r>
              <a:rPr lang="tr-TR" smtClean="0"/>
              <a:t>www.sorubak.com</a:t>
            </a:r>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cs typeface="+mn-cs"/>
              </a:defRPr>
            </a:lvl1pPr>
          </a:lstStyle>
          <a:p>
            <a:pPr>
              <a:defRPr/>
            </a:pPr>
            <a:fld id="{BEAC0FA6-2C81-4164-B9A4-6951D7FA3618}" type="slidenum">
              <a:rPr lang="tr-TR"/>
              <a:pPr>
                <a:defRPr/>
              </a:pPr>
              <a:t>‹#›</a:t>
            </a:fld>
            <a:endParaRPr lang="tr-TR" dirty="0"/>
          </a:p>
        </p:txBody>
      </p:sp>
      <p:grpSp>
        <p:nvGrpSpPr>
          <p:cNvPr id="1033" name="1 Grup"/>
          <p:cNvGrpSpPr>
            <a:grpSpLocks/>
          </p:cNvGrpSpPr>
          <p:nvPr/>
        </p:nvGrpSpPr>
        <p:grpSpPr bwMode="auto">
          <a:xfrm>
            <a:off x="-19050" y="203200"/>
            <a:ext cx="9180513" cy="647700"/>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dirty="0">
                <a:latin typeface="+mn-lt"/>
                <a:cs typeface="+mn-cs"/>
              </a:endParaRPr>
            </a:p>
          </p:txBody>
        </p:sp>
      </p:gr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66" r:id="rId8"/>
    <p:sldLayoutId id="2147483674" r:id="rId9"/>
    <p:sldLayoutId id="2147483665" r:id="rId10"/>
    <p:sldLayoutId id="2147483664" r:id="rId11"/>
  </p:sldLayoutIdLst>
  <p:hf sldNum="0" hdr="0" dt="0"/>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36357" y="1276347"/>
            <a:ext cx="9001156" cy="1470025"/>
          </a:xfrm>
        </p:spPr>
        <p:txBody>
          <a:bodyPr/>
          <a:lstStyle/>
          <a:p>
            <a:pPr algn="ctr" fontAlgn="auto">
              <a:spcAft>
                <a:spcPts val="0"/>
              </a:spcAft>
              <a:defRPr/>
            </a:pPr>
            <a:r>
              <a:rPr lang="tr-TR" dirty="0" smtClean="0"/>
              <a:t>IŞIK</a:t>
            </a:r>
            <a:endParaRPr lang="tr-TR" dirty="0"/>
          </a:p>
        </p:txBody>
      </p:sp>
      <p:sp>
        <p:nvSpPr>
          <p:cNvPr id="14338" name="2 Alt Başlık"/>
          <p:cNvSpPr>
            <a:spLocks noGrp="1"/>
          </p:cNvSpPr>
          <p:nvPr>
            <p:ph type="subTitle" idx="1"/>
          </p:nvPr>
        </p:nvSpPr>
        <p:spPr>
          <a:xfrm>
            <a:off x="1403350" y="3644900"/>
            <a:ext cx="6400800" cy="785813"/>
          </a:xfrm>
        </p:spPr>
        <p:txBody>
          <a:bodyPr/>
          <a:lstStyle/>
          <a:p>
            <a:pPr marR="0" algn="ctr"/>
            <a:r>
              <a:rPr lang="tr-TR" sz="3600" smtClean="0">
                <a:solidFill>
                  <a:srgbClr val="FF0000"/>
                </a:solidFill>
              </a:rPr>
              <a:t>Işığın Kırılması</a:t>
            </a:r>
          </a:p>
        </p:txBody>
      </p:sp>
      <p:sp>
        <p:nvSpPr>
          <p:cNvPr id="3" name="Altbilgi Yer Tutucusu 2"/>
          <p:cNvSpPr>
            <a:spLocks noGrp="1"/>
          </p:cNvSpPr>
          <p:nvPr>
            <p:ph type="ftr" sz="quarter" idx="11"/>
          </p:nvPr>
        </p:nvSpPr>
        <p:spPr/>
        <p:txBody>
          <a:bodyPr/>
          <a:lstStyle/>
          <a:p>
            <a:pPr>
              <a:defRPr/>
            </a:pPr>
            <a:r>
              <a:rPr lang="tr-TR" smtClean="0"/>
              <a:t>www.sorubak.com</a:t>
            </a:r>
            <a:endParaRPr lang="tr-T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2 İçerik Yer Tutucusu"/>
          <p:cNvSpPr>
            <a:spLocks noGrp="1"/>
          </p:cNvSpPr>
          <p:nvPr>
            <p:ph idx="1"/>
          </p:nvPr>
        </p:nvSpPr>
        <p:spPr>
          <a:xfrm>
            <a:off x="500063" y="1000125"/>
            <a:ext cx="8258175" cy="1565275"/>
          </a:xfrm>
        </p:spPr>
        <p:txBody>
          <a:bodyPr/>
          <a:lstStyle/>
          <a:p>
            <a:r>
              <a:rPr lang="tr-TR" smtClean="0"/>
              <a:t>Işık ışınları az yoğun ortamdan çok yoğun ortama her zaman geçer. Fakat, çok yoğun ortamdan az yoğun ortama  gelen ışık ışınları her zaman geçemeyebilir.</a:t>
            </a:r>
          </a:p>
        </p:txBody>
      </p:sp>
      <p:pic>
        <p:nvPicPr>
          <p:cNvPr id="23554" name="Picture 2"/>
          <p:cNvPicPr>
            <a:picLocks noChangeAspect="1" noChangeArrowheads="1"/>
          </p:cNvPicPr>
          <p:nvPr/>
        </p:nvPicPr>
        <p:blipFill>
          <a:blip r:embed="rId2" cstate="print"/>
          <a:srcRect/>
          <a:stretch>
            <a:fillRect/>
          </a:stretch>
        </p:blipFill>
        <p:spPr bwMode="auto">
          <a:xfrm>
            <a:off x="1857375" y="2357438"/>
            <a:ext cx="5143500" cy="41005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50" y="1071563"/>
            <a:ext cx="5500688" cy="5572125"/>
          </a:xfrm>
        </p:spPr>
        <p:txBody>
          <a:bodyPr>
            <a:normAutofit fontScale="92500" lnSpcReduction="10000"/>
          </a:bodyPr>
          <a:lstStyle/>
          <a:p>
            <a:pPr marL="274320" indent="-274320" fontAlgn="auto">
              <a:spcAft>
                <a:spcPts val="0"/>
              </a:spcAft>
              <a:buClr>
                <a:schemeClr val="accent3"/>
              </a:buClr>
              <a:buFont typeface="Wingdings 2"/>
              <a:buChar char=""/>
              <a:defRPr/>
            </a:pPr>
            <a:r>
              <a:rPr lang="tr-TR" dirty="0" smtClean="0"/>
              <a:t>Işık ışınları çok kırıcı ortamdan az kırıcı bir ortama geçerken normalden uzaklaşır. Gelme açısını büyüttüğümüzde kırılma açısı da büyür. </a:t>
            </a:r>
          </a:p>
          <a:p>
            <a:pPr marL="274320" indent="-274320" fontAlgn="auto">
              <a:spcAft>
                <a:spcPts val="0"/>
              </a:spcAft>
              <a:buClr>
                <a:schemeClr val="accent3"/>
              </a:buClr>
              <a:buFont typeface="Wingdings 2"/>
              <a:buChar char=""/>
              <a:defRPr/>
            </a:pPr>
            <a:r>
              <a:rPr lang="tr-TR" dirty="0" smtClean="0"/>
              <a:t>Gelme açısının belli bir değerine karşılık kırılma açısı 90 </a:t>
            </a:r>
            <a:r>
              <a:rPr lang="tr-TR" baseline="30000" dirty="0" smtClean="0"/>
              <a:t>o </a:t>
            </a:r>
            <a:r>
              <a:rPr lang="tr-TR" dirty="0" smtClean="0"/>
              <a:t>olur ve kırılan ışık ışını su yüzeyini yalar. Kırılma açısının 90 </a:t>
            </a:r>
            <a:r>
              <a:rPr lang="tr-TR" baseline="30000" dirty="0" smtClean="0"/>
              <a:t>o </a:t>
            </a:r>
            <a:r>
              <a:rPr lang="tr-TR" dirty="0" smtClean="0"/>
              <a:t>olduğu andaki gelme açısına </a:t>
            </a:r>
            <a:r>
              <a:rPr lang="tr-TR" b="1" dirty="0" smtClean="0"/>
              <a:t>sınır açısı </a:t>
            </a:r>
            <a:r>
              <a:rPr lang="tr-TR" dirty="0" smtClean="0"/>
              <a:t>denir. </a:t>
            </a:r>
          </a:p>
          <a:p>
            <a:pPr marL="274320" indent="-274320" fontAlgn="auto">
              <a:spcAft>
                <a:spcPts val="0"/>
              </a:spcAft>
              <a:buClr>
                <a:schemeClr val="accent3"/>
              </a:buClr>
              <a:buFont typeface="Wingdings 2"/>
              <a:buChar char=""/>
              <a:defRPr/>
            </a:pPr>
            <a:r>
              <a:rPr lang="tr-TR" dirty="0" smtClean="0"/>
              <a:t>Işık ışınları sınır açısından daha büyük bir açı ile gönderilirse bu ışınlar ikinci </a:t>
            </a:r>
            <a:r>
              <a:rPr lang="es-ES" dirty="0" smtClean="0"/>
              <a:t>ortama geçmez ve geldiği ortama aynı</a:t>
            </a:r>
            <a:r>
              <a:rPr lang="tr-TR" dirty="0" smtClean="0"/>
              <a:t> açıyla geri yansır. Bu olaya </a:t>
            </a:r>
            <a:r>
              <a:rPr lang="tr-TR" b="1" dirty="0" smtClean="0"/>
              <a:t>tam yansıma </a:t>
            </a:r>
            <a:r>
              <a:rPr lang="tr-TR" dirty="0" smtClean="0"/>
              <a:t>denir.</a:t>
            </a:r>
            <a:endParaRPr lang="tr-TR" dirty="0"/>
          </a:p>
        </p:txBody>
      </p:sp>
      <p:pic>
        <p:nvPicPr>
          <p:cNvPr id="24578" name="Picture 2" descr="C:\Users\MUSTAFA\Desktop\17.jpg"/>
          <p:cNvPicPr>
            <a:picLocks noChangeAspect="1" noChangeArrowheads="1"/>
          </p:cNvPicPr>
          <p:nvPr/>
        </p:nvPicPr>
        <p:blipFill>
          <a:blip r:embed="rId2" cstate="print"/>
          <a:srcRect/>
          <a:stretch>
            <a:fillRect/>
          </a:stretch>
        </p:blipFill>
        <p:spPr bwMode="auto">
          <a:xfrm>
            <a:off x="6042025" y="2071688"/>
            <a:ext cx="3101975" cy="27146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38" y="571500"/>
            <a:ext cx="8229600" cy="490538"/>
          </a:xfrm>
        </p:spPr>
        <p:txBody>
          <a:bodyPr>
            <a:normAutofit fontScale="90000"/>
          </a:bodyPr>
          <a:lstStyle/>
          <a:p>
            <a:pPr fontAlgn="auto">
              <a:spcAft>
                <a:spcPts val="0"/>
              </a:spcAft>
              <a:defRPr/>
            </a:pPr>
            <a:r>
              <a:rPr lang="tr-TR" sz="3200" dirty="0" smtClean="0"/>
              <a:t>Serap Olayı</a:t>
            </a:r>
            <a:endParaRPr lang="tr-TR" sz="3200" dirty="0"/>
          </a:p>
        </p:txBody>
      </p:sp>
      <p:sp>
        <p:nvSpPr>
          <p:cNvPr id="3" name="2 İçerik Yer Tutucusu"/>
          <p:cNvSpPr>
            <a:spLocks noGrp="1"/>
          </p:cNvSpPr>
          <p:nvPr>
            <p:ph idx="1"/>
          </p:nvPr>
        </p:nvSpPr>
        <p:spPr>
          <a:xfrm>
            <a:off x="214313" y="1071563"/>
            <a:ext cx="4572000" cy="5786437"/>
          </a:xfrm>
        </p:spPr>
        <p:txBody>
          <a:bodyPr>
            <a:normAutofit fontScale="92500" lnSpcReduction="10000"/>
          </a:bodyPr>
          <a:lstStyle/>
          <a:p>
            <a:pPr marL="274320" indent="-274320" fontAlgn="auto">
              <a:spcAft>
                <a:spcPts val="0"/>
              </a:spcAft>
              <a:buClr>
                <a:schemeClr val="accent3"/>
              </a:buClr>
              <a:buFont typeface="Wingdings 2"/>
              <a:buChar char=""/>
              <a:defRPr/>
            </a:pPr>
            <a:r>
              <a:rPr lang="en-US" dirty="0" smtClean="0"/>
              <a:t>Çölde yer yüzeyine yakın hava</a:t>
            </a:r>
            <a:r>
              <a:rPr lang="tr-TR" dirty="0" smtClean="0"/>
              <a:t> biraz yüksekteki havadan daha çok ısınır. Isınmanın etkisiyle genleşerek yoğunluğu ve kırıcılığı azalır. </a:t>
            </a:r>
          </a:p>
          <a:p>
            <a:pPr marL="274320" indent="-274320" fontAlgn="auto">
              <a:spcAft>
                <a:spcPts val="0"/>
              </a:spcAft>
              <a:buClr>
                <a:schemeClr val="accent3"/>
              </a:buClr>
              <a:buFont typeface="Wingdings 2"/>
              <a:buChar char=""/>
              <a:defRPr/>
            </a:pPr>
            <a:r>
              <a:rPr lang="tr-TR" dirty="0" smtClean="0"/>
              <a:t>Soğuk hava içinde bulunan ağaçtan gelen ışınlardan bazıları farklı yoğunluktaki hava tabakaları arasındaki sınırı yalayacak şekilde kırılır. Kırılan bu ışınların gelme açısından(sınır açısı) daha büyük geliş açısına sahip ışınlar, geldiği ortama geri döner. Yani tam yansımaya uğrar. </a:t>
            </a:r>
          </a:p>
        </p:txBody>
      </p:sp>
      <p:pic>
        <p:nvPicPr>
          <p:cNvPr id="25603" name="Picture 2"/>
          <p:cNvPicPr>
            <a:picLocks noChangeAspect="1" noChangeArrowheads="1"/>
          </p:cNvPicPr>
          <p:nvPr/>
        </p:nvPicPr>
        <p:blipFill>
          <a:blip r:embed="rId2" cstate="print"/>
          <a:srcRect/>
          <a:stretch>
            <a:fillRect/>
          </a:stretch>
        </p:blipFill>
        <p:spPr bwMode="auto">
          <a:xfrm>
            <a:off x="4943475" y="1643063"/>
            <a:ext cx="4200525" cy="3786187"/>
          </a:xfrm>
          <a:prstGeom prst="rect">
            <a:avLst/>
          </a:prstGeom>
          <a:noFill/>
          <a:ln w="9525">
            <a:noFill/>
            <a:miter lim="800000"/>
            <a:headEnd/>
            <a:tailEnd/>
          </a:ln>
        </p:spPr>
      </p:pic>
      <p:sp>
        <p:nvSpPr>
          <p:cNvPr id="4" name="Altbilgi Yer Tutucusu 3"/>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2 İçerik Yer Tutucusu"/>
          <p:cNvSpPr>
            <a:spLocks noGrp="1"/>
          </p:cNvSpPr>
          <p:nvPr>
            <p:ph idx="1"/>
          </p:nvPr>
        </p:nvSpPr>
        <p:spPr>
          <a:xfrm>
            <a:off x="857250" y="1357313"/>
            <a:ext cx="7400925" cy="1779587"/>
          </a:xfrm>
        </p:spPr>
        <p:txBody>
          <a:bodyPr/>
          <a:lstStyle/>
          <a:p>
            <a:r>
              <a:rPr lang="tr-TR" smtClean="0"/>
              <a:t>Gözümüze ulaşan ışınlar kesikli çizgilerle gösterilen doğrultudan geliyormuş gibi algılanır. Bu yüzden çölün o bölgesinde sanki bir su birikintisi varmış gibi görürüz</a:t>
            </a:r>
          </a:p>
          <a:p>
            <a:endParaRPr lang="tr-TR" smtClean="0"/>
          </a:p>
        </p:txBody>
      </p:sp>
      <p:pic>
        <p:nvPicPr>
          <p:cNvPr id="26626" name="Picture 2"/>
          <p:cNvPicPr>
            <a:picLocks noChangeAspect="1" noChangeArrowheads="1"/>
          </p:cNvPicPr>
          <p:nvPr/>
        </p:nvPicPr>
        <p:blipFill>
          <a:blip r:embed="rId2" cstate="print"/>
          <a:srcRect/>
          <a:stretch>
            <a:fillRect/>
          </a:stretch>
        </p:blipFill>
        <p:spPr bwMode="auto">
          <a:xfrm>
            <a:off x="1571625" y="3357563"/>
            <a:ext cx="5929313" cy="23225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3"/>
          <p:cNvPicPr>
            <a:picLocks noChangeAspect="1" noChangeArrowheads="1"/>
          </p:cNvPicPr>
          <p:nvPr/>
        </p:nvPicPr>
        <p:blipFill>
          <a:blip r:embed="rId2" cstate="print"/>
          <a:srcRect/>
          <a:stretch>
            <a:fillRect/>
          </a:stretch>
        </p:blipFill>
        <p:spPr bwMode="auto">
          <a:xfrm>
            <a:off x="4857750" y="3000375"/>
            <a:ext cx="4286250" cy="3417888"/>
          </a:xfrm>
          <a:prstGeom prst="rect">
            <a:avLst/>
          </a:prstGeom>
          <a:noFill/>
          <a:ln w="9525">
            <a:noFill/>
            <a:miter lim="800000"/>
            <a:headEnd/>
            <a:tailEnd/>
          </a:ln>
        </p:spPr>
      </p:pic>
      <p:sp>
        <p:nvSpPr>
          <p:cNvPr id="3" name="2 İçerik Yer Tutucusu"/>
          <p:cNvSpPr>
            <a:spLocks noGrp="1"/>
          </p:cNvSpPr>
          <p:nvPr>
            <p:ph idx="1"/>
          </p:nvPr>
        </p:nvSpPr>
        <p:spPr>
          <a:xfrm>
            <a:off x="214313" y="1071563"/>
            <a:ext cx="4614862" cy="5429250"/>
          </a:xfrm>
        </p:spPr>
        <p:txBody>
          <a:bodyPr>
            <a:normAutofit fontScale="92500" lnSpcReduction="20000"/>
          </a:bodyPr>
          <a:lstStyle/>
          <a:p>
            <a:pPr marL="274320" indent="-274320" fontAlgn="auto">
              <a:spcAft>
                <a:spcPts val="0"/>
              </a:spcAft>
              <a:buClr>
                <a:schemeClr val="accent3"/>
              </a:buClr>
              <a:buFont typeface="Wingdings 2"/>
              <a:buChar char=""/>
              <a:defRPr/>
            </a:pPr>
            <a:r>
              <a:rPr lang="tr-TR" dirty="0" smtClean="0"/>
              <a:t>Tam yansıma olayından teknolojide de yararlanılmaktadır. </a:t>
            </a:r>
          </a:p>
          <a:p>
            <a:pPr marL="274320" indent="-274320" fontAlgn="auto">
              <a:spcAft>
                <a:spcPts val="0"/>
              </a:spcAft>
              <a:buClr>
                <a:schemeClr val="accent3"/>
              </a:buClr>
              <a:buFont typeface="Wingdings 2"/>
              <a:buChar char=""/>
              <a:defRPr/>
            </a:pPr>
            <a:r>
              <a:rPr lang="tr-TR" dirty="0" smtClean="0"/>
              <a:t>Saç teli kalınlığındaki </a:t>
            </a:r>
            <a:r>
              <a:rPr lang="tr-TR" dirty="0" err="1" smtClean="0"/>
              <a:t>fiberoptik</a:t>
            </a:r>
            <a:r>
              <a:rPr lang="tr-TR" dirty="0" smtClean="0"/>
              <a:t> kablo içerisine gönderilen ışık tam yansıma yoluyla ilerler. Bu kablolar iletişimde (</a:t>
            </a:r>
            <a:r>
              <a:rPr lang="tr-TR" dirty="0" err="1" smtClean="0"/>
              <a:t>telekominikasyonda</a:t>
            </a:r>
            <a:r>
              <a:rPr lang="tr-TR" dirty="0" smtClean="0"/>
              <a:t>) ve tıpta yaygın bir kullanım alanına sahiptir. </a:t>
            </a:r>
          </a:p>
          <a:p>
            <a:pPr marL="274320" indent="-274320" fontAlgn="auto">
              <a:spcAft>
                <a:spcPts val="0"/>
              </a:spcAft>
              <a:buClr>
                <a:schemeClr val="accent3"/>
              </a:buClr>
              <a:buFont typeface="Wingdings 2"/>
              <a:buChar char=""/>
              <a:defRPr/>
            </a:pPr>
            <a:r>
              <a:rPr lang="tr-TR" dirty="0" smtClean="0"/>
              <a:t>Kablolarda lazer ışığı ile binlerce mesaj taşınmakta, yine aynı </a:t>
            </a:r>
            <a:r>
              <a:rPr lang="sv-SE" dirty="0" smtClean="0"/>
              <a:t>kablolar yardımıyla tıpta endoskop denilen</a:t>
            </a:r>
            <a:r>
              <a:rPr lang="tr-TR" dirty="0" smtClean="0"/>
              <a:t> cihazla iç organları görüntülemek mümkün olmaktadır.</a:t>
            </a:r>
            <a:endParaRPr lang="tr-TR" dirty="0"/>
          </a:p>
        </p:txBody>
      </p:sp>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2 İçerik Yer Tutucusu"/>
          <p:cNvSpPr>
            <a:spLocks noGrp="1"/>
          </p:cNvSpPr>
          <p:nvPr>
            <p:ph idx="1"/>
          </p:nvPr>
        </p:nvSpPr>
        <p:spPr>
          <a:xfrm>
            <a:off x="428625" y="1714500"/>
            <a:ext cx="4757738" cy="4357688"/>
          </a:xfrm>
        </p:spPr>
        <p:txBody>
          <a:bodyPr/>
          <a:lstStyle/>
          <a:p>
            <a:r>
              <a:rPr lang="tr-TR" smtClean="0"/>
              <a:t>Işık ışınları; su, pencere camı veya buzlu cam gibi maddelere çarptığında çarpan ışınlardan bir kısmı bu yüzeyler tarafından kırılırken bir kısmı da bu yüzeylerden yansır. Su yüzeyinin ve camların görünmesinin nedeni yansıyan ışıktır.</a:t>
            </a:r>
          </a:p>
        </p:txBody>
      </p:sp>
      <p:pic>
        <p:nvPicPr>
          <p:cNvPr id="28674" name="Picture 2"/>
          <p:cNvPicPr>
            <a:picLocks noChangeAspect="1" noChangeArrowheads="1"/>
          </p:cNvPicPr>
          <p:nvPr/>
        </p:nvPicPr>
        <p:blipFill>
          <a:blip r:embed="rId2" cstate="print"/>
          <a:srcRect/>
          <a:stretch>
            <a:fillRect/>
          </a:stretch>
        </p:blipFill>
        <p:spPr bwMode="auto">
          <a:xfrm>
            <a:off x="5643563" y="1785938"/>
            <a:ext cx="2871787" cy="38576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85750" y="1357313"/>
            <a:ext cx="4572000" cy="5143500"/>
          </a:xfrm>
        </p:spPr>
        <p:txBody>
          <a:bodyPr>
            <a:normAutofit fontScale="92500" lnSpcReduction="10000"/>
          </a:bodyPr>
          <a:lstStyle/>
          <a:p>
            <a:pPr marL="274320" indent="-274320" fontAlgn="auto">
              <a:spcAft>
                <a:spcPts val="0"/>
              </a:spcAft>
              <a:buClr>
                <a:schemeClr val="accent3"/>
              </a:buClr>
              <a:buFont typeface="Wingdings 2"/>
              <a:buChar char=""/>
              <a:defRPr/>
            </a:pPr>
            <a:r>
              <a:rPr lang="tr-TR" dirty="0" smtClean="0"/>
              <a:t>Dibi görülebilen göl, gölet ve havuz gibi berrak suların göründüklerinden daha derindir.</a:t>
            </a:r>
          </a:p>
          <a:p>
            <a:pPr marL="274320" indent="-274320" fontAlgn="auto">
              <a:spcAft>
                <a:spcPts val="0"/>
              </a:spcAft>
              <a:buClr>
                <a:schemeClr val="accent3"/>
              </a:buClr>
              <a:buFont typeface="Wingdings 2"/>
              <a:buChar char=""/>
              <a:defRPr/>
            </a:pPr>
            <a:r>
              <a:rPr lang="tr-TR" dirty="0" smtClean="0"/>
              <a:t>Az yoğun ortamdan çok yoğun ortama bakılırken, çok yoğun ortamdaki cisimler olduklarından daha yakın görünür.</a:t>
            </a:r>
          </a:p>
          <a:p>
            <a:pPr marL="274320" indent="-274320" fontAlgn="auto">
              <a:spcAft>
                <a:spcPts val="0"/>
              </a:spcAft>
              <a:buClr>
                <a:schemeClr val="accent3"/>
              </a:buClr>
              <a:buFont typeface="Wingdings 2"/>
              <a:buChar char=""/>
              <a:defRPr/>
            </a:pPr>
            <a:r>
              <a:rPr lang="tr-TR" dirty="0" smtClean="0"/>
              <a:t>Avlanma sırasında balığa dik veya dike ne kadar yakın biracıyla bakılırsa balığın avlanması </a:t>
            </a:r>
            <a:r>
              <a:rPr lang="pt-BR" dirty="0" smtClean="0"/>
              <a:t>da o kadar kolay olacaktır.</a:t>
            </a:r>
            <a:endParaRPr lang="tr-TR" dirty="0"/>
          </a:p>
        </p:txBody>
      </p:sp>
      <p:pic>
        <p:nvPicPr>
          <p:cNvPr id="29698" name="Picture 2"/>
          <p:cNvPicPr>
            <a:picLocks noChangeAspect="1" noChangeArrowheads="1"/>
          </p:cNvPicPr>
          <p:nvPr/>
        </p:nvPicPr>
        <p:blipFill>
          <a:blip r:embed="rId2" cstate="print"/>
          <a:srcRect/>
          <a:stretch>
            <a:fillRect/>
          </a:stretch>
        </p:blipFill>
        <p:spPr bwMode="auto">
          <a:xfrm>
            <a:off x="5119688" y="1928813"/>
            <a:ext cx="3736975" cy="36433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2 İçerik Yer Tutucusu"/>
          <p:cNvSpPr>
            <a:spLocks noGrp="1"/>
          </p:cNvSpPr>
          <p:nvPr>
            <p:ph idx="1"/>
          </p:nvPr>
        </p:nvSpPr>
        <p:spPr>
          <a:xfrm>
            <a:off x="500063" y="1643063"/>
            <a:ext cx="4043362" cy="4357687"/>
          </a:xfrm>
        </p:spPr>
        <p:txBody>
          <a:bodyPr/>
          <a:lstStyle/>
          <a:p>
            <a:r>
              <a:rPr lang="tr-TR" smtClean="0"/>
              <a:t>Çok yoğun ortamdan az yoğun ortama bakılırken, az yoğun ortamdaki cisimler olduklarından daha uzakta görünür.</a:t>
            </a:r>
          </a:p>
          <a:p>
            <a:r>
              <a:rPr lang="tr-TR" smtClean="0"/>
              <a:t>Işığın kırılmasının bir başka sonucu su dolu bardağa koyduğumuz kalemlerin kırıkmış gibi görünmesidir.</a:t>
            </a:r>
          </a:p>
        </p:txBody>
      </p:sp>
      <p:pic>
        <p:nvPicPr>
          <p:cNvPr id="30722" name="Picture 2"/>
          <p:cNvPicPr>
            <a:picLocks noChangeAspect="1" noChangeArrowheads="1"/>
          </p:cNvPicPr>
          <p:nvPr/>
        </p:nvPicPr>
        <p:blipFill>
          <a:blip r:embed="rId2" cstate="print"/>
          <a:srcRect/>
          <a:stretch>
            <a:fillRect/>
          </a:stretch>
        </p:blipFill>
        <p:spPr bwMode="auto">
          <a:xfrm>
            <a:off x="5048250" y="857250"/>
            <a:ext cx="3552825" cy="3724275"/>
          </a:xfrm>
          <a:prstGeom prst="rect">
            <a:avLst/>
          </a:prstGeom>
          <a:noFill/>
          <a:ln w="9525">
            <a:noFill/>
            <a:miter lim="800000"/>
            <a:headEnd/>
            <a:tailEnd/>
          </a:ln>
        </p:spPr>
      </p:pic>
      <p:pic>
        <p:nvPicPr>
          <p:cNvPr id="30723" name="Picture 3"/>
          <p:cNvPicPr>
            <a:picLocks noChangeAspect="1" noChangeArrowheads="1"/>
          </p:cNvPicPr>
          <p:nvPr/>
        </p:nvPicPr>
        <p:blipFill>
          <a:blip r:embed="rId3" cstate="print"/>
          <a:srcRect/>
          <a:stretch>
            <a:fillRect/>
          </a:stretch>
        </p:blipFill>
        <p:spPr bwMode="auto">
          <a:xfrm>
            <a:off x="6119813" y="4643438"/>
            <a:ext cx="1766887" cy="221456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2 İçerik Yer Tutucusu"/>
          <p:cNvSpPr>
            <a:spLocks noGrp="1"/>
          </p:cNvSpPr>
          <p:nvPr>
            <p:ph idx="1"/>
          </p:nvPr>
        </p:nvSpPr>
        <p:spPr>
          <a:xfrm>
            <a:off x="271463" y="1285875"/>
            <a:ext cx="5114925" cy="5038725"/>
          </a:xfrm>
        </p:spPr>
        <p:txBody>
          <a:bodyPr/>
          <a:lstStyle/>
          <a:p>
            <a:r>
              <a:rPr lang="tr-TR" smtClean="0"/>
              <a:t>Işık prizmasına gönderilen ışık prizmayı renklerine ayrılmış olarak terk eder. Kırmızı, turuncu, sarı, yeşil, mavi ve mor olarak sıralanan bu temel renkler birbirinden kesin çizgilerle ayrılmış olarak değil iç içe geçmiş durumda gözlenir. </a:t>
            </a:r>
          </a:p>
          <a:p>
            <a:r>
              <a:rPr lang="tr-TR" smtClean="0"/>
              <a:t>Beyaz ışığın burada renklerine ayrılması ışığın yayılma ortamını değiştirmesindendir.</a:t>
            </a:r>
          </a:p>
        </p:txBody>
      </p:sp>
      <p:pic>
        <p:nvPicPr>
          <p:cNvPr id="31746" name="Picture 2" descr="C:\Users\MUSTAFA\Desktop\kirilma_renk_2.jpg"/>
          <p:cNvPicPr>
            <a:picLocks noChangeAspect="1" noChangeArrowheads="1"/>
          </p:cNvPicPr>
          <p:nvPr/>
        </p:nvPicPr>
        <p:blipFill>
          <a:blip r:embed="rId2" cstate="print"/>
          <a:srcRect/>
          <a:stretch>
            <a:fillRect/>
          </a:stretch>
        </p:blipFill>
        <p:spPr bwMode="auto">
          <a:xfrm>
            <a:off x="5638800" y="2195513"/>
            <a:ext cx="3319463" cy="25003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2 İçerik Yer Tutucusu"/>
          <p:cNvSpPr>
            <a:spLocks noGrp="1"/>
          </p:cNvSpPr>
          <p:nvPr>
            <p:ph idx="1"/>
          </p:nvPr>
        </p:nvSpPr>
        <p:spPr>
          <a:xfrm>
            <a:off x="500063" y="1285875"/>
            <a:ext cx="8229600" cy="1565275"/>
          </a:xfrm>
        </p:spPr>
        <p:txBody>
          <a:bodyPr/>
          <a:lstStyle/>
          <a:p>
            <a:r>
              <a:rPr lang="tr-TR" smtClean="0"/>
              <a:t>En fazla kırılan mor ışık prizmanın tabanına yakın uçta yer alırken en az kırılan kırmızı ışık ise prizmanın tabanına uzak uçta yer alır.</a:t>
            </a:r>
          </a:p>
        </p:txBody>
      </p:sp>
      <p:pic>
        <p:nvPicPr>
          <p:cNvPr id="32770" name="Picture 2" descr="C:\Users\MUSTAFA\Desktop\015a3.jpg"/>
          <p:cNvPicPr>
            <a:picLocks noChangeAspect="1" noChangeArrowheads="1"/>
          </p:cNvPicPr>
          <p:nvPr/>
        </p:nvPicPr>
        <p:blipFill>
          <a:blip r:embed="rId2" cstate="print"/>
          <a:srcRect/>
          <a:stretch>
            <a:fillRect/>
          </a:stretch>
        </p:blipFill>
        <p:spPr bwMode="auto">
          <a:xfrm>
            <a:off x="284163" y="2959100"/>
            <a:ext cx="8645525" cy="34925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2" cstate="print"/>
          <a:srcRect/>
          <a:stretch>
            <a:fillRect/>
          </a:stretch>
        </p:blipFill>
        <p:spPr bwMode="auto">
          <a:xfrm>
            <a:off x="5353050" y="1785938"/>
            <a:ext cx="3790950" cy="4019550"/>
          </a:xfrm>
          <a:prstGeom prst="rect">
            <a:avLst/>
          </a:prstGeom>
          <a:noFill/>
          <a:ln w="9525">
            <a:noFill/>
            <a:miter lim="800000"/>
            <a:headEnd/>
            <a:tailEnd/>
          </a:ln>
        </p:spPr>
      </p:pic>
      <p:pic>
        <p:nvPicPr>
          <p:cNvPr id="15362" name="Picture 4"/>
          <p:cNvPicPr>
            <a:picLocks noChangeAspect="1" noChangeArrowheads="1"/>
          </p:cNvPicPr>
          <p:nvPr/>
        </p:nvPicPr>
        <p:blipFill>
          <a:blip r:embed="rId3" cstate="print"/>
          <a:srcRect/>
          <a:stretch>
            <a:fillRect/>
          </a:stretch>
        </p:blipFill>
        <p:spPr bwMode="auto">
          <a:xfrm>
            <a:off x="785813" y="881063"/>
            <a:ext cx="3857625" cy="58277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2 İçerik Yer Tutucusu"/>
          <p:cNvSpPr>
            <a:spLocks noGrp="1"/>
          </p:cNvSpPr>
          <p:nvPr>
            <p:ph idx="1"/>
          </p:nvPr>
        </p:nvSpPr>
        <p:spPr>
          <a:xfrm>
            <a:off x="457200" y="1143000"/>
            <a:ext cx="4329113" cy="5181600"/>
          </a:xfrm>
        </p:spPr>
        <p:txBody>
          <a:bodyPr/>
          <a:lstStyle/>
          <a:p>
            <a:r>
              <a:rPr lang="tr-TR" smtClean="0"/>
              <a:t>Işık prizmasında elde edilen renkler, yağmur damlacıklarının güneş ışığını kırması ve yansıtması sonucunda da oluşur. </a:t>
            </a:r>
          </a:p>
          <a:p>
            <a:r>
              <a:rPr lang="tr-TR" smtClean="0"/>
              <a:t>Güneş ışığı yağmur damlalarında bir dizi kırılma ve tam yansımaya uğrar.</a:t>
            </a:r>
          </a:p>
          <a:p>
            <a:endParaRPr lang="tr-TR" smtClean="0"/>
          </a:p>
        </p:txBody>
      </p:sp>
      <p:pic>
        <p:nvPicPr>
          <p:cNvPr id="33794" name="Picture 2"/>
          <p:cNvPicPr>
            <a:picLocks noChangeAspect="1" noChangeArrowheads="1"/>
          </p:cNvPicPr>
          <p:nvPr/>
        </p:nvPicPr>
        <p:blipFill>
          <a:blip r:embed="rId2" cstate="print"/>
          <a:srcRect/>
          <a:stretch>
            <a:fillRect/>
          </a:stretch>
        </p:blipFill>
        <p:spPr bwMode="auto">
          <a:xfrm>
            <a:off x="5214938" y="785813"/>
            <a:ext cx="3714750" cy="60325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14313" y="642938"/>
            <a:ext cx="4929187" cy="6215062"/>
          </a:xfrm>
        </p:spPr>
        <p:txBody>
          <a:bodyPr>
            <a:normAutofit fontScale="92500" lnSpcReduction="10000"/>
          </a:bodyPr>
          <a:lstStyle/>
          <a:p>
            <a:pPr marL="274320" indent="-274320" fontAlgn="auto">
              <a:spcAft>
                <a:spcPts val="0"/>
              </a:spcAft>
              <a:buClr>
                <a:schemeClr val="accent3"/>
              </a:buClr>
              <a:buFont typeface="Wingdings 2"/>
              <a:buChar char=""/>
              <a:defRPr/>
            </a:pPr>
            <a:r>
              <a:rPr lang="tr-TR" dirty="0" smtClean="0"/>
              <a:t>Damla</a:t>
            </a:r>
            <a:r>
              <a:rPr lang="tr-TR" b="1" dirty="0" smtClean="0"/>
              <a:t> </a:t>
            </a:r>
            <a:r>
              <a:rPr lang="tr-TR" dirty="0" smtClean="0"/>
              <a:t>içerisine girerken renklerine ayrılan ışık, damlanın karşı duvarından, ayrılmış olduğu renklere bağlı olarak farklı açılarla tam yansımaya uğrar. Damlayı terk edeceği yüzeye gelen değişik renkteki yansımış ışınlar burada tekrar kırılmaya uğrar. </a:t>
            </a:r>
            <a:endParaRPr lang="tr-TR" b="1" dirty="0" smtClean="0"/>
          </a:p>
          <a:p>
            <a:pPr marL="274320" indent="-274320" fontAlgn="auto">
              <a:spcAft>
                <a:spcPts val="0"/>
              </a:spcAft>
              <a:buClr>
                <a:schemeClr val="accent3"/>
              </a:buClr>
              <a:buFont typeface="Wingdings 2"/>
              <a:buChar char=""/>
              <a:defRPr/>
            </a:pPr>
            <a:r>
              <a:rPr lang="tr-TR" dirty="0" smtClean="0"/>
              <a:t>Aynı renkte olmayan bu ışınlar farklı açılarla kırıldığından her bir damladan sadece bir renk ışık gözümüze ulaşır. </a:t>
            </a:r>
          </a:p>
          <a:p>
            <a:pPr marL="274320" indent="-274320" fontAlgn="auto">
              <a:spcAft>
                <a:spcPts val="0"/>
              </a:spcAft>
              <a:buClr>
                <a:schemeClr val="accent3"/>
              </a:buClr>
              <a:buFont typeface="Wingdings 2"/>
              <a:buChar char=""/>
              <a:defRPr/>
            </a:pPr>
            <a:r>
              <a:rPr lang="tr-TR" dirty="0" smtClean="0"/>
              <a:t>Kırmızı ışığın üstteki damladan, mor ışığın ise daha aşağıdaki damladan gelmesi nedeniyle gökkuşağı renkleri kırmızı üstte, mor altta olacak şekilde sıralanır.</a:t>
            </a:r>
            <a:endParaRPr lang="tr-TR" dirty="0"/>
          </a:p>
        </p:txBody>
      </p:sp>
      <p:pic>
        <p:nvPicPr>
          <p:cNvPr id="34818" name="Picture 3"/>
          <p:cNvPicPr>
            <a:picLocks noChangeAspect="1" noChangeArrowheads="1"/>
          </p:cNvPicPr>
          <p:nvPr/>
        </p:nvPicPr>
        <p:blipFill>
          <a:blip r:embed="rId2" cstate="print"/>
          <a:srcRect/>
          <a:stretch>
            <a:fillRect/>
          </a:stretch>
        </p:blipFill>
        <p:spPr bwMode="auto">
          <a:xfrm>
            <a:off x="5656263" y="1357313"/>
            <a:ext cx="3487737" cy="44291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2 İçerik Yer Tutucusu"/>
          <p:cNvSpPr>
            <a:spLocks noGrp="1"/>
          </p:cNvSpPr>
          <p:nvPr>
            <p:ph idx="1"/>
          </p:nvPr>
        </p:nvSpPr>
        <p:spPr>
          <a:xfrm>
            <a:off x="457200" y="1571625"/>
            <a:ext cx="3900488" cy="4752975"/>
          </a:xfrm>
        </p:spPr>
        <p:txBody>
          <a:bodyPr/>
          <a:lstStyle/>
          <a:p>
            <a:r>
              <a:rPr lang="tr-TR" smtClean="0"/>
              <a:t>Bir saydam ortamdan başka bir saydam ortama gönderilen ışık ışınlarının bir kısmı bu iki ortamı ayıran sınır üzerinden yansırken büyük bir kısmı da doğrultusunu ve hızını değiştirerek diğer ortama geçer.</a:t>
            </a:r>
          </a:p>
        </p:txBody>
      </p:sp>
      <p:pic>
        <p:nvPicPr>
          <p:cNvPr id="16386" name="Picture 2"/>
          <p:cNvPicPr>
            <a:picLocks noChangeAspect="1" noChangeArrowheads="1"/>
          </p:cNvPicPr>
          <p:nvPr/>
        </p:nvPicPr>
        <p:blipFill>
          <a:blip r:embed="rId2" cstate="print"/>
          <a:srcRect/>
          <a:stretch>
            <a:fillRect/>
          </a:stretch>
        </p:blipFill>
        <p:spPr bwMode="auto">
          <a:xfrm>
            <a:off x="4357688" y="2000250"/>
            <a:ext cx="4541837" cy="3171825"/>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2 İçerik Yer Tutucusu"/>
          <p:cNvSpPr>
            <a:spLocks noGrp="1"/>
          </p:cNvSpPr>
          <p:nvPr>
            <p:ph idx="1"/>
          </p:nvPr>
        </p:nvSpPr>
        <p:spPr>
          <a:xfrm>
            <a:off x="571500" y="2357438"/>
            <a:ext cx="3614738" cy="3143250"/>
          </a:xfrm>
        </p:spPr>
        <p:txBody>
          <a:bodyPr/>
          <a:lstStyle/>
          <a:p>
            <a:r>
              <a:rPr lang="tr-TR" i="1" smtClean="0"/>
              <a:t>Işık havadan cama veya camdan havaya 90 </a:t>
            </a:r>
            <a:r>
              <a:rPr lang="tr-TR" i="1" baseline="30000" smtClean="0"/>
              <a:t>o</a:t>
            </a:r>
            <a:r>
              <a:rPr lang="tr-TR" i="1" smtClean="0"/>
              <a:t> lik açı ile gönderildiğinde kırılmaz, sadece hız değiştirir.</a:t>
            </a:r>
            <a:endParaRPr lang="tr-TR" smtClean="0"/>
          </a:p>
        </p:txBody>
      </p:sp>
      <p:pic>
        <p:nvPicPr>
          <p:cNvPr id="17410" name="Picture 2"/>
          <p:cNvPicPr>
            <a:picLocks noChangeAspect="1" noChangeArrowheads="1"/>
          </p:cNvPicPr>
          <p:nvPr/>
        </p:nvPicPr>
        <p:blipFill>
          <a:blip r:embed="rId2" cstate="print"/>
          <a:srcRect/>
          <a:stretch>
            <a:fillRect/>
          </a:stretch>
        </p:blipFill>
        <p:spPr bwMode="auto">
          <a:xfrm>
            <a:off x="4857750" y="1500188"/>
            <a:ext cx="3298825" cy="4214812"/>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2 İçerik Yer Tutucusu"/>
          <p:cNvSpPr>
            <a:spLocks noGrp="1"/>
          </p:cNvSpPr>
          <p:nvPr>
            <p:ph idx="1"/>
          </p:nvPr>
        </p:nvSpPr>
        <p:spPr>
          <a:xfrm>
            <a:off x="714375" y="2286000"/>
            <a:ext cx="3929063" cy="3643313"/>
          </a:xfrm>
        </p:spPr>
        <p:txBody>
          <a:bodyPr/>
          <a:lstStyle/>
          <a:p>
            <a:r>
              <a:rPr lang="es-ES" i="1" smtClean="0"/>
              <a:t>Işık havadan cama veya camdan</a:t>
            </a:r>
            <a:r>
              <a:rPr lang="tr-TR" i="1" smtClean="0"/>
              <a:t> havaya dik olmayacak şekilde gönderildiğinde hem kırılır hem de hız değiştirir.</a:t>
            </a:r>
          </a:p>
          <a:p>
            <a:r>
              <a:rPr lang="tr-TR" smtClean="0">
                <a:solidFill>
                  <a:srgbClr val="FF0000"/>
                </a:solidFill>
              </a:rPr>
              <a:t>Normal: </a:t>
            </a:r>
            <a:r>
              <a:rPr lang="tr-TR" smtClean="0"/>
              <a:t>Bir yüzeye indirilen dikmedir.</a:t>
            </a:r>
          </a:p>
        </p:txBody>
      </p:sp>
      <p:pic>
        <p:nvPicPr>
          <p:cNvPr id="18434" name="Picture 2"/>
          <p:cNvPicPr>
            <a:picLocks noChangeAspect="1" noChangeArrowheads="1"/>
          </p:cNvPicPr>
          <p:nvPr/>
        </p:nvPicPr>
        <p:blipFill>
          <a:blip r:embed="rId2" cstate="print"/>
          <a:srcRect/>
          <a:stretch>
            <a:fillRect/>
          </a:stretch>
        </p:blipFill>
        <p:spPr bwMode="auto">
          <a:xfrm>
            <a:off x="5286375" y="1643063"/>
            <a:ext cx="3317875" cy="3786187"/>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2 İçerik Yer Tutucusu"/>
          <p:cNvSpPr>
            <a:spLocks noGrp="1"/>
          </p:cNvSpPr>
          <p:nvPr>
            <p:ph idx="1"/>
          </p:nvPr>
        </p:nvSpPr>
        <p:spPr>
          <a:xfrm>
            <a:off x="457200" y="1285875"/>
            <a:ext cx="3186113" cy="5357813"/>
          </a:xfrm>
        </p:spPr>
        <p:txBody>
          <a:bodyPr/>
          <a:lstStyle/>
          <a:p>
            <a:r>
              <a:rPr lang="tr-TR" smtClean="0"/>
              <a:t>Kırılma olayında ortamları ayıran yüzeye gelen ışık ışını ile normal arasındaki açı </a:t>
            </a:r>
            <a:r>
              <a:rPr lang="tr-TR" b="1" smtClean="0"/>
              <a:t>gelme açısı, </a:t>
            </a:r>
            <a:r>
              <a:rPr lang="tr-TR" smtClean="0"/>
              <a:t>kırılan ışın ile normal arasındaki açı da </a:t>
            </a:r>
            <a:r>
              <a:rPr lang="tr-TR" b="1" smtClean="0"/>
              <a:t>kırılma açısı </a:t>
            </a:r>
            <a:r>
              <a:rPr lang="tr-TR" smtClean="0"/>
              <a:t>olarak adlandırılır.</a:t>
            </a:r>
          </a:p>
        </p:txBody>
      </p:sp>
      <p:pic>
        <p:nvPicPr>
          <p:cNvPr id="19458" name="Picture 2" descr="C:\Users\MUSTAFA\Desktop\11.jpg"/>
          <p:cNvPicPr>
            <a:picLocks noChangeAspect="1" noChangeArrowheads="1"/>
          </p:cNvPicPr>
          <p:nvPr/>
        </p:nvPicPr>
        <p:blipFill>
          <a:blip r:embed="rId2" cstate="print"/>
          <a:srcRect/>
          <a:stretch>
            <a:fillRect/>
          </a:stretch>
        </p:blipFill>
        <p:spPr bwMode="auto">
          <a:xfrm>
            <a:off x="3803650" y="1500188"/>
            <a:ext cx="5126038" cy="4071937"/>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2 İçerik Yer Tutucusu"/>
          <p:cNvSpPr>
            <a:spLocks noGrp="1"/>
          </p:cNvSpPr>
          <p:nvPr>
            <p:ph idx="1"/>
          </p:nvPr>
        </p:nvSpPr>
        <p:spPr>
          <a:xfrm>
            <a:off x="357188" y="1214438"/>
            <a:ext cx="4500562" cy="5181600"/>
          </a:xfrm>
        </p:spPr>
        <p:txBody>
          <a:bodyPr/>
          <a:lstStyle/>
          <a:p>
            <a:r>
              <a:rPr lang="tr-TR" smtClean="0"/>
              <a:t>Çok kırıcı (çok yoğun) ortama giren ışık, normal çizgisine yaklaşarak kırılır. Normale yaklaşan ışığın hızı da azalır. Cam, havadan kırıcı olduğundan ışık bu ortamda daha küçük hıza sahip olur.</a:t>
            </a:r>
          </a:p>
          <a:p>
            <a:r>
              <a:rPr lang="tr-TR" smtClean="0"/>
              <a:t>Çok yoğun ortamdan az yoğun ortama geçen ışık ışınları normale yaklaşarak kırılır.</a:t>
            </a:r>
          </a:p>
        </p:txBody>
      </p:sp>
      <p:pic>
        <p:nvPicPr>
          <p:cNvPr id="20482" name="Picture 2"/>
          <p:cNvPicPr>
            <a:picLocks noChangeAspect="1" noChangeArrowheads="1"/>
          </p:cNvPicPr>
          <p:nvPr/>
        </p:nvPicPr>
        <p:blipFill>
          <a:blip r:embed="rId2" cstate="print"/>
          <a:srcRect/>
          <a:stretch>
            <a:fillRect/>
          </a:stretch>
        </p:blipFill>
        <p:spPr bwMode="auto">
          <a:xfrm>
            <a:off x="5214938" y="1714500"/>
            <a:ext cx="3683000" cy="371475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2 İçerik Yer Tutucusu"/>
          <p:cNvSpPr>
            <a:spLocks noGrp="1"/>
          </p:cNvSpPr>
          <p:nvPr>
            <p:ph idx="1"/>
          </p:nvPr>
        </p:nvSpPr>
        <p:spPr>
          <a:xfrm>
            <a:off x="457200" y="1143000"/>
            <a:ext cx="4400550" cy="5181600"/>
          </a:xfrm>
        </p:spPr>
        <p:txBody>
          <a:bodyPr/>
          <a:lstStyle/>
          <a:p>
            <a:r>
              <a:rPr lang="es-ES" smtClean="0"/>
              <a:t>Az kırıcı (az yoğun) ortama giren ışık normalden</a:t>
            </a:r>
            <a:r>
              <a:rPr lang="tr-TR" smtClean="0"/>
              <a:t> uzaklaşarak kırılır ve bu sırada ışığın hızı da artar. Su, camdan az kırıcı olduğundan ışık bu ortamda cama göre daha büyük hıza sahip olur.</a:t>
            </a:r>
          </a:p>
          <a:p>
            <a:r>
              <a:rPr lang="tr-TR" smtClean="0"/>
              <a:t>Az yoğun ortamdan çok yoğun ortama geçen ışık ışınları normalden uzaklaşarak kırılır.</a:t>
            </a:r>
          </a:p>
          <a:p>
            <a:endParaRPr lang="tr-TR" smtClean="0"/>
          </a:p>
        </p:txBody>
      </p:sp>
      <p:pic>
        <p:nvPicPr>
          <p:cNvPr id="21506" name="Picture 2"/>
          <p:cNvPicPr>
            <a:picLocks noChangeAspect="1" noChangeArrowheads="1"/>
          </p:cNvPicPr>
          <p:nvPr/>
        </p:nvPicPr>
        <p:blipFill>
          <a:blip r:embed="rId2" cstate="print"/>
          <a:srcRect/>
          <a:stretch>
            <a:fillRect/>
          </a:stretch>
        </p:blipFill>
        <p:spPr bwMode="auto">
          <a:xfrm>
            <a:off x="5143500" y="1928813"/>
            <a:ext cx="3687763" cy="3429000"/>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714750"/>
            <a:ext cx="8229600" cy="2609850"/>
          </a:xfrm>
        </p:spPr>
        <p:txBody>
          <a:bodyPr>
            <a:normAutofit lnSpcReduction="10000"/>
          </a:bodyPr>
          <a:lstStyle/>
          <a:p>
            <a:pPr marL="274320" indent="-274320" fontAlgn="auto">
              <a:spcAft>
                <a:spcPts val="0"/>
              </a:spcAft>
              <a:buClr>
                <a:schemeClr val="accent3"/>
              </a:buClr>
              <a:buFont typeface="Wingdings 2"/>
              <a:buChar char=""/>
              <a:defRPr/>
            </a:pPr>
            <a:r>
              <a:rPr lang="tr-TR" dirty="0" smtClean="0"/>
              <a:t>Maddesel ortamdaki hızı boşluktaki hızından küçüktür. Bir kırılma olayında kırılan ışık ışınları ortamların kırıcılıklarına (yoğunluklarına) bağlı olarak az ya da çok doğrultu değiştirir. Az kırıcı saydam ortamdan çok kırıcı saydam ortama gönderilen her ışık ışını ikinci ortama geçer ve bu durumda kırılma açısı gelme açısından küçük olur.</a:t>
            </a:r>
            <a:endParaRPr lang="tr-TR" dirty="0"/>
          </a:p>
        </p:txBody>
      </p:sp>
      <p:pic>
        <p:nvPicPr>
          <p:cNvPr id="22530" name="Picture 2"/>
          <p:cNvPicPr>
            <a:picLocks noChangeAspect="1" noChangeArrowheads="1"/>
          </p:cNvPicPr>
          <p:nvPr/>
        </p:nvPicPr>
        <p:blipFill>
          <a:blip r:embed="rId2" cstate="print"/>
          <a:srcRect/>
          <a:stretch>
            <a:fillRect/>
          </a:stretch>
        </p:blipFill>
        <p:spPr bwMode="auto">
          <a:xfrm>
            <a:off x="1285875" y="1000125"/>
            <a:ext cx="6429375" cy="2274888"/>
          </a:xfrm>
          <a:prstGeom prst="rect">
            <a:avLst/>
          </a:prstGeom>
          <a:noFill/>
          <a:ln w="9525">
            <a:noFill/>
            <a:miter lim="800000"/>
            <a:headEnd/>
            <a:tailEnd/>
          </a:ln>
        </p:spPr>
      </p:pic>
      <p:sp>
        <p:nvSpPr>
          <p:cNvPr id="2" name="Altbilgi Yer Tutucusu 1"/>
          <p:cNvSpPr>
            <a:spLocks noGrp="1"/>
          </p:cNvSpPr>
          <p:nvPr>
            <p:ph type="ftr" sz="quarter" idx="11"/>
          </p:nvPr>
        </p:nvSpPr>
        <p:spPr/>
        <p:txBody>
          <a:bodyPr/>
          <a:lstStyle/>
          <a:p>
            <a:pPr>
              <a:defRPr/>
            </a:pPr>
            <a:r>
              <a:rPr lang="tr-TR" smtClean="0"/>
              <a:t>www.sorubak.com</a:t>
            </a:r>
            <a:endParaRPr lang="tr-T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720</TotalTime>
  <Words>824</Words>
  <Application>Microsoft Office PowerPoint</Application>
  <PresentationFormat>Ekran Gösterisi (4:3)</PresentationFormat>
  <Paragraphs>58</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Akış</vt:lpstr>
      <vt:lpstr>IŞIK</vt:lpstr>
      <vt:lpstr>Slayt 2</vt:lpstr>
      <vt:lpstr>Slayt 3</vt:lpstr>
      <vt:lpstr>Slayt 4</vt:lpstr>
      <vt:lpstr>Slayt 5</vt:lpstr>
      <vt:lpstr>Slayt 6</vt:lpstr>
      <vt:lpstr>Slayt 7</vt:lpstr>
      <vt:lpstr>Slayt 8</vt:lpstr>
      <vt:lpstr>Slayt 9</vt:lpstr>
      <vt:lpstr>Slayt 10</vt:lpstr>
      <vt:lpstr>Slayt 11</vt:lpstr>
      <vt:lpstr>Serap Olayı</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HÜCRE BÖLÜNMESİ VE KALITIM</dc:title>
  <dc:creator>MUSTAFA</dc:creator>
  <cp:lastModifiedBy>lenovo</cp:lastModifiedBy>
  <cp:revision>101</cp:revision>
  <dcterms:created xsi:type="dcterms:W3CDTF">2010-10-17T16:29:05Z</dcterms:created>
  <dcterms:modified xsi:type="dcterms:W3CDTF">2013-04-22T06:18:51Z</dcterms:modified>
</cp:coreProperties>
</file>