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1" r:id="rId4"/>
    <p:sldId id="270" r:id="rId5"/>
    <p:sldId id="269" r:id="rId6"/>
    <p:sldId id="267" r:id="rId7"/>
    <p:sldId id="266" r:id="rId8"/>
    <p:sldId id="279" r:id="rId9"/>
    <p:sldId id="278" r:id="rId10"/>
    <p:sldId id="277" r:id="rId11"/>
    <p:sldId id="276" r:id="rId12"/>
    <p:sldId id="275" r:id="rId13"/>
    <p:sldId id="274" r:id="rId14"/>
    <p:sldId id="273" r:id="rId15"/>
    <p:sldId id="283" r:id="rId16"/>
    <p:sldId id="282" r:id="rId17"/>
    <p:sldId id="281" r:id="rId18"/>
    <p:sldId id="268" r:id="rId19"/>
    <p:sldId id="280" r:id="rId20"/>
    <p:sldId id="272" r:id="rId21"/>
    <p:sldId id="265" r:id="rId22"/>
    <p:sldId id="264" r:id="rId23"/>
    <p:sldId id="290" r:id="rId24"/>
    <p:sldId id="289" r:id="rId25"/>
    <p:sldId id="288" r:id="rId26"/>
    <p:sldId id="287" r:id="rId27"/>
    <p:sldId id="286" r:id="rId28"/>
    <p:sldId id="285" r:id="rId29"/>
    <p:sldId id="291" r:id="rId30"/>
    <p:sldId id="284" r:id="rId31"/>
    <p:sldId id="262" r:id="rId32"/>
    <p:sldId id="297" r:id="rId33"/>
    <p:sldId id="296" r:id="rId34"/>
    <p:sldId id="298" r:id="rId35"/>
    <p:sldId id="295" r:id="rId36"/>
    <p:sldId id="294" r:id="rId37"/>
    <p:sldId id="293" r:id="rId38"/>
    <p:sldId id="292" r:id="rId39"/>
    <p:sldId id="261" r:id="rId40"/>
    <p:sldId id="299" r:id="rId41"/>
    <p:sldId id="307" r:id="rId42"/>
    <p:sldId id="306" r:id="rId43"/>
    <p:sldId id="305" r:id="rId44"/>
    <p:sldId id="304" r:id="rId45"/>
    <p:sldId id="303" r:id="rId46"/>
    <p:sldId id="302" r:id="rId47"/>
    <p:sldId id="317" r:id="rId48"/>
    <p:sldId id="316" r:id="rId49"/>
    <p:sldId id="315" r:id="rId50"/>
    <p:sldId id="321" r:id="rId51"/>
    <p:sldId id="320" r:id="rId52"/>
    <p:sldId id="319" r:id="rId53"/>
    <p:sldId id="318" r:id="rId54"/>
    <p:sldId id="325" r:id="rId55"/>
    <p:sldId id="324" r:id="rId56"/>
    <p:sldId id="323" r:id="rId57"/>
    <p:sldId id="332" r:id="rId58"/>
    <p:sldId id="331" r:id="rId59"/>
    <p:sldId id="330" r:id="rId60"/>
    <p:sldId id="329" r:id="rId61"/>
    <p:sldId id="328" r:id="rId62"/>
    <p:sldId id="327" r:id="rId63"/>
    <p:sldId id="326" r:id="rId64"/>
    <p:sldId id="336" r:id="rId65"/>
    <p:sldId id="335" r:id="rId66"/>
    <p:sldId id="334" r:id="rId67"/>
    <p:sldId id="260" r:id="rId6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062" y="-8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364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21.03.2013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4500">
        <p14:vortex dir="r"/>
        <p:sndAc>
          <p:stSnd>
            <p:snd r:embed="rId1" name="chimes.wav"/>
          </p:stSnd>
        </p:sndAc>
      </p:transition>
    </mc:Choice>
    <mc:Fallback>
      <p:transition spd="slow">
        <p:fade/>
        <p:sndAc>
          <p:stSnd>
            <p:snd r:embed="rId1"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21.03.2013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4500">
        <p14:vortex dir="r"/>
        <p:sndAc>
          <p:stSnd>
            <p:snd r:embed="rId1" name="chimes.wav"/>
          </p:stSnd>
        </p:sndAc>
      </p:transition>
    </mc:Choice>
    <mc:Fallback>
      <p:transition spd="slow">
        <p:fade/>
        <p:sndAc>
          <p:stSnd>
            <p:snd r:embed="rId1" name="chimes.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21.03.2013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4500">
        <p14:vortex dir="r"/>
        <p:sndAc>
          <p:stSnd>
            <p:snd r:embed="rId1" name="chimes.wav"/>
          </p:stSnd>
        </p:sndAc>
      </p:transition>
    </mc:Choice>
    <mc:Fallback>
      <p:transition spd="slow">
        <p:fade/>
        <p:sndAc>
          <p:stSnd>
            <p:snd r:embed="rId1"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21.03.2013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4500">
        <p14:vortex dir="r"/>
        <p:sndAc>
          <p:stSnd>
            <p:snd r:embed="rId1" name="chimes.wav"/>
          </p:stSnd>
        </p:sndAc>
      </p:transition>
    </mc:Choice>
    <mc:Fallback>
      <p:transition spd="slow">
        <p:fade/>
        <p:sndAc>
          <p:stSnd>
            <p:snd r:embed="rId1"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21.03.2013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4500">
        <p14:vortex dir="r"/>
        <p:sndAc>
          <p:stSnd>
            <p:snd r:embed="rId1" name="chimes.wav"/>
          </p:stSnd>
        </p:sndAc>
      </p:transition>
    </mc:Choice>
    <mc:Fallback>
      <p:transition spd="slow">
        <p:fade/>
        <p:sndAc>
          <p:stSnd>
            <p:snd r:embed="rId1"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t>21.03.2013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4500">
        <p14:vortex dir="r"/>
        <p:sndAc>
          <p:stSnd>
            <p:snd r:embed="rId1" name="chimes.wav"/>
          </p:stSnd>
        </p:sndAc>
      </p:transition>
    </mc:Choice>
    <mc:Fallback>
      <p:transition spd="slow">
        <p:fade/>
        <p:sndAc>
          <p:stSnd>
            <p:snd r:embed="rId1"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t>21.03.2013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4500">
        <p14:vortex dir="r"/>
        <p:sndAc>
          <p:stSnd>
            <p:snd r:embed="rId1" name="chimes.wav"/>
          </p:stSnd>
        </p:sndAc>
      </p:transition>
    </mc:Choice>
    <mc:Fallback>
      <p:transition spd="slow">
        <p:fade/>
        <p:sndAc>
          <p:stSnd>
            <p:snd r:embed="rId1"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t>21.03.2013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4500">
        <p14:vortex dir="r"/>
        <p:sndAc>
          <p:stSnd>
            <p:snd r:embed="rId1" name="chimes.wav"/>
          </p:stSnd>
        </p:sndAc>
      </p:transition>
    </mc:Choice>
    <mc:Fallback>
      <p:transition spd="slow">
        <p:fade/>
        <p:sndAc>
          <p:stSnd>
            <p:snd r:embed="rId1"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21.03.2013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4500">
        <p14:vortex dir="r"/>
        <p:sndAc>
          <p:stSnd>
            <p:snd r:embed="rId1" name="chimes.wav"/>
          </p:stSnd>
        </p:sndAc>
      </p:transition>
    </mc:Choice>
    <mc:Fallback>
      <p:transition spd="slow">
        <p:fade/>
        <p:sndAc>
          <p:stSnd>
            <p:snd r:embed="rId1"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21.03.2013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4500">
        <p14:vortex dir="r"/>
        <p:sndAc>
          <p:stSnd>
            <p:snd r:embed="rId1" name="chimes.wav"/>
          </p:stSnd>
        </p:sndAc>
      </p:transition>
    </mc:Choice>
    <mc:Fallback>
      <p:transition spd="slow">
        <p:fade/>
        <p:sndAc>
          <p:stSnd>
            <p:snd r:embed="rId1" name="chimes.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21.03.2013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4500">
        <p14:vortex dir="r"/>
        <p:sndAc>
          <p:stSnd>
            <p:snd r:embed="rId1" name="chimes.wav"/>
          </p:stSnd>
        </p:sndAc>
      </p:transition>
    </mc:Choice>
    <mc:Fallback>
      <p:transition spd="slow">
        <p:fade/>
        <p:sndAc>
          <p:stSnd>
            <p:snd r:embed="rId1" name="chimes.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21.03.2013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4500">
        <p14:vortex dir="r"/>
        <p:sndAc>
          <p:stSnd>
            <p:snd r:embed="rId13" name="chimes.wav"/>
          </p:stSnd>
        </p:sndAc>
      </p:transition>
    </mc:Choice>
    <mc:Fallback>
      <p:transition spd="slow">
        <p:fade/>
        <p:sndAc>
          <p:stSnd>
            <p:snd r:embed="rId13" name="chimes.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gorsel.yandex.com.tr/#!/yandsearch?source=wiz&amp;uinfo=sw-1423-sh-782-fw-1198-fh-576-pd-1&amp;text=amerika k&#305;tas&#305; resimleri&amp;noreask=1&amp;pos=1&amp;lr=103885&amp;rpt=simage&amp;img_url=http%3A%2F%2Fwww.cografya.gen.tr%2Fegitim%2Fkitalar%2Fgamerika.jpg"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3" Type="http://schemas.openxmlformats.org/officeDocument/2006/relationships/hyperlink" Target="http://gorsel.yandex.com.tr/#!/yandsearch?source=wiz&amp;uinfo=sw-1423-sh-782-fw-1198-fh-576-pd-1&amp;text=amerika k&#305;tas&#305; resimleri&amp;noreask=1&amp;pos=2&amp;lr=103885&amp;rpt=simage&amp;img_url=http%3A%2F%2Fwww.cografya.gen.tr%2Fegitim%2Fkitalar%2Fkamerika.jpg"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12.xml.rels><?xml version="1.0" encoding="UTF-8" standalone="yes"?>
<Relationships xmlns="http://schemas.openxmlformats.org/package/2006/relationships"><Relationship Id="rId3" Type="http://schemas.openxmlformats.org/officeDocument/2006/relationships/hyperlink" Target="http://gorsel.yandex.com.tr/#!/yandsearch?source=wiz&amp;uinfo=sw-1423-sh-782-fw-1198-fh-576-pd-1&amp;text=avrupa k&#305;tas&#305; resimleri&amp;noreask=1&amp;pos=4&amp;lr=103885&amp;rpt=simage&amp;img_url=http%3A%2F%2Fimg1.loadtr.com%2Fb-366524-avrupa_haritas&#1101;.jpg"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13.xml.rels><?xml version="1.0" encoding="UTF-8" standalone="yes"?>
<Relationships xmlns="http://schemas.openxmlformats.org/package/2006/relationships"><Relationship Id="rId3" Type="http://schemas.openxmlformats.org/officeDocument/2006/relationships/hyperlink" Target="http://gorsel.yandex.com.tr/#!/yandsearch?source=wiz&amp;uinfo=sw-1423-sh-782-fw-1198-fh-576-pd-1&amp;text=avrupa k&#305;tas&#305; resimleri&amp;noreask=1&amp;pos=7&amp;lr=103885&amp;rpt=simage&amp;img_url=http%3A%2F%2Fwww.informagiovani-italia.com%2Fmappa_europa_7.jpg"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14.xml.rels><?xml version="1.0" encoding="UTF-8" standalone="yes"?>
<Relationships xmlns="http://schemas.openxmlformats.org/package/2006/relationships"><Relationship Id="rId3" Type="http://schemas.openxmlformats.org/officeDocument/2006/relationships/hyperlink" Target="http://gorsel.yandex.com.tr/#!/yandsearch?source=wiz&amp;uinfo=sw-1423-sh-782-fw-1198-fh-576-pd-1&amp;text=antartika k&#305;tas&#305; resimleri&amp;noreask=1&amp;pos=16&amp;lr=103885&amp;rpt=simage&amp;img_url=http%3A%2F%2Fwwp.greenwichmeantime.com%2Ftime-zone%2Fantarctica%2Fantarctica.jpg"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hyperlink" Target="http://gorsel.yandex.com.tr/#!/yandsearch?source=wiz&amp;uinfo=sw-1423-sh-782-fw-1198-fh-576-pd-1&amp;tld=com.tr&amp;p=1&amp;text=antartika k&#305;tas&#305; resimleri&amp;noreask=1&amp;pos=41&amp;rpt=simage&amp;lr=103885&amp;img_url=http%3A%2F%2Fupload.wikimedia.org%2Fwikipedia%2Fcommons%2Fthumb%2Fc%2Fc0%2FAntarctica.svg%2F300px-Antarctica.svg.png"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6.xml.rels><?xml version="1.0" encoding="UTF-8" standalone="yes"?>
<Relationships xmlns="http://schemas.openxmlformats.org/package/2006/relationships"><Relationship Id="rId3" Type="http://schemas.openxmlformats.org/officeDocument/2006/relationships/hyperlink" Target="http://gorsel.yandex.com.tr/#!/yandsearch?source=wiz&amp;uinfo=sw-1423-sh-782-fw-1198-fh-576-pd-1&amp;text=avusturalya k&#305;tas&#305; resimleri&amp;noreask=1&amp;pos=7&amp;lr=103885&amp;rpt=simage&amp;img_url=http%3A%2F%2Fwww.renkliweb.com%2Fwp-content%2Fuploads%2FOkyanusya-Avustralya-K&#305;tas&#305;-Haritas&#305;.jpg"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17.xml.rels><?xml version="1.0" encoding="UTF-8" standalone="yes"?>
<Relationships xmlns="http://schemas.openxmlformats.org/package/2006/relationships"><Relationship Id="rId3" Type="http://schemas.openxmlformats.org/officeDocument/2006/relationships/hyperlink" Target="http://gorsel.yandex.com.tr/#!/yandsearch?source=wiz&amp;uinfo=sw-1423-sh-782-fw-1198-fh-576-pd-1&amp;tld=com.tr&amp;p=3&amp;text=avusturalya k&#305;tas&#305; resimleri&amp;noreask=1&amp;pos=103&amp;rpt=simage&amp;lr=103885&amp;img_url=http%3A%2F%2Fwww.renkliweb.com%2Fwp-content%2Fuploads%2FAvustralya.jpg"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gorsel.yandex.com.tr/#!/yandsearch?text=avusturalya k&#305;tas&#305; resimleri&amp;pos=0&amp;rpt=simage&amp;lr=103885&amp;noreask=1&amp;source=wiz&amp;uinfo=sw-1423-sh-782-fw-0-fh-576-pd-1&amp;img_url=http%3A%2F%2Fwww.cografya.gen.tr%2Fegitim%2Fkitalar%2Favustralya.jpg"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3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hyperlink" Target="http://gorsel.yandex.com.tr/#!/yandsearch?source=wiz&amp;uinfo=sw-1423-sh-782-fw-1198-fh-576-pd-1&amp;text=TAMBORA YANARDA&#286;I RES&#304;MLER&#304;&amp;noreask=1&amp;pos=5&amp;lr=103885&amp;rpt=simage&amp;img_url=http%3A%2F%2Fwww.newsbeast.gr%2Ffiles%2F1%2F2012%2F10%2F26%2Fvolcerr%2Fvolcerr4.jpg"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34.xml.rels><?xml version="1.0" encoding="UTF-8" standalone="yes"?>
<Relationships xmlns="http://schemas.openxmlformats.org/package/2006/relationships"><Relationship Id="rId3" Type="http://schemas.openxmlformats.org/officeDocument/2006/relationships/hyperlink" Target="http://gorsel.yandex.com.tr/#!/yandsearch?source=wiz&amp;uinfo=sw-1423-sh-782-fw-1198-fh-576-pd-1&amp;text=TAMBORA YANARDA&#286;I RES&#304;MLER&#304;&amp;noreask=1&amp;pos=17&amp;lr=103885&amp;rpt=simage&amp;img_url=http%3A%2F%2Fwww.geog.cam.ac.uk%2Fresearch%2Fprojects%2Feruptions%2Feruption13.png"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3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hyperlink" Target="http://gorsel.yandex.com.tr/#!/yandsearch?source=wiz&amp;uinfo=sw-1423-sh-782-fw-1198-fh-576-pd-1&amp;text=t&#252;rkiye'nin en b&#252;y&#252;k da&#287;&#305; RES&#304;MLER&#304;&amp;noreask=1&amp;pos=9&amp;lr=103885&amp;rpt=simage&amp;img_url=http%3A%2F%2Fia101.odnoklassniki.ru%2FgetImage%3FphotoId%3D316647003660%26photoType%3D2"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21.jpeg"/></Relationships>
</file>

<file path=ppt/slides/_rels/slide3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hyperlink" Target="http://gorsel.yandex.com.tr/#!/yandsearch?source=wiz&amp;uinfo=sw-1423-sh-782-fw-1198-fh-576-pd-1&amp;text=t&#252;rkiye'nin co&#287;rafi b&#246;lgelerinin adlar&#305;&amp;noreask=1&amp;pos=18&amp;lr=103885&amp;rpt=simage&amp;img_url=http%3A%2F%2Fupload.wikimedia.org%2Fwikipedia%2Fcommons%2Fc%2Fc9%2FG&#252;neydo&#287;u_Anadolu.png"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49.xml.rels><?xml version="1.0" encoding="UTF-8" standalone="yes"?>
<Relationships xmlns="http://schemas.openxmlformats.org/package/2006/relationships"><Relationship Id="rId3" Type="http://schemas.openxmlformats.org/officeDocument/2006/relationships/hyperlink" Target="http://gorsel.yandex.com.tr/#!/yandsearch?text=DO&#286;U ANADOLU B&#214;LGES&#304; HAR&#304;TASI&amp;pos=4&amp;uinfo=sw-1423-sh-782-fw-1198-fh-576-pd-1&amp;rpt=simage&amp;img_url=http%3A%2F%2Fwww.kars.gen.tr%2Fimages_up%2F0d35c0a9c8.jpg"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29.jpeg"/></Relationships>
</file>

<file path=ppt/slides/_rels/slide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hyperlink" Target="http://gorsel.yandex.com.tr/#!/yandsearch?text=DO&#286;U ANADOLU B&#214;LGES&#304; HAR&#304;TASI&amp;pos=6&amp;uinfo=sw-1423-sh-782-fw-1198-fh-576-pd-1&amp;rpt=simage&amp;img_url=http%3A%2F%2Ff.internetara.com%2Fonbellek%2F12%2F02%2F27%2Fkk_iuuq_NV_00xxx_SL_dphsbgzb_SL_hfo_SL_us0fhjujn0cpmhfmfs0ephvbobepmv_SL_kqh.jpg"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30.jpeg"/></Relationships>
</file>

<file path=ppt/slides/_rels/slide51.xml.rels><?xml version="1.0" encoding="UTF-8" standalone="yes"?>
<Relationships xmlns="http://schemas.openxmlformats.org/package/2006/relationships"><Relationship Id="rId3" Type="http://schemas.openxmlformats.org/officeDocument/2006/relationships/hyperlink" Target="http://gorsel.yandex.com.tr/#!/yandsearch?tld=com.tr&amp;p=1&amp;text=DO&#286;U ANADOLU B&#214;LGES&#304; HAR&#304;TASI&amp;pos=30&amp;uinfo=sw-1423-sh-782-fw-1198-fh-576-pd-1&amp;rpt=simage&amp;img_url=http%3A%2F%2Fakademik.adu.edu.tr%2Fmyo%2Fdidim%2Fwebfolders%2FFile%2Fturizm ve seyahat hiz. prog%2F138%2FTUR&#1069;ZM CO&#1056;RAFYASI 9. HAFTA_dosyalar%2Fslide0002_image007.gif"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31.jpeg"/></Relationships>
</file>

<file path=ppt/slides/_rels/slide52.xml.rels><?xml version="1.0" encoding="UTF-8" standalone="yes"?>
<Relationships xmlns="http://schemas.openxmlformats.org/package/2006/relationships"><Relationship Id="rId3" Type="http://schemas.openxmlformats.org/officeDocument/2006/relationships/hyperlink" Target="http://gorsel.yandex.com.tr/#!/yandsearch?tld=com.tr&amp;p=1&amp;text=DO&#286;U ANADOLU B&#214;LGES&#304; HAR&#304;TASI&amp;pos=59&amp;uinfo=sw-1423-sh-782-fw-1198-fh-576-pd-1&amp;rpt=simage&amp;img_url=http%3A%2F%2Fwww.cografya.gen.tr%2Fegitim%2Fbolgeler%2Ficanadolu.jpg"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32.jpeg"/></Relationships>
</file>

<file path=ppt/slides/_rels/slide53.xml.rels><?xml version="1.0" encoding="UTF-8" standalone="yes"?>
<Relationships xmlns="http://schemas.openxmlformats.org/package/2006/relationships"><Relationship Id="rId3" Type="http://schemas.openxmlformats.org/officeDocument/2006/relationships/hyperlink" Target="http://gorsel.yandex.com.tr/#!/yandsearch?tld=com.tr&amp;p=3&amp;text=DO&#286;U ANADOLU B&#214;LGES&#304; HAR&#304;TASI&amp;pos=109&amp;uinfo=sw-1423-sh-782-fw-1198-fh-576-pd-1&amp;rpt=simage&amp;img_url=http%3A%2F%2Fwww.gizlicennetler.com%2Fimages%2Fmarmara.jpg"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33.jpeg"/></Relationships>
</file>

<file path=ppt/slides/_rels/slide54.xml.rels><?xml version="1.0" encoding="UTF-8" standalone="yes"?>
<Relationships xmlns="http://schemas.openxmlformats.org/package/2006/relationships"><Relationship Id="rId3" Type="http://schemas.openxmlformats.org/officeDocument/2006/relationships/hyperlink" Target="http://gorsel.yandex.com.tr/#!/yandsearch?text=MARMARA B&#214;LGES&#304; HAR&#304;TASI&amp;pos=13&amp;uinfo=sw-1423-sh-782-fw-1198-fh-576-pd-1&amp;rpt=simage&amp;img_url=http%3A%2F%2Fimg269.imageshack.us%2Fimg269%2F6900%2Fmarmarabolgesi.jpg"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55.xml.rels><?xml version="1.0" encoding="UTF-8" standalone="yes"?>
<Relationships xmlns="http://schemas.openxmlformats.org/package/2006/relationships"><Relationship Id="rId3" Type="http://schemas.openxmlformats.org/officeDocument/2006/relationships/hyperlink" Target="http://gorsel.yandex.com.tr/#!/yandsearch?text=MARMARA B&#214;LGES&#304; HAR&#304;TASI&amp;pos=24&amp;uinfo=sw-1423-sh-782-fw-1198-fh-576-pd-1&amp;rpt=simage&amp;img_url=http%3A%2F%2Fwww.focushaber.com%2Ficerik_foto%2Fhaber_foto%2Fdetay%2Fk3%2F1-151049.jpg"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35.jpeg"/></Relationships>
</file>

<file path=ppt/slides/_rels/slide56.xml.rels><?xml version="1.0" encoding="UTF-8" standalone="yes"?>
<Relationships xmlns="http://schemas.openxmlformats.org/package/2006/relationships"><Relationship Id="rId3" Type="http://schemas.openxmlformats.org/officeDocument/2006/relationships/hyperlink" Target="http://gorsel.yandex.com.tr/#!/yandsearch?text=E&#286;E B&#214;LGES&#304; HAR&#304;TASI&amp;pos=13&amp;uinfo=sw-1423-sh-782-fw-1198-fh-576-pd-1&amp;rpt=simage&amp;img_url=http%3A%2F%2Fdursunbey.meb.gov.tr%2Fimage%2Fharita.gif"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36.jpeg"/></Relationships>
</file>

<file path=ppt/slides/_rels/slide57.xml.rels><?xml version="1.0" encoding="UTF-8" standalone="yes"?>
<Relationships xmlns="http://schemas.openxmlformats.org/package/2006/relationships"><Relationship Id="rId3" Type="http://schemas.openxmlformats.org/officeDocument/2006/relationships/hyperlink" Target="http://gorsel.yandex.com.tr/#!/yandsearch?text=E&#286;E B&#214;LGES&#304; HAR&#304;TASI&amp;pos=0&amp;uinfo=sw-1423-sh-782-fw-1198-fh-576-pd-1&amp;rpt=simage&amp;img_url=http%3A%2F%2Fwww.gizlicennetler.com%2Fimages%2Fege.jpg"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37.jpeg"/></Relationships>
</file>

<file path=ppt/slides/_rels/slide58.xml.rels><?xml version="1.0" encoding="UTF-8" standalone="yes"?>
<Relationships xmlns="http://schemas.openxmlformats.org/package/2006/relationships"><Relationship Id="rId3" Type="http://schemas.openxmlformats.org/officeDocument/2006/relationships/hyperlink" Target="http://gorsel.yandex.com.tr/#!/yandsearch?text=AKDEN&#304;Z B&#214;LGES&#304; HAR&#304;TASI&amp;pos=13&amp;uinfo=sw-1423-sh-782-fw-1198-fh-576-pd-1&amp;rpt=simage&amp;img_url=http%3A%2F%2Fupload.wikimedia.org%2Fwikipedia%2Fcommons%2Fthumb%2F3%2F3e%2FTurkey_mediterranean_region.png%2F200px-Turkey_mediterranean_region.png"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59.xml.rels><?xml version="1.0" encoding="UTF-8" standalone="yes"?>
<Relationships xmlns="http://schemas.openxmlformats.org/package/2006/relationships"><Relationship Id="rId3" Type="http://schemas.openxmlformats.org/officeDocument/2006/relationships/hyperlink" Target="http://gorsel.yandex.com.tr/#!/yandsearch?text=AKDEN&#304;Z B&#214;LGES&#304; HAR&#304;TASI&amp;pos=26&amp;uinfo=sw-1423-sh-782-fw-1198-fh-576-pd-1&amp;rpt=simage&amp;img_url=http%3A%2F%2Ff.internetara.com%2Fonbellek%2F12%2F04%2F10%2Fiuuq_NV_00xxx_SL_hj_AP_mjdfoofumfs_SL_dpn0jnbhft0blefoj_AP__SL_kqh.jpg"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39.jpe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hyperlink" Target="http://gorsel.yandex.com.tr/#!/yandsearch?text=AKDEN&#304;Z B&#214;LGES&#304; HAR&#304;TASI&amp;pos=27&amp;uinfo=sw-1423-sh-782-fw-1198-fh-576-pd-1&amp;rpt=simage&amp;img_url=http%3A%2F%2Fwww.forumlord.net%2Fattachments%2F4392d1352236475t%2Fakdeniz-bolgesi-haritasi2.jpg"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40.jpeg"/></Relationships>
</file>

<file path=ppt/slides/_rels/slide61.xml.rels><?xml version="1.0" encoding="UTF-8" standalone="yes"?>
<Relationships xmlns="http://schemas.openxmlformats.org/package/2006/relationships"><Relationship Id="rId3" Type="http://schemas.openxmlformats.org/officeDocument/2006/relationships/hyperlink" Target="http://gorsel.yandex.com.tr/#!/yandsearch?text=KARADEN&#304;Z B&#214;LGES&#304; HAR&#304;TASI&amp;pos=4&amp;uinfo=sw-1423-sh-782-fw-1198-fh-576-pd-1&amp;rpt=simage&amp;img_url=http%3A%2F%2Fwww.forumlord.net%2Fattachments%2F4364d1352232013t%2Fkaradeniz-bolgesi-haritasi.jpg"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41.jpeg"/></Relationships>
</file>

<file path=ppt/slides/_rels/slide62.xml.rels><?xml version="1.0" encoding="UTF-8" standalone="yes"?>
<Relationships xmlns="http://schemas.openxmlformats.org/package/2006/relationships"><Relationship Id="rId3" Type="http://schemas.openxmlformats.org/officeDocument/2006/relationships/hyperlink" Target="http://gorsel.yandex.com.tr/#!/yandsearch?text=KARADEN&#304;Z B&#214;LGES&#304; HAR&#304;TASI&amp;pos=11&amp;uinfo=sw-1423-sh-782-fw-1198-fh-576-pd-1&amp;rpt=simage&amp;img_url=http%3A%2F%2Fwww.akillisebekeler.com%2Fwp-content%2Fuploads%2F2011%2F12%2FDEU-Karadeniz.jpg"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42.jpeg"/></Relationships>
</file>

<file path=ppt/slides/_rels/slide63.xml.rels><?xml version="1.0" encoding="UTF-8" standalone="yes"?>
<Relationships xmlns="http://schemas.openxmlformats.org/package/2006/relationships"><Relationship Id="rId3" Type="http://schemas.openxmlformats.org/officeDocument/2006/relationships/hyperlink" Target="http://gorsel.yandex.com.tr/#!/yandsearch?text=KARADEN&#304;Z B&#214;LGES&#304; HAR&#304;TASI&amp;pos=23&amp;uinfo=sw-1423-sh-782-fw-1198-fh-576-pd-1&amp;rpt=simage&amp;img_url=http%3A%2F%2Fimg851.imageshack.us%2Fimg851%2F7551%2Fkaradenizbolgesiharitas.jpg"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43.jpeg"/></Relationships>
</file>

<file path=ppt/slides/_rels/slide6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gorsel.yandex.com.tr/#!/yandsearch?source=wiz&amp;uinfo=sw-1423-sh-782-fw-1198-fh-576-pd-1&amp;text=asya k&#305;tas&#305; resimleri&amp;noreask=1&amp;pos=4&amp;lr=103885&amp;rpt=simage&amp;img_url=http%3A%2F%2Fwww.ilike2learn.com%2Filike2learn%2FContinent Maps%2Fmaps%2FAsiaPoliticalLarge.gif"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hyperlink" Target="http://gorsel.yandex.com.tr/#!/yandsearch?source=wiz&amp;uinfo=sw-1423-sh-782-fw-1198-fh-576-pd-1&amp;text=afrika k&#305;tas&#305; resimleri&amp;noreask=1&amp;pos=3&amp;lr=103885&amp;rpt=simage&amp;img_url=http%3A%2F%2Fm.friendfeed-media.com%2F3de44c65cb9a5fe78d3c3a4bf63e422cba58c4d7"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hyperlink" Target="http://gorsel.yandex.com.tr/#!/yandsearch?source=wiz&amp;uinfo=sw-1423-sh-782-fw-1198-fh-576-pd-1&amp;text=afrika k&#305;tas&#305; resimleri&amp;noreask=1&amp;pos=5&amp;lr=103885&amp;rpt=simage&amp;img_url=http%3A%2F%2Fimg96.imageshack.us%2Fimg96%2F5646%2Fafrikaharitas2.jpg"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2585323"/>
          </a:xfrm>
          <a:prstGeom prst="rect">
            <a:avLst/>
          </a:prstGeom>
          <a:noFill/>
        </p:spPr>
        <p:txBody>
          <a:bodyPr wrap="square" lIns="91440" tIns="45720" rIns="91440" bIns="45720">
            <a:spAutoFit/>
          </a:bodyPr>
          <a:lstStyle/>
          <a:p>
            <a:pPr algn="ctr"/>
            <a:r>
              <a:rPr lang="tr-TR" sz="5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DERS:</a:t>
            </a:r>
            <a:r>
              <a:rPr lang="tr-TR" sz="5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H.BİLGİSİ</a:t>
            </a:r>
          </a:p>
          <a:p>
            <a:pPr algn="ctr"/>
            <a:r>
              <a:rPr lang="tr-TR" sz="5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KONU:</a:t>
            </a:r>
            <a:r>
              <a:rPr lang="tr-TR" sz="54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KARALAR VE DENİZLER</a:t>
            </a:r>
            <a:endParaRPr lang="tr-TR" sz="5400" b="1" cap="none" spc="0"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215008" y="4149080"/>
            <a:ext cx="8928992" cy="923330"/>
          </a:xfrm>
          <a:prstGeom prst="rect">
            <a:avLst/>
          </a:prstGeom>
          <a:noFill/>
        </p:spPr>
        <p:txBody>
          <a:bodyPr wrap="square" lIns="91440" tIns="45720" rIns="91440" bIns="45720">
            <a:spAutoFit/>
          </a:bodyPr>
          <a:lstStyle/>
          <a:p>
            <a:pPr algn="ctr"/>
            <a:r>
              <a:rPr lang="tr-TR" sz="5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MALATYA-MERKEZ</a:t>
            </a:r>
            <a:endParaRPr lang="tr-TR" sz="5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90735" y="2564904"/>
            <a:ext cx="8928992" cy="1754326"/>
          </a:xfrm>
          <a:prstGeom prst="rect">
            <a:avLst/>
          </a:prstGeom>
          <a:noFill/>
        </p:spPr>
        <p:txBody>
          <a:bodyPr wrap="square" lIns="91440" tIns="45720" rIns="91440" bIns="45720">
            <a:spAutoFit/>
          </a:bodyPr>
          <a:lstStyle/>
          <a:p>
            <a:pPr algn="ctr"/>
            <a:r>
              <a:rPr lang="tr-TR" sz="5400" b="1" cap="none" spc="0" dirty="0" smtClean="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rPr>
              <a:t>CUMA ARAYICI 3-A </a:t>
            </a:r>
            <a:r>
              <a:rPr lang="tr-TR" sz="5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SINIFI ÖĞRETMENİ</a:t>
            </a:r>
            <a:endParaRPr lang="tr-TR" sz="5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351479267"/>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par>
                                <p:cTn id="12" presetID="41" presetClass="entr" presetSubtype="0" fill="hold" nodeType="withEffect">
                                  <p:stCondLst>
                                    <p:cond delay="0"/>
                                  </p:stCondLst>
                                  <p:iterate type="lt">
                                    <p:tmPct val="10000"/>
                                  </p:iterate>
                                  <p:childTnLst>
                                    <p:set>
                                      <p:cBhvr>
                                        <p:cTn id="13" dur="1" fill="hold">
                                          <p:stCondLst>
                                            <p:cond delay="0"/>
                                          </p:stCondLst>
                                        </p:cTn>
                                        <p:tgtEl>
                                          <p:spTgt spid="4">
                                            <p:txEl>
                                              <p:pRg st="1" end="1"/>
                                            </p:txEl>
                                          </p:spTgt>
                                        </p:tgtEl>
                                        <p:attrNameLst>
                                          <p:attrName>style.visibility</p:attrName>
                                        </p:attrNameLst>
                                      </p:cBhvr>
                                      <p:to>
                                        <p:strVal val="visible"/>
                                      </p:to>
                                    </p:set>
                                    <p:anim calcmode="lin" valueType="num">
                                      <p:cBhvr>
                                        <p:cTn id="14" dur="500" fill="hold"/>
                                        <p:tgtEl>
                                          <p:spTgt spid="4">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4">
                                            <p:txEl>
                                              <p:pRg st="1" end="1"/>
                                            </p:txEl>
                                          </p:spTgt>
                                        </p:tgtEl>
                                        <p:attrNameLst>
                                          <p:attrName>ppt_y</p:attrName>
                                        </p:attrNameLst>
                                      </p:cBhvr>
                                      <p:tavLst>
                                        <p:tav tm="0">
                                          <p:val>
                                            <p:strVal val="#ppt_y"/>
                                          </p:val>
                                        </p:tav>
                                        <p:tav tm="100000">
                                          <p:val>
                                            <p:strVal val="#ppt_y"/>
                                          </p:val>
                                        </p:tav>
                                      </p:tavLst>
                                    </p:anim>
                                    <p:anim calcmode="lin" valueType="num">
                                      <p:cBhvr>
                                        <p:cTn id="16" dur="500" fill="hold"/>
                                        <p:tgtEl>
                                          <p:spTgt spid="4">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4">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nodeType="clickEffect">
                                  <p:stCondLst>
                                    <p:cond delay="0"/>
                                  </p:stCondLst>
                                  <p:iterate type="lt">
                                    <p:tmPct val="10000"/>
                                  </p:iterate>
                                  <p:childTnLst>
                                    <p:set>
                                      <p:cBhvr>
                                        <p:cTn id="22" dur="1" fill="hold">
                                          <p:stCondLst>
                                            <p:cond delay="0"/>
                                          </p:stCondLst>
                                        </p:cTn>
                                        <p:tgtEl>
                                          <p:spTgt spid="6">
                                            <p:txEl>
                                              <p:pRg st="0" end="0"/>
                                            </p:txEl>
                                          </p:spTgt>
                                        </p:tgtEl>
                                        <p:attrNameLst>
                                          <p:attrName>style.visibility</p:attrName>
                                        </p:attrNameLst>
                                      </p:cBhvr>
                                      <p:to>
                                        <p:strVal val="visible"/>
                                      </p:to>
                                    </p:set>
                                    <p:anim by="(-#ppt_w*2)" calcmode="lin" valueType="num">
                                      <p:cBhvr rctx="PPT">
                                        <p:cTn id="23" dur="500" autoRev="1" fill="hold">
                                          <p:stCondLst>
                                            <p:cond delay="0"/>
                                          </p:stCondLst>
                                        </p:cTn>
                                        <p:tgtEl>
                                          <p:spTgt spid="6">
                                            <p:txEl>
                                              <p:pRg st="0" end="0"/>
                                            </p:txEl>
                                          </p:spTgt>
                                        </p:tgtEl>
                                        <p:attrNameLst>
                                          <p:attrName>ppt_w</p:attrName>
                                        </p:attrNameLst>
                                      </p:cBhvr>
                                    </p:anim>
                                    <p:anim by="(#ppt_w*0.50)" calcmode="lin" valueType="num">
                                      <p:cBhvr>
                                        <p:cTn id="24" dur="500" decel="50000" autoRev="1" fill="hold">
                                          <p:stCondLst>
                                            <p:cond delay="0"/>
                                          </p:stCondLst>
                                        </p:cTn>
                                        <p:tgtEl>
                                          <p:spTgt spid="6">
                                            <p:txEl>
                                              <p:pRg st="0" end="0"/>
                                            </p:txEl>
                                          </p:spTgt>
                                        </p:tgtEl>
                                        <p:attrNameLst>
                                          <p:attrName>ppt_x</p:attrName>
                                        </p:attrNameLst>
                                      </p:cBhvr>
                                    </p:anim>
                                    <p:anim from="(-#ppt_h/2)" to="(#ppt_y)" calcmode="lin" valueType="num">
                                      <p:cBhvr>
                                        <p:cTn id="25" dur="1000" fill="hold">
                                          <p:stCondLst>
                                            <p:cond delay="0"/>
                                          </p:stCondLst>
                                        </p:cTn>
                                        <p:tgtEl>
                                          <p:spTgt spid="6">
                                            <p:txEl>
                                              <p:pRg st="0" end="0"/>
                                            </p:txEl>
                                          </p:spTgt>
                                        </p:tgtEl>
                                        <p:attrNameLst>
                                          <p:attrName>ppt_y</p:attrName>
                                        </p:attrNameLst>
                                      </p:cBhvr>
                                    </p:anim>
                                    <p:animRot by="21600000">
                                      <p:cBhvr>
                                        <p:cTn id="26" dur="1000" fill="hold">
                                          <p:stCondLst>
                                            <p:cond delay="0"/>
                                          </p:stCondLst>
                                        </p:cTn>
                                        <p:tgtEl>
                                          <p:spTgt spid="6">
                                            <p:txEl>
                                              <p:pRg st="0" end="0"/>
                                            </p:txEl>
                                          </p:spTgt>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35" presetClass="entr" presetSubtype="0" fill="hold" nodeType="clickEffect">
                                  <p:stCondLst>
                                    <p:cond delay="0"/>
                                  </p:stCondLst>
                                  <p:childTnLst>
                                    <p:set>
                                      <p:cBhvr>
                                        <p:cTn id="30" dur="1" fill="hold">
                                          <p:stCondLst>
                                            <p:cond delay="0"/>
                                          </p:stCondLst>
                                        </p:cTn>
                                        <p:tgtEl>
                                          <p:spTgt spid="5">
                                            <p:txEl>
                                              <p:pRg st="0" end="0"/>
                                            </p:txEl>
                                          </p:spTgt>
                                        </p:tgtEl>
                                        <p:attrNameLst>
                                          <p:attrName>style.visibility</p:attrName>
                                        </p:attrNameLst>
                                      </p:cBhvr>
                                      <p:to>
                                        <p:strVal val="visible"/>
                                      </p:to>
                                    </p:set>
                                    <p:animEffect transition="in" filter="fade">
                                      <p:cBhvr>
                                        <p:cTn id="31" dur="2000"/>
                                        <p:tgtEl>
                                          <p:spTgt spid="5">
                                            <p:txEl>
                                              <p:pRg st="0" end="0"/>
                                            </p:txEl>
                                          </p:spTgt>
                                        </p:tgtEl>
                                      </p:cBhvr>
                                    </p:animEffect>
                                    <p:anim calcmode="lin" valueType="num">
                                      <p:cBhvr>
                                        <p:cTn id="32" dur="2000" fill="hold"/>
                                        <p:tgtEl>
                                          <p:spTgt spid="5">
                                            <p:txEl>
                                              <p:pRg st="0" end="0"/>
                                            </p:txEl>
                                          </p:spTgt>
                                        </p:tgtEl>
                                        <p:attrNameLst>
                                          <p:attrName>style.rotation</p:attrName>
                                        </p:attrNameLst>
                                      </p:cBhvr>
                                      <p:tavLst>
                                        <p:tav tm="0">
                                          <p:val>
                                            <p:fltVal val="720"/>
                                          </p:val>
                                        </p:tav>
                                        <p:tav tm="100000">
                                          <p:val>
                                            <p:fltVal val="0"/>
                                          </p:val>
                                        </p:tav>
                                      </p:tavLst>
                                    </p:anim>
                                    <p:anim calcmode="lin" valueType="num">
                                      <p:cBhvr>
                                        <p:cTn id="33" dur="2000" fill="hold"/>
                                        <p:tgtEl>
                                          <p:spTgt spid="5">
                                            <p:txEl>
                                              <p:pRg st="0" end="0"/>
                                            </p:txEl>
                                          </p:spTgt>
                                        </p:tgtEl>
                                        <p:attrNameLst>
                                          <p:attrName>ppt_h</p:attrName>
                                        </p:attrNameLst>
                                      </p:cBhvr>
                                      <p:tavLst>
                                        <p:tav tm="0">
                                          <p:val>
                                            <p:fltVal val="0"/>
                                          </p:val>
                                        </p:tav>
                                        <p:tav tm="100000">
                                          <p:val>
                                            <p:strVal val="#ppt_h"/>
                                          </p:val>
                                        </p:tav>
                                      </p:tavLst>
                                    </p:anim>
                                    <p:anim calcmode="lin" valueType="num">
                                      <p:cBhvr>
                                        <p:cTn id="34" dur="2000" fill="hold"/>
                                        <p:tgtEl>
                                          <p:spTgt spid="5">
                                            <p:txEl>
                                              <p:pRg st="0" end="0"/>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2780928"/>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pic>
        <p:nvPicPr>
          <p:cNvPr id="5123" name="Picture 3" descr="http://camera2canvasaustralia.com/images/avustralya-haritas-i18.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2727024"/>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2780928"/>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pic>
        <p:nvPicPr>
          <p:cNvPr id="6147" name="Picture 3" descr="http://forumcografya.org/uploaded/dosyalar/X37VGJ40D35VBK6BZ47W/12TY0IM793PZH6S7F380.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8433216"/>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2780928"/>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pic>
        <p:nvPicPr>
          <p:cNvPr id="7173" name="Picture 5" descr="http://img140.imageshack.us/img140/2010/66632293dj3.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7071775"/>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2780928"/>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pic>
        <p:nvPicPr>
          <p:cNvPr id="8195" name="Picture 3" descr="http://media1.break.com/breakstudios/2011/8/16/europe_95.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01809"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8047823"/>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2780928"/>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pic>
        <p:nvPicPr>
          <p:cNvPr id="9219" name="Picture 3" descr="http://www.drjohnejones.com/Amtrak%20Web%20Page%202011/Antarctica%202006%20A/Antarctica%20Map%20(Small).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0181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5003487"/>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2780928"/>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pic>
        <p:nvPicPr>
          <p:cNvPr id="10243" name="Picture 3" descr="http://www.cruisetricks.de/wp-content/uploads/2011/03/antarktis_source-nasa.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01810" cy="6857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1978303"/>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2780928"/>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pic>
        <p:nvPicPr>
          <p:cNvPr id="11267" name="Picture 3" descr="http://www.renkliweb.com/wp-content/uploads/Okyanusya-Avustralya-K%C4%B1tas%C4%B1-Haritas%C4%B1.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8034078"/>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2780928"/>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pic>
        <p:nvPicPr>
          <p:cNvPr id="12291" name="Picture 3" descr="http://www.renkliweb.com/wp-content/uploads/Avustralya.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4666536"/>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1446550"/>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En büyük okyanus hangisidir?</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5878532"/>
          </a:xfrm>
          <a:prstGeom prst="rect">
            <a:avLst/>
          </a:prstGeom>
          <a:noFill/>
        </p:spPr>
        <p:txBody>
          <a:bodyPr wrap="square" lIns="91440" tIns="45720" rIns="91440" bIns="45720">
            <a:spAutoFit/>
          </a:bodyPr>
          <a:lstStyle/>
          <a:p>
            <a:pPr algn="ctr"/>
            <a:r>
              <a:rPr lang="tr-TR" sz="48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Dünyanın en büyük okyanusu </a:t>
            </a:r>
            <a:r>
              <a:rPr lang="tr-TR" sz="48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Büyük Okyanus </a:t>
            </a:r>
            <a:r>
              <a:rPr lang="tr-TR" sz="48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a:t>
            </a:r>
            <a:r>
              <a:rPr lang="tr-TR" sz="48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Pasifik Okyanusu</a:t>
            </a:r>
            <a:r>
              <a:rPr lang="tr-TR" sz="48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dur. Yüzölçümü 180.000.000 km2 </a:t>
            </a:r>
            <a:r>
              <a:rPr lang="tr-TR" sz="4800" b="1" dirty="0" err="1">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dir</a:t>
            </a:r>
            <a:r>
              <a:rPr lang="tr-TR" sz="48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a:t>
            </a:r>
          </a:p>
          <a:p>
            <a:pPr algn="ctr"/>
            <a:endParaRPr lang="tr-TR" sz="4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a:p>
            <a:pPr algn="ctr"/>
            <a:r>
              <a:rPr lang="tr-TR" sz="44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1524289863"/>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2780928"/>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7" name="Dikdörtgen 6"/>
          <p:cNvSpPr/>
          <p:nvPr/>
        </p:nvSpPr>
        <p:spPr>
          <a:xfrm>
            <a:off x="172818" y="124407"/>
            <a:ext cx="8928992" cy="7263527"/>
          </a:xfrm>
          <a:prstGeom prst="rect">
            <a:avLst/>
          </a:prstGeom>
          <a:noFill/>
        </p:spPr>
        <p:txBody>
          <a:bodyPr wrap="square" lIns="91440" tIns="45720" rIns="91440" bIns="45720">
            <a:spAutoFit/>
          </a:bodyPr>
          <a:lstStyle/>
          <a:p>
            <a:pPr algn="ctr"/>
            <a:r>
              <a:rPr lang="tr-TR" sz="5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Büyük Okyanus veya Pasifik Okyanusu, Amerika, Asya ve Okyanusya kıtaları arasında ve dünyanın en büyük okyanusu.</a:t>
            </a:r>
          </a:p>
          <a:p>
            <a:pPr algn="ctr"/>
            <a:endParaRPr lang="tr-TR" sz="4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a:p>
            <a:pPr algn="ctr"/>
            <a:r>
              <a:rPr lang="tr-TR" sz="4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2725201248"/>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En büyük kıta hangisidir?</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63286" y="896080"/>
            <a:ext cx="8928992" cy="4708981"/>
          </a:xfrm>
          <a:prstGeom prst="rect">
            <a:avLst/>
          </a:prstGeom>
          <a:noFill/>
        </p:spPr>
        <p:txBody>
          <a:bodyPr wrap="square" lIns="91440" tIns="45720" rIns="91440" bIns="45720">
            <a:spAutoFit/>
          </a:bodyPr>
          <a:lstStyle/>
          <a:p>
            <a:pPr algn="ctr"/>
            <a:r>
              <a:rPr lang="tr-TR" sz="6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Asya kıtası </a:t>
            </a:r>
            <a:r>
              <a:rPr lang="tr-TR" sz="6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44 391 163</a:t>
            </a:r>
            <a:r>
              <a:rPr lang="tr-TR" sz="6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km²'lik yüz ölçümü ile dünyanın en büyük kıtasıdır.</a:t>
            </a:r>
          </a:p>
        </p:txBody>
      </p:sp>
    </p:spTree>
    <p:extLst>
      <p:ext uri="{BB962C8B-B14F-4D97-AF65-F5344CB8AC3E}">
        <p14:creationId xmlns:p14="http://schemas.microsoft.com/office/powerpoint/2010/main" val="1779427166"/>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2780928"/>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7" name="Dikdörtgen 6"/>
          <p:cNvSpPr/>
          <p:nvPr/>
        </p:nvSpPr>
        <p:spPr>
          <a:xfrm>
            <a:off x="107504" y="143676"/>
            <a:ext cx="8928992" cy="6432530"/>
          </a:xfrm>
          <a:prstGeom prst="rect">
            <a:avLst/>
          </a:prstGeom>
          <a:noFill/>
        </p:spPr>
        <p:txBody>
          <a:bodyPr wrap="square" lIns="91440" tIns="45720" rIns="91440" bIns="45720">
            <a:spAutoFit/>
          </a:bodyPr>
          <a:lstStyle/>
          <a:p>
            <a:pPr algn="ctr"/>
            <a:r>
              <a:rPr lang="tr-TR" sz="5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Büyük Okyanus 180.000.000 km2</a:t>
            </a:r>
          </a:p>
          <a:p>
            <a:pPr algn="ctr"/>
            <a:r>
              <a:rPr lang="tr-TR" sz="54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Atlas Okyanusu 106.000.000 km2</a:t>
            </a:r>
          </a:p>
          <a:p>
            <a:pPr algn="ctr"/>
            <a:r>
              <a:rPr lang="tr-TR" sz="5400" b="1" dirty="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latin typeface="Rockwell Extra Bold" pitchFamily="18" charset="0"/>
              </a:rPr>
              <a:t>Hint Okyanusu 75.000.000 km2</a:t>
            </a:r>
          </a:p>
          <a:p>
            <a:pPr algn="ctr"/>
            <a:endParaRPr lang="tr-TR" sz="4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a:p>
            <a:pPr algn="ctr"/>
            <a:r>
              <a:rPr lang="tr-TR" sz="4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3172443932"/>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1323439"/>
          </a:xfrm>
          <a:prstGeom prst="rect">
            <a:avLst/>
          </a:prstGeom>
          <a:noFill/>
        </p:spPr>
        <p:txBody>
          <a:bodyPr wrap="square" lIns="91440" tIns="45720" rIns="91440" bIns="45720">
            <a:spAutoFit/>
          </a:bodyPr>
          <a:lstStyle/>
          <a:p>
            <a:pPr algn="ctr"/>
            <a:r>
              <a:rPr lang="tr-TR" sz="40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Dünyanın en büyük denizi hangisidir?</a:t>
            </a:r>
            <a:endParaRPr lang="tr-TR" sz="40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4191" y="1433512"/>
            <a:ext cx="8928992" cy="5324535"/>
          </a:xfrm>
          <a:prstGeom prst="rect">
            <a:avLst/>
          </a:prstGeom>
          <a:noFill/>
        </p:spPr>
        <p:txBody>
          <a:bodyPr wrap="square" lIns="91440" tIns="45720" rIns="91440" bIns="45720">
            <a:spAutoFit/>
          </a:bodyPr>
          <a:lstStyle/>
          <a:p>
            <a:pPr algn="ctr"/>
            <a:r>
              <a:rPr lang="tr-TR" sz="34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Akdeniz :</a:t>
            </a:r>
          </a:p>
          <a:p>
            <a:pPr algn="ctr"/>
            <a:r>
              <a:rPr lang="tr-TR" sz="34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Atlas Okyanusu'na bağlı, kuzeyinde Avrupa, güneyinde Afrika, doğusunda Asya kıtaları bulunan deniz. 2.5 milyon km² bir alan kaplayan deniz Cebelitarık Boğazı ile Atlas Okyanusu'ndan, Süveyş Kanalı ile de Kızıldeniz'den </a:t>
            </a:r>
            <a:r>
              <a:rPr lang="tr-TR" sz="3400" b="1" dirty="0" err="1"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ayrılır.Dünyanın</a:t>
            </a:r>
            <a:r>
              <a:rPr lang="tr-TR" sz="34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en büyük denizidir</a:t>
            </a:r>
            <a:endParaRPr lang="tr-TR" sz="3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1413997921"/>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Dünyanın en büyük gölü:</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764704"/>
            <a:ext cx="8928992" cy="4801314"/>
          </a:xfrm>
          <a:prstGeom prst="rect">
            <a:avLst/>
          </a:prstGeom>
          <a:noFill/>
        </p:spPr>
        <p:txBody>
          <a:bodyPr wrap="square" lIns="91440" tIns="45720" rIns="91440" bIns="45720">
            <a:spAutoFit/>
          </a:bodyPr>
          <a:lstStyle/>
          <a:p>
            <a:pPr algn="ctr"/>
            <a:r>
              <a:rPr lang="tr-TR" sz="3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Hazar denizi dünyanın en büyük gölüdür. Hazar denizi, büyüklüğü ve özellikleri sebebiyle coğrafi olarak "göl" olarak değil "deniz" olarak tanımlanır. Hazar Denizi batıda Azerbaycan ve Rusya, kuzeydoğu ve doğuda Kazakistan, doğuda Türkmenistan, güneyde İran toprakları ile çevrelenmiştir</a:t>
            </a:r>
            <a:endParaRPr lang="tr-TR" sz="3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2742005334"/>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1446550"/>
          </a:xfrm>
          <a:prstGeom prst="rect">
            <a:avLst/>
          </a:prstGeom>
          <a:noFill/>
        </p:spPr>
        <p:txBody>
          <a:bodyPr wrap="square" lIns="91440" tIns="45720" rIns="91440" bIns="45720">
            <a:spAutoFit/>
          </a:bodyPr>
          <a:lstStyle/>
          <a:p>
            <a:pPr algn="ctr"/>
            <a:r>
              <a:rPr lang="tr-TR" sz="4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Dünyanın en büyük kuşu hangisidir?</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4524315"/>
          </a:xfrm>
          <a:prstGeom prst="rect">
            <a:avLst/>
          </a:prstGeom>
          <a:noFill/>
        </p:spPr>
        <p:txBody>
          <a:bodyPr wrap="square" lIns="91440" tIns="45720" rIns="91440" bIns="45720">
            <a:spAutoFit/>
          </a:bodyPr>
          <a:lstStyle/>
          <a:p>
            <a:pPr algn="ctr"/>
            <a:r>
              <a:rPr lang="tr-TR" sz="48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Afrika deve kuşu (</a:t>
            </a:r>
            <a:r>
              <a:rPr lang="tr-TR" sz="4800" b="1" dirty="0" err="1">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Struthio</a:t>
            </a:r>
            <a:r>
              <a:rPr lang="tr-TR" sz="48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800" b="1" dirty="0" err="1">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camelus</a:t>
            </a:r>
            <a:r>
              <a:rPr lang="tr-TR" sz="48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bilinen en büyük kuş türü. 274 cm boy ve 160 kg ağırlıkta olabiliyorlar.</a:t>
            </a:r>
            <a:endParaRPr lang="tr-TR" sz="48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2679244232"/>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3477875"/>
          </a:xfrm>
          <a:prstGeom prst="rect">
            <a:avLst/>
          </a:prstGeom>
          <a:noFill/>
        </p:spPr>
        <p:txBody>
          <a:bodyPr wrap="square" lIns="91440" tIns="45720" rIns="91440" bIns="45720">
            <a:spAutoFit/>
          </a:bodyPr>
          <a:lstStyle/>
          <a:p>
            <a:pPr algn="ctr"/>
            <a:r>
              <a:rPr lang="tr-TR" sz="44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Denizde yaşayan en büyük kuşsa İmparator pengueni (</a:t>
            </a:r>
            <a:r>
              <a:rPr lang="tr-TR" sz="4400" b="1" dirty="0" err="1">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Aptenodytes</a:t>
            </a:r>
            <a:r>
              <a:rPr lang="tr-TR" sz="44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 </a:t>
            </a:r>
            <a:r>
              <a:rPr lang="tr-TR" sz="4400" b="1" dirty="0" err="1">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forsteri</a:t>
            </a:r>
            <a:r>
              <a:rPr lang="tr-TR" sz="44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 115 cm boy ve 30 kg ağırlıkta olabiliyorlar.</a:t>
            </a:r>
            <a:endParaRPr lang="tr-TR" sz="4400" b="1" cap="none" spc="0"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17578" y="3594507"/>
            <a:ext cx="8928992" cy="3046988"/>
          </a:xfrm>
          <a:prstGeom prst="rect">
            <a:avLst/>
          </a:prstGeom>
          <a:noFill/>
        </p:spPr>
        <p:txBody>
          <a:bodyPr wrap="square" lIns="91440" tIns="45720" rIns="91440" bIns="45720">
            <a:spAutoFit/>
          </a:bodyPr>
          <a:lstStyle/>
          <a:p>
            <a:pPr algn="ctr"/>
            <a:r>
              <a:rPr lang="tr-TR" sz="32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Kanat açıklığı en büyük kuş türüyse albatroslar (</a:t>
            </a:r>
            <a:r>
              <a:rPr lang="tr-TR" sz="3200" b="1" dirty="0" err="1">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Diomedea</a:t>
            </a:r>
            <a:r>
              <a:rPr lang="tr-TR" sz="32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3200" b="1" dirty="0" err="1">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exulans</a:t>
            </a:r>
            <a:r>
              <a:rPr lang="tr-TR" sz="32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Kanat açıklığı uzunluğuyla ilgili, verilen en büyük bilimsel kayıt 363 cm. Kaynağı tam doğrulanmamakla birlikte 422 </a:t>
            </a:r>
            <a:r>
              <a:rPr lang="tr-TR" sz="3200" b="1" dirty="0" err="1">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cm’lik</a:t>
            </a:r>
            <a:r>
              <a:rPr lang="tr-TR" sz="32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bir kayıt da var</a:t>
            </a:r>
            <a:endParaRPr lang="tr-TR" sz="32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2479608382"/>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2780928"/>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74815718"/>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07886"/>
          </a:xfrm>
          <a:prstGeom prst="rect">
            <a:avLst/>
          </a:prstGeom>
          <a:noFill/>
        </p:spPr>
        <p:txBody>
          <a:bodyPr wrap="square" lIns="91440" tIns="45720" rIns="91440" bIns="45720">
            <a:spAutoFit/>
          </a:bodyPr>
          <a:lstStyle/>
          <a:p>
            <a:pPr algn="ctr"/>
            <a:r>
              <a:rPr lang="tr-TR" sz="40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Dünyanın en büyük hayvanı:</a:t>
            </a:r>
            <a:endParaRPr lang="tr-TR" sz="40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30966" y="824518"/>
            <a:ext cx="8928992" cy="5016758"/>
          </a:xfrm>
          <a:prstGeom prst="rect">
            <a:avLst/>
          </a:prstGeom>
          <a:noFill/>
        </p:spPr>
        <p:txBody>
          <a:bodyPr wrap="square" lIns="91440" tIns="45720" rIns="91440" bIns="45720">
            <a:spAutoFit/>
          </a:bodyPr>
          <a:lstStyle/>
          <a:p>
            <a:pPr algn="ctr"/>
            <a:r>
              <a:rPr lang="tr-TR" sz="40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Mavi balina: Gök </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balina (</a:t>
            </a:r>
            <a:r>
              <a:rPr lang="tr-TR" sz="4000" b="1" dirty="0" err="1">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Balaenoptera</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000" b="1" dirty="0" err="1">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musculus</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en büyükleri 35 metreyi bulan boyu ve 140 tonu geçebilen ağırlığıyla, gelmiş geçmiş en büyük hayvan olduğuna inanılan bir deniz memelisidir. </a:t>
            </a:r>
            <a:endParaRPr lang="tr-TR" sz="40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3219722793"/>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2780928"/>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19212363"/>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2780928"/>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56200967"/>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1569660"/>
          </a:xfrm>
          <a:prstGeom prst="rect">
            <a:avLst/>
          </a:prstGeom>
          <a:noFill/>
        </p:spPr>
        <p:txBody>
          <a:bodyPr wrap="square" lIns="91440" tIns="45720" rIns="91440" bIns="45720">
            <a:spAutoFit/>
          </a:bodyPr>
          <a:lstStyle/>
          <a:p>
            <a:pPr algn="ctr"/>
            <a:r>
              <a:rPr lang="tr-TR" sz="48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Türkiye’nin </a:t>
            </a:r>
            <a:r>
              <a:rPr lang="tr-TR" sz="48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En Büyük </a:t>
            </a:r>
            <a:r>
              <a:rPr lang="tr-TR" sz="48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Denizi:</a:t>
            </a:r>
            <a:endParaRPr lang="tr-TR" sz="48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20080" y="1686292"/>
            <a:ext cx="8928992" cy="4247317"/>
          </a:xfrm>
          <a:prstGeom prst="rect">
            <a:avLst/>
          </a:prstGeom>
          <a:noFill/>
        </p:spPr>
        <p:txBody>
          <a:bodyPr wrap="square" lIns="91440" tIns="45720" rIns="91440" bIns="45720">
            <a:spAutoFit/>
          </a:bodyPr>
          <a:lstStyle/>
          <a:p>
            <a:pPr algn="ctr"/>
            <a:r>
              <a:rPr lang="tr-TR" sz="5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Türkiye'nin en büyük denizi ülkenin güneyinde kıyısının bulunduğu Akdeniz'dir.</a:t>
            </a:r>
            <a:endParaRPr lang="tr-TR" sz="5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2102035287"/>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En küçük kıta hangisidir?</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886073"/>
            <a:ext cx="8928992" cy="1446550"/>
          </a:xfrm>
          <a:prstGeom prst="rect">
            <a:avLst/>
          </a:prstGeom>
          <a:noFill/>
        </p:spPr>
        <p:txBody>
          <a:bodyPr wrap="square" lIns="91440" tIns="45720" rIns="91440" bIns="45720">
            <a:spAutoFit/>
          </a:bodyPr>
          <a:lstStyle/>
          <a:p>
            <a:pPr algn="ctr"/>
            <a:r>
              <a:rPr lang="tr-TR" sz="44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En </a:t>
            </a:r>
            <a:r>
              <a:rPr lang="tr-TR" sz="4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küçük </a:t>
            </a:r>
            <a:r>
              <a:rPr lang="tr-TR" sz="44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kıta, </a:t>
            </a:r>
            <a:r>
              <a:rPr lang="tr-TR" sz="4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Avustralya</a:t>
            </a:r>
            <a:r>
              <a:rPr lang="tr-TR" sz="4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 8.150.000 Km2</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pic>
        <p:nvPicPr>
          <p:cNvPr id="1027" name="Picture 3" descr="http://forumcografya.org/uploaded/dosyalar/X37VGJ40D35VBK6BZ47W/OX11L88JJN91H5035N71.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204864"/>
            <a:ext cx="9144000" cy="46531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2835171"/>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1446550"/>
          </a:xfrm>
          <a:prstGeom prst="rect">
            <a:avLst/>
          </a:prstGeom>
          <a:noFill/>
        </p:spPr>
        <p:txBody>
          <a:bodyPr wrap="square" lIns="91440" tIns="45720" rIns="91440" bIns="45720">
            <a:spAutoFit/>
          </a:bodyPr>
          <a:lstStyle/>
          <a:p>
            <a:pPr algn="ctr"/>
            <a:r>
              <a:rPr lang="tr-TR" sz="4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Dünyadaki En Uzun Dağın Adı Nedir?</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5078313"/>
          </a:xfrm>
          <a:prstGeom prst="rect">
            <a:avLst/>
          </a:prstGeom>
          <a:noFill/>
        </p:spPr>
        <p:txBody>
          <a:bodyPr wrap="square" lIns="91440" tIns="45720" rIns="91440" bIns="45720">
            <a:spAutoFit/>
          </a:bodyPr>
          <a:lstStyle/>
          <a:p>
            <a:pPr algn="ctr"/>
            <a:r>
              <a:rPr lang="tr-TR" sz="36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Dünyanın en uzun dağı </a:t>
            </a:r>
            <a:r>
              <a:rPr lang="tr-TR" sz="3600" b="1" dirty="0" err="1">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Manua</a:t>
            </a:r>
            <a:r>
              <a:rPr lang="tr-TR" sz="36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3600" b="1" dirty="0" err="1">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Kea’dır</a:t>
            </a:r>
            <a:r>
              <a:rPr lang="tr-TR" sz="36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Burası Hawaii adasındaki en yüksek noktadır. Bu dağın deniz seviyesinden yüksekliği 4206 metre ama deniz yatağından zirvesine kadar olan yüksekliği 10200 metredir; yani Everest’ten 1352 metre daha uzun</a:t>
            </a:r>
            <a:endParaRPr lang="tr-TR" sz="36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2064991649"/>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2123658"/>
          </a:xfrm>
          <a:prstGeom prst="rect">
            <a:avLst/>
          </a:prstGeom>
          <a:noFill/>
        </p:spPr>
        <p:txBody>
          <a:bodyPr wrap="square" lIns="91440" tIns="45720" rIns="91440" bIns="45720">
            <a:spAutoFit/>
          </a:bodyPr>
          <a:lstStyle/>
          <a:p>
            <a:pPr algn="ctr"/>
            <a:r>
              <a:rPr lang="tr-TR" sz="4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8848 Metrelik Dünyanın En </a:t>
            </a:r>
            <a:r>
              <a:rPr lang="tr-TR" sz="4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Büyük(yüksek) Dağı, Everest </a:t>
            </a:r>
            <a:r>
              <a:rPr lang="tr-TR" sz="4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Dağı</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60848"/>
            <a:ext cx="9144000" cy="4797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77818496"/>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1323439"/>
          </a:xfrm>
          <a:prstGeom prst="rect">
            <a:avLst/>
          </a:prstGeom>
          <a:noFill/>
        </p:spPr>
        <p:txBody>
          <a:bodyPr wrap="square" lIns="91440" tIns="45720" rIns="91440" bIns="45720">
            <a:spAutoFit/>
          </a:bodyPr>
          <a:lstStyle/>
          <a:p>
            <a:pPr algn="ctr"/>
            <a:r>
              <a:rPr lang="tr-TR" sz="40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Dünyanın </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en büyük yanar dağı hangisidir</a:t>
            </a:r>
            <a:endParaRPr lang="tr-TR" sz="40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4154984"/>
          </a:xfrm>
          <a:prstGeom prst="rect">
            <a:avLst/>
          </a:prstGeom>
          <a:noFill/>
        </p:spPr>
        <p:txBody>
          <a:bodyPr wrap="square" lIns="91440" tIns="45720" rIns="91440" bIns="45720">
            <a:spAutoFit/>
          </a:bodyPr>
          <a:lstStyle/>
          <a:p>
            <a:pPr algn="ctr"/>
            <a:r>
              <a:rPr lang="tr-TR" sz="4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Dünyanın en büyük yanardağı </a:t>
            </a:r>
            <a:r>
              <a:rPr lang="tr-TR" sz="4400" b="1" dirty="0" err="1">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Endonezyadaki</a:t>
            </a:r>
            <a:r>
              <a:rPr lang="tr-TR" sz="4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400" b="1" dirty="0" err="1">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Tambora</a:t>
            </a:r>
            <a:r>
              <a:rPr lang="tr-TR" sz="4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yanardağıdır. </a:t>
            </a:r>
            <a:r>
              <a:rPr lang="tr-TR" sz="4400" b="1" dirty="0" err="1">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Tambora</a:t>
            </a:r>
            <a:r>
              <a:rPr lang="tr-TR" sz="4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Yanardağı 2,722 m yüksekliğinde bir dağdır.</a:t>
            </a:r>
          </a:p>
        </p:txBody>
      </p:sp>
    </p:spTree>
    <p:extLst>
      <p:ext uri="{BB962C8B-B14F-4D97-AF65-F5344CB8AC3E}">
        <p14:creationId xmlns:p14="http://schemas.microsoft.com/office/powerpoint/2010/main" val="2508373143"/>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2780928"/>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pic>
        <p:nvPicPr>
          <p:cNvPr id="5123" name="Picture 3" descr="http://img694.imageshack.us/img694/6364/unleddba.pn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1761547"/>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2780928"/>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pic>
        <p:nvPicPr>
          <p:cNvPr id="6147" name="Picture 3" descr="http://www.chillhour.com/img/misc/biggest_explosions/explosions_5.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2783952"/>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1446550"/>
          </a:xfrm>
          <a:prstGeom prst="rect">
            <a:avLst/>
          </a:prstGeom>
          <a:noFill/>
        </p:spPr>
        <p:txBody>
          <a:bodyPr wrap="square" lIns="91440" tIns="45720" rIns="91440" bIns="45720">
            <a:spAutoFit/>
          </a:bodyPr>
          <a:lstStyle/>
          <a:p>
            <a:pPr algn="ctr"/>
            <a:r>
              <a:rPr lang="tr-TR" sz="4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Türkiye’nin </a:t>
            </a:r>
            <a:r>
              <a:rPr lang="tr-TR" sz="4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en büyük dağı </a:t>
            </a:r>
            <a:r>
              <a:rPr lang="tr-TR" sz="4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hangisidir?</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4524315"/>
          </a:xfrm>
          <a:prstGeom prst="rect">
            <a:avLst/>
          </a:prstGeom>
          <a:noFill/>
        </p:spPr>
        <p:txBody>
          <a:bodyPr wrap="square" lIns="91440" tIns="45720" rIns="91440" bIns="45720">
            <a:spAutoFit/>
          </a:bodyPr>
          <a:lstStyle/>
          <a:p>
            <a:pPr algn="ctr"/>
            <a:r>
              <a:rPr lang="tr-TR" sz="36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Türkiye'nin en yüksek dağı Ağrı </a:t>
            </a:r>
            <a:r>
              <a:rPr lang="tr-TR" sz="36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dağı </a:t>
            </a:r>
            <a:r>
              <a:rPr lang="tr-TR" sz="3600" b="1" dirty="0" err="1"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dır</a:t>
            </a:r>
            <a:r>
              <a:rPr lang="tr-TR" sz="36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Ağrı </a:t>
            </a:r>
            <a:r>
              <a:rPr lang="tr-TR" sz="36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dağı 5137 metrelik rakımıyla, Anadolu Yarımadası'nın en yüksek doruğudur. Dağın doruğu iki zirveden oluşur bunlar 5137 metrelik Atatürk zirvesi ile 5122 metrelik İnönü zirvesidir</a:t>
            </a:r>
            <a:r>
              <a:rPr lang="tr-TR" sz="36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a:t>
            </a:r>
            <a:endParaRPr lang="tr-TR" sz="36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3569374449"/>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5693866"/>
          </a:xfrm>
          <a:prstGeom prst="rect">
            <a:avLst/>
          </a:prstGeom>
          <a:noFill/>
        </p:spPr>
        <p:txBody>
          <a:bodyPr wrap="square" lIns="91440" tIns="45720" rIns="91440" bIns="45720">
            <a:spAutoFit/>
          </a:bodyPr>
          <a:lstStyle/>
          <a:p>
            <a:pPr algn="ctr"/>
            <a:r>
              <a:rPr lang="tr-TR" sz="4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r>
              <a:rPr lang="tr-T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4000 metreye kadar bazalt daha sonra sonraki yükseklikte andezit lavlarından oluşarak volkanik bir dağ özellikleri gösterir. Dağın doruğunda bir örtü buzulu vardır ve Türkiye'nin en büyük buzuludur</a:t>
            </a:r>
            <a:endParaRPr lang="tr-TR" sz="4000" b="1" cap="none" spc="0"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2780928"/>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296396948"/>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2780928"/>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0338117"/>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2780928"/>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pic>
        <p:nvPicPr>
          <p:cNvPr id="2051" name="Picture 3" descr="http://www.agrililardernegi.org.tr/Admin/photos/urunbuyuk/634210350523902500.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4442725"/>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1446550"/>
          </a:xfrm>
          <a:prstGeom prst="rect">
            <a:avLst/>
          </a:prstGeom>
          <a:noFill/>
        </p:spPr>
        <p:txBody>
          <a:bodyPr wrap="square" lIns="91440" tIns="45720" rIns="91440" bIns="45720">
            <a:spAutoFit/>
          </a:bodyPr>
          <a:lstStyle/>
          <a:p>
            <a:pPr algn="ctr"/>
            <a:r>
              <a:rPr lang="tr-TR" sz="4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Türkiye'nin en büyük gölü hangisidir?</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4832092"/>
          </a:xfrm>
          <a:prstGeom prst="rect">
            <a:avLst/>
          </a:prstGeom>
          <a:noFill/>
        </p:spPr>
        <p:txBody>
          <a:bodyPr wrap="square" lIns="91440" tIns="45720" rIns="91440" bIns="45720">
            <a:spAutoFit/>
          </a:bodyPr>
          <a:lstStyle/>
          <a:p>
            <a:pPr algn="ctr"/>
            <a:r>
              <a:rPr lang="tr-TR" sz="4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Van Gölü dünyanın en büyük sodalı gölüdür ayrıca Türkiye'de bulunan en büyük göldür. Gölün tuzlu-sodalı suları, biyolojik çeşitliliği sınırlamaktadır.</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3780971049"/>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1446550"/>
          </a:xfrm>
          <a:prstGeom prst="rect">
            <a:avLst/>
          </a:prstGeom>
          <a:noFill/>
        </p:spPr>
        <p:txBody>
          <a:bodyPr wrap="square" lIns="91440" tIns="45720" rIns="91440" bIns="45720">
            <a:spAutoFit/>
          </a:bodyPr>
          <a:lstStyle/>
          <a:p>
            <a:pPr algn="ctr"/>
            <a:r>
              <a:rPr lang="tr-TR" sz="4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Kıtaların </a:t>
            </a:r>
            <a:r>
              <a:rPr lang="tr-TR" sz="4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büyükten küçüğe </a:t>
            </a:r>
            <a:r>
              <a:rPr lang="tr-TR" sz="4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doğru sıralanışı:</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4154984"/>
          </a:xfrm>
          <a:prstGeom prst="rect">
            <a:avLst/>
          </a:prstGeom>
          <a:noFill/>
        </p:spPr>
        <p:txBody>
          <a:bodyPr wrap="square" lIns="91440" tIns="45720" rIns="91440" bIns="45720">
            <a:spAutoFit/>
          </a:bodyPr>
          <a:lstStyle/>
          <a:p>
            <a:pPr algn="ctr"/>
            <a:r>
              <a:rPr lang="tr-TR" sz="44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1)Asya </a:t>
            </a:r>
            <a:r>
              <a:rPr lang="tr-TR" sz="4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44.387.000 </a:t>
            </a:r>
            <a:r>
              <a:rPr lang="tr-TR" sz="44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Km2</a:t>
            </a:r>
          </a:p>
          <a:p>
            <a:pPr algn="ctr"/>
            <a:r>
              <a:rPr lang="tr-TR" sz="44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2)Afrika </a:t>
            </a:r>
            <a:r>
              <a:rPr lang="tr-TR" sz="4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30.319.000 </a:t>
            </a:r>
            <a:r>
              <a:rPr lang="tr-TR" sz="44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Km2</a:t>
            </a:r>
          </a:p>
          <a:p>
            <a:pPr algn="ctr"/>
            <a:r>
              <a:rPr lang="tr-TR" sz="44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3)Kuzey </a:t>
            </a:r>
            <a:r>
              <a:rPr lang="tr-TR" sz="4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Orta Amerika : 24.246.000 </a:t>
            </a:r>
            <a:r>
              <a:rPr lang="tr-TR" sz="44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Km2</a:t>
            </a:r>
          </a:p>
          <a:p>
            <a:pPr algn="ctr"/>
            <a:r>
              <a:rPr lang="tr-TR" sz="44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4)Güney </a:t>
            </a:r>
            <a:r>
              <a:rPr lang="tr-TR" sz="4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Amerika : 17.832.000 Km2</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2336800205"/>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6555641"/>
          </a:xfrm>
          <a:prstGeom prst="rect">
            <a:avLst/>
          </a:prstGeom>
          <a:noFill/>
        </p:spPr>
        <p:txBody>
          <a:bodyPr wrap="square" lIns="91440" tIns="45720" rIns="91440" bIns="45720">
            <a:spAutoFit/>
          </a:bodyPr>
          <a:lstStyle/>
          <a:p>
            <a:pPr algn="ctr"/>
            <a:r>
              <a:rPr lang="tr-TR" sz="42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Van Gölü, Tatvan ilçesi sınırları içerisinde bulunan Nemrut volkanik dağının patlaması sonucu oluşan kraterde biriken suların oluşturduğu varsayılan volkanik bir göldür. Çok sayıda koyu bulunan Van Gölü'nün yüzölçümü 3.713 km²'dir.</a:t>
            </a:r>
            <a:endParaRPr lang="tr-TR" sz="42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668092217"/>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2780928"/>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41203842"/>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2780928"/>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0181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60481757"/>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1446550"/>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Türkiye’nin en büyük ırmağı:</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1754326"/>
          </a:xfrm>
          <a:prstGeom prst="rect">
            <a:avLst/>
          </a:prstGeom>
          <a:noFill/>
        </p:spPr>
        <p:txBody>
          <a:bodyPr wrap="square" lIns="91440" tIns="45720" rIns="91440" bIns="45720">
            <a:spAutoFit/>
          </a:bodyPr>
          <a:lstStyle/>
          <a:p>
            <a:pPr algn="ctr"/>
            <a:r>
              <a:rPr lang="tr-TR" sz="36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Türkiye’nin </a:t>
            </a:r>
            <a:r>
              <a:rPr lang="tr-TR" sz="36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en uzun ırmağı 1355 km ile Kızılırmak ırmağıdır ve </a:t>
            </a:r>
            <a:r>
              <a:rPr lang="tr-TR" sz="36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Karadeniz’e </a:t>
            </a:r>
            <a:r>
              <a:rPr lang="tr-TR" sz="36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dökülür.</a:t>
            </a:r>
            <a:endParaRPr lang="tr-TR" sz="36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82419" y="3220652"/>
            <a:ext cx="8928992" cy="3016210"/>
          </a:xfrm>
          <a:prstGeom prst="rect">
            <a:avLst/>
          </a:prstGeom>
          <a:noFill/>
        </p:spPr>
        <p:txBody>
          <a:bodyPr wrap="square" lIns="91440" tIns="45720" rIns="91440" bIns="45720">
            <a:spAutoFit/>
          </a:bodyPr>
          <a:lstStyle/>
          <a:p>
            <a:pPr algn="ctr"/>
            <a:r>
              <a:rPr lang="tr-TR" sz="38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En uzun ikinci ırmak Fırat ırmağı toplam uzunluğu 2.800 km </a:t>
            </a:r>
            <a:r>
              <a:rPr lang="tr-TR" sz="3800" b="1" dirty="0" err="1">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dir</a:t>
            </a:r>
            <a:r>
              <a:rPr lang="tr-TR" sz="38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 ancak Türkiye sınırları içinde kalan bölümün uzunluğu 1263 km'dir.</a:t>
            </a:r>
            <a:endParaRPr lang="tr-TR" sz="3800" b="1" cap="none" spc="0"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1570663620"/>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2780928"/>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01999286"/>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2780928"/>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32303"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02027252"/>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sp>
        <p:nvSpPr>
          <p:cNvPr id="6" name="Dikdörtgen 5"/>
          <p:cNvSpPr/>
          <p:nvPr/>
        </p:nvSpPr>
        <p:spPr>
          <a:xfrm>
            <a:off x="219200" y="886073"/>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Dikdörtgen 6"/>
          <p:cNvSpPr/>
          <p:nvPr/>
        </p:nvSpPr>
        <p:spPr>
          <a:xfrm>
            <a:off x="1259632" y="116632"/>
            <a:ext cx="6768751" cy="923330"/>
          </a:xfrm>
          <a:prstGeom prst="rect">
            <a:avLst/>
          </a:prstGeom>
          <a:noFill/>
        </p:spPr>
        <p:txBody>
          <a:bodyPr wrap="square" lIns="91440" tIns="45720" rIns="91440" bIns="45720">
            <a:spAutoFit/>
          </a:bodyPr>
          <a:lstStyle/>
          <a:p>
            <a:pPr algn="ctr"/>
            <a:r>
              <a:rPr lang="tr-TR" sz="5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BÖLGELERİMİZ</a:t>
            </a:r>
            <a:endParaRPr lang="tr-TR" sz="5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2314742308"/>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2780928"/>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0181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Dikdörtgen 9"/>
          <p:cNvSpPr/>
          <p:nvPr/>
        </p:nvSpPr>
        <p:spPr>
          <a:xfrm>
            <a:off x="1259632" y="116632"/>
            <a:ext cx="6768751" cy="923330"/>
          </a:xfrm>
          <a:prstGeom prst="rect">
            <a:avLst/>
          </a:prstGeom>
          <a:noFill/>
        </p:spPr>
        <p:txBody>
          <a:bodyPr wrap="square" lIns="91440" tIns="45720" rIns="91440" bIns="45720">
            <a:spAutoFit/>
          </a:bodyPr>
          <a:lstStyle/>
          <a:p>
            <a:pPr algn="ctr"/>
            <a:r>
              <a:rPr lang="tr-TR" sz="5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BÖLGELERİMİZ</a:t>
            </a:r>
            <a:endParaRPr lang="tr-TR" sz="5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2731143705"/>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BÖLGELERİMİZ:</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pic>
        <p:nvPicPr>
          <p:cNvPr id="1027" name="Picture 3" descr="http://www.wikigezi.org/w/images/8/83/T%C3%BCrkiye_G%C3%BCneydo%C4%9Fu_Anadolu_B%C3%B6lgesi_illeri.pn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764704"/>
            <a:ext cx="9144000" cy="6093296"/>
          </a:xfrm>
          <a:prstGeom prst="rect">
            <a:avLst/>
          </a:prstGeom>
          <a:noFill/>
          <a:extLst>
            <a:ext uri="{909E8E84-426E-40DD-AFC4-6F175D3DCCD1}">
              <a14:hiddenFill xmlns:a14="http://schemas.microsoft.com/office/drawing/2010/main">
                <a:solidFill>
                  <a:srgbClr val="FFFFFF"/>
                </a:solidFill>
              </a14:hiddenFill>
            </a:ext>
          </a:extLst>
        </p:spPr>
      </p:pic>
      <p:sp>
        <p:nvSpPr>
          <p:cNvPr id="7" name="Dikdörtgen 6"/>
          <p:cNvSpPr/>
          <p:nvPr/>
        </p:nvSpPr>
        <p:spPr>
          <a:xfrm>
            <a:off x="251520" y="914265"/>
            <a:ext cx="6120680" cy="2585323"/>
          </a:xfrm>
          <a:prstGeom prst="rect">
            <a:avLst/>
          </a:prstGeom>
          <a:noFill/>
        </p:spPr>
        <p:txBody>
          <a:bodyPr wrap="square" lIns="91440" tIns="45720" rIns="91440" bIns="45720">
            <a:spAutoFit/>
          </a:bodyPr>
          <a:lstStyle/>
          <a:p>
            <a:pPr algn="ctr"/>
            <a:r>
              <a:rPr lang="tr-TR" sz="5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GÜNEYDOĞU ANADOLU BÖLGESİ</a:t>
            </a:r>
            <a:endParaRPr lang="tr-TR" sz="5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1230724625"/>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pic>
        <p:nvPicPr>
          <p:cNvPr id="2051" name="Picture 3" descr="http://www.forumlord.net/attachments/4380d1352234057t/dogu-anadolu-bolgesi-haritasi.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Dikdörtgen 7"/>
          <p:cNvSpPr/>
          <p:nvPr/>
        </p:nvSpPr>
        <p:spPr>
          <a:xfrm>
            <a:off x="251520" y="5085184"/>
            <a:ext cx="6120680" cy="1569660"/>
          </a:xfrm>
          <a:prstGeom prst="rect">
            <a:avLst/>
          </a:prstGeom>
          <a:noFill/>
        </p:spPr>
        <p:txBody>
          <a:bodyPr wrap="square" lIns="91440" tIns="45720" rIns="91440" bIns="45720">
            <a:spAutoFit/>
          </a:bodyPr>
          <a:lstStyle/>
          <a:p>
            <a:pPr algn="ctr"/>
            <a:r>
              <a:rPr lang="tr-TR" sz="48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DOĞU ANADOLU BÖLGESİ</a:t>
            </a:r>
            <a:endParaRPr lang="tr-TR" sz="48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3718321767"/>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5" name="Dikdörtgen 4"/>
          <p:cNvSpPr/>
          <p:nvPr/>
        </p:nvSpPr>
        <p:spPr>
          <a:xfrm>
            <a:off x="107504" y="1484784"/>
            <a:ext cx="8928992" cy="769441"/>
          </a:xfrm>
          <a:prstGeom prst="rect">
            <a:avLst/>
          </a:prstGeom>
          <a:noFill/>
        </p:spPr>
        <p:txBody>
          <a:bodyPr wrap="square" lIns="91440" tIns="45720" rIns="91440" bIns="45720">
            <a:spAutoFit/>
          </a:bodyPr>
          <a:lstStyle/>
          <a:p>
            <a:pPr algn="ctr"/>
            <a:r>
              <a:rPr lang="tr-TR" sz="44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5)Avrupa </a:t>
            </a:r>
            <a:r>
              <a:rPr lang="tr-TR" sz="4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10.532.000 </a:t>
            </a:r>
            <a:r>
              <a:rPr lang="tr-TR" sz="44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Km2</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7" name="Dikdörtgen 6"/>
          <p:cNvSpPr/>
          <p:nvPr/>
        </p:nvSpPr>
        <p:spPr>
          <a:xfrm>
            <a:off x="107504" y="116632"/>
            <a:ext cx="8928992" cy="1446550"/>
          </a:xfrm>
          <a:prstGeom prst="rect">
            <a:avLst/>
          </a:prstGeom>
          <a:noFill/>
        </p:spPr>
        <p:txBody>
          <a:bodyPr wrap="square" lIns="91440" tIns="45720" rIns="91440" bIns="45720">
            <a:spAutoFit/>
          </a:bodyPr>
          <a:lstStyle/>
          <a:p>
            <a:pPr algn="ctr"/>
            <a:r>
              <a:rPr lang="tr-TR" sz="4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Kıtaların </a:t>
            </a:r>
            <a:r>
              <a:rPr lang="tr-TR" sz="4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büyükten küçüğe </a:t>
            </a:r>
            <a:r>
              <a:rPr lang="tr-TR" sz="4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doğru sıralanışı:</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8" name="Dikdörtgen 7"/>
          <p:cNvSpPr/>
          <p:nvPr/>
        </p:nvSpPr>
        <p:spPr>
          <a:xfrm>
            <a:off x="215008" y="2421838"/>
            <a:ext cx="8928992" cy="1631216"/>
          </a:xfrm>
          <a:prstGeom prst="rect">
            <a:avLst/>
          </a:prstGeom>
          <a:noFill/>
        </p:spPr>
        <p:txBody>
          <a:bodyPr wrap="square" lIns="91440" tIns="45720" rIns="91440" bIns="45720">
            <a:spAutoFit/>
          </a:bodyPr>
          <a:lstStyle/>
          <a:p>
            <a:pPr algn="ctr"/>
            <a:r>
              <a:rPr lang="tr-TR" sz="50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6)Antartika:13.500.000km2</a:t>
            </a:r>
            <a:endParaRPr lang="tr-TR" sz="50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9" name="Dikdörtgen 8"/>
          <p:cNvSpPr/>
          <p:nvPr/>
        </p:nvSpPr>
        <p:spPr>
          <a:xfrm>
            <a:off x="215008" y="4263634"/>
            <a:ext cx="8928992" cy="1446550"/>
          </a:xfrm>
          <a:prstGeom prst="rect">
            <a:avLst/>
          </a:prstGeom>
          <a:noFill/>
        </p:spPr>
        <p:txBody>
          <a:bodyPr wrap="square" lIns="91440" tIns="45720" rIns="91440" bIns="45720">
            <a:spAutoFit/>
          </a:bodyPr>
          <a:lstStyle/>
          <a:p>
            <a:pPr algn="ctr"/>
            <a:r>
              <a:rPr lang="tr-TR" sz="44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7)Avusturalya: 8.150.000 km2</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810757286"/>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pic>
        <p:nvPicPr>
          <p:cNvPr id="3075" name="Picture 3" descr="http://img119.imageshack.us/img119/6347/doguanadoluae596cnd4.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2580430"/>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pic>
        <p:nvPicPr>
          <p:cNvPr id="4099" name="Picture 3" descr="http://tammedya.com/image/icanadolu.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1102"/>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p:nvPr/>
        </p:nvSpPr>
        <p:spPr>
          <a:xfrm>
            <a:off x="224001" y="116632"/>
            <a:ext cx="6120680" cy="1569660"/>
          </a:xfrm>
          <a:prstGeom prst="rect">
            <a:avLst/>
          </a:prstGeom>
          <a:noFill/>
        </p:spPr>
        <p:txBody>
          <a:bodyPr wrap="square" lIns="91440" tIns="45720" rIns="91440" bIns="45720">
            <a:spAutoFit/>
          </a:bodyPr>
          <a:lstStyle/>
          <a:p>
            <a:pPr algn="ctr"/>
            <a:r>
              <a:rPr lang="tr-TR" sz="48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İÇ ANADOLU BÖLGESİ</a:t>
            </a:r>
            <a:endParaRPr lang="tr-TR" sz="48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3407863771"/>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pic>
        <p:nvPicPr>
          <p:cNvPr id="5123" name="Picture 3" descr="http://img245.imageshack.us/img245/3103/82345497.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5680175"/>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pic>
        <p:nvPicPr>
          <p:cNvPr id="6147" name="Picture 3" descr="http://bilgisayan.files.wordpress.com/2011/01/marmara.jpg?w=500">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13376"/>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p:nvPr/>
        </p:nvSpPr>
        <p:spPr>
          <a:xfrm>
            <a:off x="4788024" y="124407"/>
            <a:ext cx="4322642" cy="1569660"/>
          </a:xfrm>
          <a:prstGeom prst="rect">
            <a:avLst/>
          </a:prstGeom>
          <a:noFill/>
        </p:spPr>
        <p:txBody>
          <a:bodyPr wrap="square" lIns="91440" tIns="45720" rIns="91440" bIns="45720">
            <a:spAutoFit/>
          </a:bodyPr>
          <a:lstStyle/>
          <a:p>
            <a:pPr algn="ctr"/>
            <a:r>
              <a:rPr lang="tr-TR" sz="48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MARMARA BÖLGESİ</a:t>
            </a:r>
            <a:endParaRPr lang="tr-TR" sz="48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867898812"/>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pic>
        <p:nvPicPr>
          <p:cNvPr id="7171" name="Picture 3" descr="http://www.afetokulu.com/upload/Image/afet_haritalari/marmara.pn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p:nvPr/>
        </p:nvSpPr>
        <p:spPr>
          <a:xfrm>
            <a:off x="4788024" y="124407"/>
            <a:ext cx="4322642" cy="1569660"/>
          </a:xfrm>
          <a:prstGeom prst="rect">
            <a:avLst/>
          </a:prstGeom>
          <a:noFill/>
        </p:spPr>
        <p:txBody>
          <a:bodyPr wrap="square" lIns="91440" tIns="45720" rIns="91440" bIns="45720">
            <a:spAutoFit/>
          </a:bodyPr>
          <a:lstStyle/>
          <a:p>
            <a:pPr algn="ctr"/>
            <a:r>
              <a:rPr lang="tr-TR" sz="48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MARMARA BÖLGESİ</a:t>
            </a:r>
            <a:endParaRPr lang="tr-TR" sz="48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1110217018"/>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pic>
        <p:nvPicPr>
          <p:cNvPr id="8195" name="Picture 3" descr="http://marmara.info/wp-content/uploads/2012/11/marmara-bolgesi-nin-bolumleri.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p:nvPr/>
        </p:nvSpPr>
        <p:spPr>
          <a:xfrm>
            <a:off x="4788024" y="124407"/>
            <a:ext cx="4322642" cy="1569660"/>
          </a:xfrm>
          <a:prstGeom prst="rect">
            <a:avLst/>
          </a:prstGeom>
          <a:noFill/>
        </p:spPr>
        <p:txBody>
          <a:bodyPr wrap="square" lIns="91440" tIns="45720" rIns="91440" bIns="45720">
            <a:spAutoFit/>
          </a:bodyPr>
          <a:lstStyle/>
          <a:p>
            <a:pPr algn="ctr"/>
            <a:r>
              <a:rPr lang="tr-TR" sz="48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MARMARA BÖLGESİ</a:t>
            </a:r>
            <a:endParaRPr lang="tr-TR" sz="48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3071057570"/>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pic>
        <p:nvPicPr>
          <p:cNvPr id="9219" name="Picture 3" descr="http://erdekogretmenevi.com/resimler/ilHaritasi.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p:nvPr/>
        </p:nvSpPr>
        <p:spPr>
          <a:xfrm>
            <a:off x="0" y="124407"/>
            <a:ext cx="4322642" cy="1569660"/>
          </a:xfrm>
          <a:prstGeom prst="rect">
            <a:avLst/>
          </a:prstGeom>
          <a:noFill/>
        </p:spPr>
        <p:txBody>
          <a:bodyPr wrap="square" lIns="91440" tIns="45720" rIns="91440" bIns="45720">
            <a:spAutoFit/>
          </a:bodyPr>
          <a:lstStyle/>
          <a:p>
            <a:pPr algn="ctr"/>
            <a:r>
              <a:rPr lang="tr-TR" sz="48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EĞE BÖLGESİ</a:t>
            </a:r>
            <a:endParaRPr lang="tr-TR" sz="48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1726792611"/>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pic>
        <p:nvPicPr>
          <p:cNvPr id="10243" name="Picture 3" descr="http://www.zenginbilgiler.com/attachments/5001d1330363665/ege.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p:nvPr/>
        </p:nvSpPr>
        <p:spPr>
          <a:xfrm>
            <a:off x="4766929" y="5085184"/>
            <a:ext cx="4322642" cy="1569660"/>
          </a:xfrm>
          <a:prstGeom prst="rect">
            <a:avLst/>
          </a:prstGeom>
          <a:noFill/>
        </p:spPr>
        <p:txBody>
          <a:bodyPr wrap="square" lIns="91440" tIns="45720" rIns="91440" bIns="45720">
            <a:spAutoFit/>
          </a:bodyPr>
          <a:lstStyle/>
          <a:p>
            <a:pPr algn="ctr"/>
            <a:r>
              <a:rPr lang="tr-TR" sz="48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EĞE BÖLGESİ</a:t>
            </a:r>
            <a:endParaRPr lang="tr-TR" sz="48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2567935100"/>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pic>
        <p:nvPicPr>
          <p:cNvPr id="11267" name="Picture 3" descr="http://www.uyduharita.org/wp-content/uploads/akdeniz-bolgesi11.pn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p:nvPr/>
        </p:nvSpPr>
        <p:spPr>
          <a:xfrm>
            <a:off x="249358" y="260648"/>
            <a:ext cx="4322642" cy="1569660"/>
          </a:xfrm>
          <a:prstGeom prst="rect">
            <a:avLst/>
          </a:prstGeom>
          <a:noFill/>
        </p:spPr>
        <p:txBody>
          <a:bodyPr wrap="square" lIns="91440" tIns="45720" rIns="91440" bIns="45720">
            <a:spAutoFit/>
          </a:bodyPr>
          <a:lstStyle/>
          <a:p>
            <a:pPr algn="ctr"/>
            <a:r>
              <a:rPr lang="tr-TR" sz="48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AKDENİZ BÖLGESİ</a:t>
            </a:r>
            <a:endParaRPr lang="tr-TR" sz="48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3467261902"/>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pic>
        <p:nvPicPr>
          <p:cNvPr id="12291" name="Picture 3" descr="http://www.turkhotelmarket.com/en/ehotel/eavrupa/eturkiye/ediger/eakdeniz/image/akdenizreg-map.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p:nvPr/>
        </p:nvSpPr>
        <p:spPr>
          <a:xfrm>
            <a:off x="2771800" y="0"/>
            <a:ext cx="4322642" cy="1569660"/>
          </a:xfrm>
          <a:prstGeom prst="rect">
            <a:avLst/>
          </a:prstGeom>
          <a:noFill/>
        </p:spPr>
        <p:txBody>
          <a:bodyPr wrap="square" lIns="91440" tIns="45720" rIns="91440" bIns="45720">
            <a:spAutoFit/>
          </a:bodyPr>
          <a:lstStyle/>
          <a:p>
            <a:pPr algn="ctr"/>
            <a:r>
              <a:rPr lang="tr-TR" sz="48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AKDENİZ BÖLGESİ</a:t>
            </a:r>
            <a:endParaRPr lang="tr-TR" sz="48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1282159066"/>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2780928"/>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27010649"/>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pic>
        <p:nvPicPr>
          <p:cNvPr id="13315" name="Picture 3" descr="http://www.forumlord.net/attachments/4392d1352236475t/akdeniz-bolgesi-haritasi2.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p:nvPr/>
        </p:nvSpPr>
        <p:spPr>
          <a:xfrm>
            <a:off x="811" y="5157192"/>
            <a:ext cx="3530554" cy="1569660"/>
          </a:xfrm>
          <a:prstGeom prst="rect">
            <a:avLst/>
          </a:prstGeom>
          <a:noFill/>
        </p:spPr>
        <p:txBody>
          <a:bodyPr wrap="square" lIns="91440" tIns="45720" rIns="91440" bIns="45720">
            <a:spAutoFit/>
          </a:bodyPr>
          <a:lstStyle/>
          <a:p>
            <a:pPr algn="ctr"/>
            <a:r>
              <a:rPr lang="tr-TR" sz="48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AKDENİZ BÖLGESİ</a:t>
            </a:r>
            <a:endParaRPr lang="tr-TR" sz="48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603311331"/>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pic>
        <p:nvPicPr>
          <p:cNvPr id="14339" name="Picture 3" descr="http://www.forumlord.net/attachments/4364d1352232013/karadeniz-bolgesi-haritasi.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p:nvPr/>
        </p:nvSpPr>
        <p:spPr>
          <a:xfrm>
            <a:off x="827584" y="332656"/>
            <a:ext cx="8136904" cy="830997"/>
          </a:xfrm>
          <a:prstGeom prst="rect">
            <a:avLst/>
          </a:prstGeom>
          <a:noFill/>
        </p:spPr>
        <p:txBody>
          <a:bodyPr wrap="square" lIns="91440" tIns="45720" rIns="91440" bIns="45720">
            <a:spAutoFit/>
          </a:bodyPr>
          <a:lstStyle/>
          <a:p>
            <a:pPr algn="ctr"/>
            <a:r>
              <a:rPr lang="tr-TR" sz="48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KARADENİZ BÖLGESİ</a:t>
            </a:r>
            <a:endParaRPr lang="tr-TR" sz="48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2569074080"/>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pic>
        <p:nvPicPr>
          <p:cNvPr id="15363" name="Picture 3" descr="http://guzelturkiyem.files.wordpress.com/2011/05/karadeniz_bolgesi_harita.jpg?w=642">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9408899"/>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pic>
        <p:nvPicPr>
          <p:cNvPr id="16387" name="Picture 3" descr="http://img851.imageshack.us/img851/7551/karadenizbolgesiharitas.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4743379"/>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EN BÜYÜK BÖLGE:</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98309" y="730556"/>
            <a:ext cx="8928992" cy="6186309"/>
          </a:xfrm>
          <a:prstGeom prst="rect">
            <a:avLst/>
          </a:prstGeom>
          <a:noFill/>
        </p:spPr>
        <p:txBody>
          <a:bodyPr wrap="square" lIns="91440" tIns="45720" rIns="91440" bIns="45720">
            <a:spAutoFit/>
          </a:bodyPr>
          <a:lstStyle/>
          <a:p>
            <a:pPr algn="ctr"/>
            <a:r>
              <a:rPr lang="tr-TR" sz="36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Türkiye'de alanı en büyük olan bölge Doğu Anadolu Bölgesi'dir. Doğu Anadolu Bölgesi'nin bölümleri; Yukarı Fırat Bölümü, Erzurum-Kars Bölümü, Yukarı Murat-Van Bölümü, Hakkâri Bölümü'dür.</a:t>
            </a:r>
          </a:p>
          <a:p>
            <a:pPr algn="ctr"/>
            <a:r>
              <a:rPr lang="tr-TR" sz="36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Bölgenin yüzölçümü yaklaşık olarak 163.000 km2'dir. Bölge Türkiye topraklarının %21’ini kaplar.</a:t>
            </a:r>
            <a:endParaRPr lang="tr-TR" sz="36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2780928"/>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2354592738"/>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5" name="Dikdörtgen 4"/>
          <p:cNvSpPr/>
          <p:nvPr/>
        </p:nvSpPr>
        <p:spPr>
          <a:xfrm>
            <a:off x="31846" y="715343"/>
            <a:ext cx="8928992" cy="646331"/>
          </a:xfrm>
          <a:prstGeom prst="rect">
            <a:avLst/>
          </a:prstGeom>
          <a:noFill/>
        </p:spPr>
        <p:txBody>
          <a:bodyPr wrap="square" lIns="91440" tIns="45720" rIns="91440" bIns="45720">
            <a:spAutoFit/>
          </a:bodyPr>
          <a:lstStyle/>
          <a:p>
            <a:pPr algn="ctr"/>
            <a:r>
              <a:rPr lang="tr-TR" sz="36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Güneydoğu Anadolu Bölgesidir</a:t>
            </a:r>
            <a:endParaRPr lang="tr-TR" sz="36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7" name="Dikdörtgen 6"/>
          <p:cNvSpPr/>
          <p:nvPr/>
        </p:nvSpPr>
        <p:spPr>
          <a:xfrm>
            <a:off x="107504" y="0"/>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EN KÜÇÜK BÖLGE:</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846" y="1361675"/>
            <a:ext cx="9112154" cy="53994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39854417"/>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EN BÜYÜK OVA:</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83231" y="730556"/>
            <a:ext cx="8928992" cy="5940088"/>
          </a:xfrm>
          <a:prstGeom prst="rect">
            <a:avLst/>
          </a:prstGeom>
          <a:noFill/>
        </p:spPr>
        <p:txBody>
          <a:bodyPr wrap="square" lIns="91440" tIns="45720" rIns="91440" bIns="45720">
            <a:spAutoFit/>
          </a:bodyPr>
          <a:lstStyle/>
          <a:p>
            <a:pPr algn="ctr"/>
            <a:r>
              <a:rPr lang="tr-TR" sz="38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Çukurova, çöküntü alanlarında Seyhan ve Ceyhan nehirlerinin getirdiği alüvyonların yığılması ile oluşmuş Türkiye’nin en büyük delta ovasıdır. Adana ovası da denir. Çukurova'da Ceyhan Ovası, Yüreğir Ovası, Misis Ovası ve Yumurtalık Ovası bulunmaktadır</a:t>
            </a:r>
            <a:endParaRPr lang="tr-TR" sz="38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398206045"/>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2585323"/>
          </a:xfrm>
          <a:prstGeom prst="rect">
            <a:avLst/>
          </a:prstGeom>
          <a:noFill/>
        </p:spPr>
        <p:txBody>
          <a:bodyPr wrap="square" lIns="91440" tIns="45720" rIns="91440" bIns="45720">
            <a:spAutoFit/>
          </a:bodyPr>
          <a:lstStyle/>
          <a:p>
            <a:pPr algn="ctr"/>
            <a:r>
              <a:rPr lang="tr-TR" sz="5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DERS:</a:t>
            </a:r>
            <a:r>
              <a:rPr lang="tr-TR" sz="5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H.BİLGİSİ</a:t>
            </a:r>
          </a:p>
          <a:p>
            <a:pPr algn="ctr"/>
            <a:r>
              <a:rPr lang="tr-TR" sz="5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KONU:</a:t>
            </a:r>
            <a:r>
              <a:rPr lang="tr-TR" sz="54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KARALAR VE DENİZLER</a:t>
            </a:r>
            <a:endParaRPr lang="tr-TR" sz="5400" b="1" cap="none" spc="0"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215008" y="4149080"/>
            <a:ext cx="8928992" cy="923330"/>
          </a:xfrm>
          <a:prstGeom prst="rect">
            <a:avLst/>
          </a:prstGeom>
          <a:noFill/>
        </p:spPr>
        <p:txBody>
          <a:bodyPr wrap="square" lIns="91440" tIns="45720" rIns="91440" bIns="45720">
            <a:spAutoFit/>
          </a:bodyPr>
          <a:lstStyle/>
          <a:p>
            <a:pPr algn="ctr"/>
            <a:r>
              <a:rPr lang="tr-TR" sz="5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MALATYA-MERKEZ</a:t>
            </a:r>
            <a:endParaRPr lang="tr-TR" sz="5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90735" y="2564904"/>
            <a:ext cx="8928992" cy="1754326"/>
          </a:xfrm>
          <a:prstGeom prst="rect">
            <a:avLst/>
          </a:prstGeom>
          <a:noFill/>
        </p:spPr>
        <p:txBody>
          <a:bodyPr wrap="square" lIns="91440" tIns="45720" rIns="91440" bIns="45720">
            <a:spAutoFit/>
          </a:bodyPr>
          <a:lstStyle/>
          <a:p>
            <a:pPr algn="ctr"/>
            <a:r>
              <a:rPr lang="tr-TR" sz="5400" b="1" cap="none" spc="0" dirty="0" smtClean="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rPr>
              <a:t>CUMA ARAYICI 3-A </a:t>
            </a:r>
            <a:r>
              <a:rPr lang="tr-TR" sz="5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SINIFI ÖĞRETMENİ</a:t>
            </a:r>
            <a:endParaRPr lang="tr-TR" sz="5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2047761347"/>
      </p:ext>
    </p:extLst>
  </p:cSld>
  <p:clrMapOvr>
    <a:masterClrMapping/>
  </p:clrMapOvr>
  <mc:AlternateContent xmlns:mc="http://schemas.openxmlformats.org/markup-compatibility/2006">
    <mc:Choice xmlns:p14="http://schemas.microsoft.com/office/powerpoint/2010/main" Requires="p14">
      <p:transition spd="slow" p14:dur="4000">
        <p14:vortex/>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par>
                                <p:cTn id="12" presetID="41" presetClass="entr" presetSubtype="0" fill="hold" nodeType="withEffect">
                                  <p:stCondLst>
                                    <p:cond delay="0"/>
                                  </p:stCondLst>
                                  <p:iterate type="lt">
                                    <p:tmPct val="10000"/>
                                  </p:iterate>
                                  <p:childTnLst>
                                    <p:set>
                                      <p:cBhvr>
                                        <p:cTn id="13" dur="1" fill="hold">
                                          <p:stCondLst>
                                            <p:cond delay="0"/>
                                          </p:stCondLst>
                                        </p:cTn>
                                        <p:tgtEl>
                                          <p:spTgt spid="4">
                                            <p:txEl>
                                              <p:pRg st="1" end="1"/>
                                            </p:txEl>
                                          </p:spTgt>
                                        </p:tgtEl>
                                        <p:attrNameLst>
                                          <p:attrName>style.visibility</p:attrName>
                                        </p:attrNameLst>
                                      </p:cBhvr>
                                      <p:to>
                                        <p:strVal val="visible"/>
                                      </p:to>
                                    </p:set>
                                    <p:anim calcmode="lin" valueType="num">
                                      <p:cBhvr>
                                        <p:cTn id="14" dur="500" fill="hold"/>
                                        <p:tgtEl>
                                          <p:spTgt spid="4">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4">
                                            <p:txEl>
                                              <p:pRg st="1" end="1"/>
                                            </p:txEl>
                                          </p:spTgt>
                                        </p:tgtEl>
                                        <p:attrNameLst>
                                          <p:attrName>ppt_y</p:attrName>
                                        </p:attrNameLst>
                                      </p:cBhvr>
                                      <p:tavLst>
                                        <p:tav tm="0">
                                          <p:val>
                                            <p:strVal val="#ppt_y"/>
                                          </p:val>
                                        </p:tav>
                                        <p:tav tm="100000">
                                          <p:val>
                                            <p:strVal val="#ppt_y"/>
                                          </p:val>
                                        </p:tav>
                                      </p:tavLst>
                                    </p:anim>
                                    <p:anim calcmode="lin" valueType="num">
                                      <p:cBhvr>
                                        <p:cTn id="16" dur="500" fill="hold"/>
                                        <p:tgtEl>
                                          <p:spTgt spid="4">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4">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nodeType="clickEffect">
                                  <p:stCondLst>
                                    <p:cond delay="0"/>
                                  </p:stCondLst>
                                  <p:iterate type="lt">
                                    <p:tmPct val="10000"/>
                                  </p:iterate>
                                  <p:childTnLst>
                                    <p:set>
                                      <p:cBhvr>
                                        <p:cTn id="22" dur="1" fill="hold">
                                          <p:stCondLst>
                                            <p:cond delay="0"/>
                                          </p:stCondLst>
                                        </p:cTn>
                                        <p:tgtEl>
                                          <p:spTgt spid="6">
                                            <p:txEl>
                                              <p:pRg st="0" end="0"/>
                                            </p:txEl>
                                          </p:spTgt>
                                        </p:tgtEl>
                                        <p:attrNameLst>
                                          <p:attrName>style.visibility</p:attrName>
                                        </p:attrNameLst>
                                      </p:cBhvr>
                                      <p:to>
                                        <p:strVal val="visible"/>
                                      </p:to>
                                    </p:set>
                                    <p:anim by="(-#ppt_w*2)" calcmode="lin" valueType="num">
                                      <p:cBhvr rctx="PPT">
                                        <p:cTn id="23" dur="500" autoRev="1" fill="hold">
                                          <p:stCondLst>
                                            <p:cond delay="0"/>
                                          </p:stCondLst>
                                        </p:cTn>
                                        <p:tgtEl>
                                          <p:spTgt spid="6">
                                            <p:txEl>
                                              <p:pRg st="0" end="0"/>
                                            </p:txEl>
                                          </p:spTgt>
                                        </p:tgtEl>
                                        <p:attrNameLst>
                                          <p:attrName>ppt_w</p:attrName>
                                        </p:attrNameLst>
                                      </p:cBhvr>
                                    </p:anim>
                                    <p:anim by="(#ppt_w*0.50)" calcmode="lin" valueType="num">
                                      <p:cBhvr>
                                        <p:cTn id="24" dur="500" decel="50000" autoRev="1" fill="hold">
                                          <p:stCondLst>
                                            <p:cond delay="0"/>
                                          </p:stCondLst>
                                        </p:cTn>
                                        <p:tgtEl>
                                          <p:spTgt spid="6">
                                            <p:txEl>
                                              <p:pRg st="0" end="0"/>
                                            </p:txEl>
                                          </p:spTgt>
                                        </p:tgtEl>
                                        <p:attrNameLst>
                                          <p:attrName>ppt_x</p:attrName>
                                        </p:attrNameLst>
                                      </p:cBhvr>
                                    </p:anim>
                                    <p:anim from="(-#ppt_h/2)" to="(#ppt_y)" calcmode="lin" valueType="num">
                                      <p:cBhvr>
                                        <p:cTn id="25" dur="1000" fill="hold">
                                          <p:stCondLst>
                                            <p:cond delay="0"/>
                                          </p:stCondLst>
                                        </p:cTn>
                                        <p:tgtEl>
                                          <p:spTgt spid="6">
                                            <p:txEl>
                                              <p:pRg st="0" end="0"/>
                                            </p:txEl>
                                          </p:spTgt>
                                        </p:tgtEl>
                                        <p:attrNameLst>
                                          <p:attrName>ppt_y</p:attrName>
                                        </p:attrNameLst>
                                      </p:cBhvr>
                                    </p:anim>
                                    <p:animRot by="21600000">
                                      <p:cBhvr>
                                        <p:cTn id="26" dur="1000" fill="hold">
                                          <p:stCondLst>
                                            <p:cond delay="0"/>
                                          </p:stCondLst>
                                        </p:cTn>
                                        <p:tgtEl>
                                          <p:spTgt spid="6">
                                            <p:txEl>
                                              <p:pRg st="0" end="0"/>
                                            </p:txEl>
                                          </p:spTgt>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35" presetClass="entr" presetSubtype="0" fill="hold" nodeType="clickEffect">
                                  <p:stCondLst>
                                    <p:cond delay="0"/>
                                  </p:stCondLst>
                                  <p:childTnLst>
                                    <p:set>
                                      <p:cBhvr>
                                        <p:cTn id="30" dur="1" fill="hold">
                                          <p:stCondLst>
                                            <p:cond delay="0"/>
                                          </p:stCondLst>
                                        </p:cTn>
                                        <p:tgtEl>
                                          <p:spTgt spid="5">
                                            <p:txEl>
                                              <p:pRg st="0" end="0"/>
                                            </p:txEl>
                                          </p:spTgt>
                                        </p:tgtEl>
                                        <p:attrNameLst>
                                          <p:attrName>style.visibility</p:attrName>
                                        </p:attrNameLst>
                                      </p:cBhvr>
                                      <p:to>
                                        <p:strVal val="visible"/>
                                      </p:to>
                                    </p:set>
                                    <p:animEffect transition="in" filter="fade">
                                      <p:cBhvr>
                                        <p:cTn id="31" dur="2000"/>
                                        <p:tgtEl>
                                          <p:spTgt spid="5">
                                            <p:txEl>
                                              <p:pRg st="0" end="0"/>
                                            </p:txEl>
                                          </p:spTgt>
                                        </p:tgtEl>
                                      </p:cBhvr>
                                    </p:animEffect>
                                    <p:anim calcmode="lin" valueType="num">
                                      <p:cBhvr>
                                        <p:cTn id="32" dur="2000" fill="hold"/>
                                        <p:tgtEl>
                                          <p:spTgt spid="5">
                                            <p:txEl>
                                              <p:pRg st="0" end="0"/>
                                            </p:txEl>
                                          </p:spTgt>
                                        </p:tgtEl>
                                        <p:attrNameLst>
                                          <p:attrName>style.rotation</p:attrName>
                                        </p:attrNameLst>
                                      </p:cBhvr>
                                      <p:tavLst>
                                        <p:tav tm="0">
                                          <p:val>
                                            <p:fltVal val="720"/>
                                          </p:val>
                                        </p:tav>
                                        <p:tav tm="100000">
                                          <p:val>
                                            <p:fltVal val="0"/>
                                          </p:val>
                                        </p:tav>
                                      </p:tavLst>
                                    </p:anim>
                                    <p:anim calcmode="lin" valueType="num">
                                      <p:cBhvr>
                                        <p:cTn id="33" dur="2000" fill="hold"/>
                                        <p:tgtEl>
                                          <p:spTgt spid="5">
                                            <p:txEl>
                                              <p:pRg st="0" end="0"/>
                                            </p:txEl>
                                          </p:spTgt>
                                        </p:tgtEl>
                                        <p:attrNameLst>
                                          <p:attrName>ppt_h</p:attrName>
                                        </p:attrNameLst>
                                      </p:cBhvr>
                                      <p:tavLst>
                                        <p:tav tm="0">
                                          <p:val>
                                            <p:fltVal val="0"/>
                                          </p:val>
                                        </p:tav>
                                        <p:tav tm="100000">
                                          <p:val>
                                            <p:strVal val="#ppt_h"/>
                                          </p:val>
                                        </p:tav>
                                      </p:tavLst>
                                    </p:anim>
                                    <p:anim calcmode="lin" valueType="num">
                                      <p:cBhvr>
                                        <p:cTn id="34" dur="2000" fill="hold"/>
                                        <p:tgtEl>
                                          <p:spTgt spid="5">
                                            <p:txEl>
                                              <p:pRg st="0" end="0"/>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2780928"/>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pic>
        <p:nvPicPr>
          <p:cNvPr id="2051" name="Picture 3" descr="http://www.technologijos.lt/upload/image/n/technologijos/karyba/S-21503/nuotrauka-41429/2-1-13.gif">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6238646"/>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2780928"/>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pic>
        <p:nvPicPr>
          <p:cNvPr id="3075" name="Picture 3" descr="http://haber.sol.org.tr/sites/default/files/imagecache/haber_resmi_v4/images/afrika_1.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0181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4123455"/>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2780928"/>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pic>
        <p:nvPicPr>
          <p:cNvPr id="4099" name="Picture 3" descr="http://www.yudumla.net/attachments/5136d1320137280/avustralya-haritas-2.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5580165"/>
      </p:ext>
    </p:extLst>
  </p:cSld>
  <p:clrMapOvr>
    <a:masterClrMapping/>
  </p:clrMapOvr>
  <mc:AlternateContent xmlns:mc="http://schemas.openxmlformats.org/markup-compatibility/2006">
    <mc:Choice xmlns:p14="http://schemas.microsoft.com/office/powerpoint/2010/main" Requires="p14">
      <p:transition spd="slow" p14:dur="4500">
        <p14:vortex dir="r"/>
        <p:sndAc>
          <p:stSnd>
            <p:snd r:embed="rId2" name="chimes.wav"/>
          </p:stSnd>
        </p:sndAc>
      </p:transition>
    </mc:Choice>
    <mc:Fallback>
      <p:transition spd="slow">
        <p:fade/>
        <p:sndAc>
          <p:stSnd>
            <p:snd r:embed="rId2" name="chimes.wav"/>
          </p:stSnd>
        </p:sndAc>
      </p:transition>
    </mc:Fallback>
  </mc:AlternateContent>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149</TotalTime>
  <Words>839</Words>
  <Application>Microsoft Office PowerPoint</Application>
  <PresentationFormat>Ekran Gösterisi (4:3)</PresentationFormat>
  <Paragraphs>164</Paragraphs>
  <Slides>67</Slides>
  <Notes>0</Notes>
  <HiddenSlides>0</HiddenSlides>
  <MMClips>0</MMClips>
  <ScaleCrop>false</ScaleCrop>
  <HeadingPairs>
    <vt:vector size="4" baseType="variant">
      <vt:variant>
        <vt:lpstr>Tema</vt:lpstr>
      </vt:variant>
      <vt:variant>
        <vt:i4>1</vt:i4>
      </vt:variant>
      <vt:variant>
        <vt:lpstr>Slayt Başlıkları</vt:lpstr>
      </vt:variant>
      <vt:variant>
        <vt:i4>67</vt:i4>
      </vt:variant>
    </vt:vector>
  </HeadingPairs>
  <TitlesOfParts>
    <vt:vector size="68" baseType="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PC</dc:creator>
  <cp:lastModifiedBy>PC</cp:lastModifiedBy>
  <cp:revision>20</cp:revision>
  <dcterms:created xsi:type="dcterms:W3CDTF">2013-01-19T06:45:43Z</dcterms:created>
  <dcterms:modified xsi:type="dcterms:W3CDTF">2013-03-21T15:54:05Z</dcterms:modified>
</cp:coreProperties>
</file>