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63" r:id="rId4"/>
    <p:sldId id="265" r:id="rId5"/>
    <p:sldId id="266" r:id="rId6"/>
    <p:sldId id="267" r:id="rId7"/>
    <p:sldId id="268" r:id="rId8"/>
    <p:sldId id="269" r:id="rId9"/>
    <p:sldId id="271"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4" autoAdjust="0"/>
    <p:restoredTop sz="94660"/>
  </p:normalViewPr>
  <p:slideViewPr>
    <p:cSldViewPr>
      <p:cViewPr varScale="1">
        <p:scale>
          <a:sx n="68" d="100"/>
          <a:sy n="68" d="100"/>
        </p:scale>
        <p:origin x="-142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B9A08D-741F-41D9-B1A7-FC6F551F91B8}" type="datetimeFigureOut">
              <a:rPr lang="tr-TR" smtClean="0"/>
              <a:pPr/>
              <a:t>30.04.2013</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3FA79F-A062-4CAF-B8BA-F22928859107}" type="slidenum">
              <a:rPr lang="tr-TR" smtClean="0"/>
              <a:pPr/>
              <a:t>‹#›</a:t>
            </a:fld>
            <a:endParaRPr lang="tr-TR"/>
          </a:p>
        </p:txBody>
      </p:sp>
    </p:spTree>
    <p:extLst>
      <p:ext uri="{BB962C8B-B14F-4D97-AF65-F5344CB8AC3E}">
        <p14:creationId xmlns="" xmlns:p14="http://schemas.microsoft.com/office/powerpoint/2010/main" val="429766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1CAF4BDB-BD1C-42E5-8C3C-9B26ABF411C9}" type="datetime1">
              <a:rPr lang="tr-TR" smtClean="0"/>
              <a:pPr/>
              <a:t>30.04.2013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CF431848-CC75-4A0E-8A28-ABC2E132D770}" type="datetime1">
              <a:rPr lang="tr-TR" smtClean="0"/>
              <a:pPr/>
              <a:t>30.04.2013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73A8108D-B079-4141-8412-0D3EA31F8ADA}" type="datetime1">
              <a:rPr lang="tr-TR" smtClean="0"/>
              <a:pPr/>
              <a:t>30.04.2013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B631BEC-4405-4BBE-A1F2-98646B622471}" type="datetime1">
              <a:rPr lang="tr-TR" smtClean="0"/>
              <a:pPr/>
              <a:t>30.04.2013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8B96B816-134F-4CAA-9A7B-992EC9CE30CC}" type="datetime1">
              <a:rPr lang="tr-TR" smtClean="0"/>
              <a:pPr/>
              <a:t>30.04.2013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E38B2D12-9E2F-4DD1-A915-5E787BFF74B2}" type="datetime1">
              <a:rPr lang="tr-TR" smtClean="0"/>
              <a:pPr/>
              <a:t>30.04.2013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8E6A072E-29DE-4BE5-AB8B-413D55B0380D}" type="datetime1">
              <a:rPr lang="tr-TR" smtClean="0"/>
              <a:pPr/>
              <a:t>30.04.2013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B357AD2D-A468-4974-81EC-86FFE2921BDE}" type="datetime1">
              <a:rPr lang="tr-TR" smtClean="0"/>
              <a:pPr/>
              <a:t>30.04.2013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69CFC87-2A2F-4A1A-A9C5-45D02A66C750}" type="datetime1">
              <a:rPr lang="tr-TR" smtClean="0"/>
              <a:pPr/>
              <a:t>30.04.2013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C7A1697E-FC34-4884-B7A7-744FAE054626}" type="datetime1">
              <a:rPr lang="tr-TR" smtClean="0"/>
              <a:pPr/>
              <a:t>30.04.2013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BB3096-FE6E-454A-BE3F-F85302F188A8}" type="datetime1">
              <a:rPr lang="tr-TR" smtClean="0"/>
              <a:pPr/>
              <a:t>30.04.2013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3D5A5987-4400-4119-A78D-49FEBD4EAB5B}"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081106-D409-4AFF-9DF2-3F513C823C85}" type="datetime1">
              <a:rPr lang="tr-TR" smtClean="0"/>
              <a:pPr/>
              <a:t>30.04.2013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5A5987-4400-4119-A78D-49FEBD4EAB5B}"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blipFill>
            <a:blip r:embed="rId2" cstate="print"/>
            <a:tile tx="0" ty="0" sx="100000" sy="100000" flip="none" algn="tl"/>
          </a:blipFill>
          <a:effectLst>
            <a:glow rad="228600">
              <a:schemeClr val="accent6">
                <a:satMod val="175000"/>
                <a:alpha val="40000"/>
              </a:schemeClr>
            </a:glow>
            <a:softEdge rad="63500"/>
          </a:effectLst>
        </p:spPr>
        <p:txBody>
          <a:bodyPr/>
          <a:lstStyle/>
          <a:p>
            <a:r>
              <a:rPr lang="tr-TR" dirty="0" smtClean="0"/>
              <a:t>ÇEVRE KİRLİLİĞİ</a:t>
            </a:r>
            <a:endParaRPr lang="tr-TR" dirty="0"/>
          </a:p>
        </p:txBody>
      </p:sp>
      <p:sp>
        <p:nvSpPr>
          <p:cNvPr id="3" name="2 Alt Başlık"/>
          <p:cNvSpPr>
            <a:spLocks noGrp="1"/>
          </p:cNvSpPr>
          <p:nvPr>
            <p:ph type="subTitle" idx="1"/>
          </p:nvPr>
        </p:nvSpPr>
        <p:spPr>
          <a:xfrm>
            <a:off x="1371600" y="3886200"/>
            <a:ext cx="6400800" cy="1270992"/>
          </a:xfrm>
          <a:blipFill>
            <a:blip r:embed="rId2" cstate="print"/>
            <a:tile tx="0" ty="0" sx="100000" sy="100000" flip="none" algn="tl"/>
          </a:blipFill>
          <a:effectLst>
            <a:glow rad="228600">
              <a:schemeClr val="accent6">
                <a:satMod val="175000"/>
                <a:alpha val="40000"/>
              </a:schemeClr>
            </a:glow>
            <a:softEdge rad="63500"/>
          </a:effectLst>
        </p:spPr>
        <p:txBody>
          <a:bodyPr/>
          <a:lstStyle/>
          <a:p>
            <a:r>
              <a:rPr lang="tr-TR" dirty="0" smtClean="0"/>
              <a:t>HAZIRLAYAN </a:t>
            </a:r>
          </a:p>
          <a:p>
            <a:r>
              <a:rPr lang="tr-TR" dirty="0" smtClean="0"/>
              <a:t>BEYZA NUR GÖGEN</a:t>
            </a:r>
          </a:p>
        </p:txBody>
      </p:sp>
      <p:sp>
        <p:nvSpPr>
          <p:cNvPr id="4" name="Altbilgi Yer Tutucusu 3"/>
          <p:cNvSpPr>
            <a:spLocks noGrp="1"/>
          </p:cNvSpPr>
          <p:nvPr>
            <p:ph type="ftr" sz="quarter" idx="11"/>
          </p:nvPr>
        </p:nvSpPr>
        <p:spPr/>
        <p:txBody>
          <a:bodyPr/>
          <a:lstStyle/>
          <a:p>
            <a:r>
              <a:rPr lang="tr-TR" dirty="0" smtClean="0"/>
              <a:t>www.</a:t>
            </a:r>
            <a:r>
              <a:rPr lang="tr-TR" dirty="0" err="1" smtClean="0"/>
              <a:t>sorubak</a:t>
            </a:r>
            <a:r>
              <a:rPr lang="tr-TR" smtClean="0"/>
              <a:t>.com</a:t>
            </a:r>
            <a:endParaRPr lang="tr-T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1">
            <a:schemeClr val="accent3"/>
          </a:lnRef>
          <a:fillRef idx="3">
            <a:schemeClr val="accent3"/>
          </a:fillRef>
          <a:effectRef idx="2">
            <a:schemeClr val="accent3"/>
          </a:effectRef>
          <a:fontRef idx="minor">
            <a:schemeClr val="lt1"/>
          </a:fontRef>
        </p:style>
        <p:txBody>
          <a:bodyPr/>
          <a:lstStyle/>
          <a:p>
            <a:r>
              <a:rPr lang="tr-TR" dirty="0" smtClean="0"/>
              <a:t>ÇEVRE KİRLİLİĞİ NEDİR?</a:t>
            </a:r>
            <a:endParaRPr lang="tr-TR" dirty="0"/>
          </a:p>
        </p:txBody>
      </p:sp>
      <p:sp>
        <p:nvSpPr>
          <p:cNvPr id="3" name="2 İçerik Yer Tutucusu"/>
          <p:cNvSpPr>
            <a:spLocks noGrp="1"/>
          </p:cNvSpPr>
          <p:nvPr>
            <p:ph sz="half" idx="1"/>
          </p:nvPr>
        </p:nvSpPr>
        <p:spPr/>
        <p:style>
          <a:lnRef idx="0">
            <a:schemeClr val="accent4"/>
          </a:lnRef>
          <a:fillRef idx="3">
            <a:schemeClr val="accent4"/>
          </a:fillRef>
          <a:effectRef idx="3">
            <a:schemeClr val="accent4"/>
          </a:effectRef>
          <a:fontRef idx="minor">
            <a:schemeClr val="lt1"/>
          </a:fontRef>
        </p:style>
        <p:txBody>
          <a:bodyPr>
            <a:normAutofit fontScale="70000" lnSpcReduction="20000"/>
          </a:bodyPr>
          <a:lstStyle/>
          <a:p>
            <a:r>
              <a:rPr lang="tr-TR" sz="3300" dirty="0"/>
              <a:t>Çevrenin canlı öğelerinin hayati aktivitelerini olumsuz yönde etkileyen, cansız öğeleri üzerinde ise yapısal zararlar meydana getiren ve niteliklerini bozan yabancı maddelerin hava, su ve toprağa yoğun bir şekilde karışması olayına "</a:t>
            </a:r>
            <a:r>
              <a:rPr lang="tr-TR" sz="3300" b="1" dirty="0"/>
              <a:t>çevre kirliliği</a:t>
            </a:r>
            <a:r>
              <a:rPr lang="tr-TR" sz="3300" dirty="0"/>
              <a:t>" adı verilmektedir.</a:t>
            </a:r>
          </a:p>
          <a:p>
            <a:endParaRPr lang="tr-TR" dirty="0"/>
          </a:p>
        </p:txBody>
      </p:sp>
      <p:sp>
        <p:nvSpPr>
          <p:cNvPr id="4" name="3 İçerik Yer Tutucusu"/>
          <p:cNvSpPr>
            <a:spLocks noGrp="1"/>
          </p:cNvSpPr>
          <p:nvPr>
            <p:ph sz="half" idx="2"/>
          </p:nvPr>
        </p:nvSpPr>
        <p:spPr/>
        <p:style>
          <a:lnRef idx="0">
            <a:schemeClr val="accent5"/>
          </a:lnRef>
          <a:fillRef idx="3">
            <a:schemeClr val="accent5"/>
          </a:fillRef>
          <a:effectRef idx="3">
            <a:schemeClr val="accent5"/>
          </a:effectRef>
          <a:fontRef idx="minor">
            <a:schemeClr val="lt1"/>
          </a:fontRef>
        </p:style>
        <p:txBody>
          <a:bodyPr>
            <a:normAutofit fontScale="70000" lnSpcReduction="20000"/>
          </a:bodyPr>
          <a:lstStyle/>
          <a:p>
            <a:r>
              <a:rPr lang="tr-TR" dirty="0"/>
              <a:t>Hızla artan insan nüfusu ihtiyaçları artırmakta, insan eliyle yaratılan kirliliğin tabiata ve çevreye verdiği zararın boyutu her geçen gün artmaktadır. Yaşamı daha mükemmel hale getirmek, daha sağlıklı ve uzun bir ömür sağlayabilmek amacına dönük bazı gelişmelerin, kırsal ve kentsel alanlarda doğal kaynakları bozduğu, su, hava, toprak kirlenmesine yol açtığı, bitki ve hayvan varlığına ve sağlığına zarar verdiği açıkça görülebilen bir gerçek haline gelmiştir.</a:t>
            </a:r>
          </a:p>
          <a:p>
            <a:endParaRPr lang="tr-TR" dirty="0"/>
          </a:p>
        </p:txBody>
      </p:sp>
      <p:sp>
        <p:nvSpPr>
          <p:cNvPr id="5" name="Altbilgi Yer Tutucusu 4"/>
          <p:cNvSpPr>
            <a:spLocks noGrp="1"/>
          </p:cNvSpPr>
          <p:nvPr>
            <p:ph type="ftr" sz="quarter" idx="11"/>
          </p:nvPr>
        </p:nvSpPr>
        <p:spPr/>
        <p:txBody>
          <a:bodyPr/>
          <a:lstStyle/>
          <a:p>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ÇEVRE KİRLİLİĞİ</a:t>
            </a:r>
            <a:endParaRPr lang="tr-TR" dirty="0"/>
          </a:p>
        </p:txBody>
      </p:sp>
      <p:sp>
        <p:nvSpPr>
          <p:cNvPr id="3" name="2 Metin Yer Tutucusu"/>
          <p:cNvSpPr>
            <a:spLocks noGrp="1"/>
          </p:cNvSpPr>
          <p:nvPr>
            <p:ph type="body" idx="1"/>
          </p:nvPr>
        </p:nvSpPr>
        <p:spPr>
          <a:xfrm>
            <a:off x="611560" y="1556792"/>
            <a:ext cx="7632848" cy="639762"/>
          </a:xfrm>
          <a:solidFill>
            <a:schemeClr val="accent6">
              <a:lumMod val="50000"/>
            </a:schemeClr>
          </a:solidFill>
        </p:spPr>
        <p:txBody>
          <a:bodyPr>
            <a:normAutofit/>
          </a:bodyPr>
          <a:lstStyle/>
          <a:p>
            <a:r>
              <a:rPr lang="tr-TR" dirty="0" smtClean="0"/>
              <a:t>                                    TOPRAK KİRLİLİĞİ</a:t>
            </a:r>
            <a:endParaRPr lang="tr-TR" dirty="0"/>
          </a:p>
        </p:txBody>
      </p:sp>
      <p:sp>
        <p:nvSpPr>
          <p:cNvPr id="4" name="3 İçerik Yer Tutucusu"/>
          <p:cNvSpPr>
            <a:spLocks noGrp="1"/>
          </p:cNvSpPr>
          <p:nvPr>
            <p:ph sz="half" idx="2"/>
          </p:nvPr>
        </p:nvSpPr>
        <p:spPr>
          <a:xfrm>
            <a:off x="683568" y="2174875"/>
            <a:ext cx="4104456" cy="3951288"/>
          </a:xfrm>
        </p:spPr>
        <p:style>
          <a:lnRef idx="0">
            <a:schemeClr val="accent6"/>
          </a:lnRef>
          <a:fillRef idx="3">
            <a:schemeClr val="accent6"/>
          </a:fillRef>
          <a:effectRef idx="3">
            <a:schemeClr val="accent6"/>
          </a:effectRef>
          <a:fontRef idx="minor">
            <a:schemeClr val="lt1"/>
          </a:fontRef>
        </p:style>
        <p:txBody>
          <a:bodyPr>
            <a:normAutofit fontScale="92500" lnSpcReduction="20000"/>
          </a:bodyPr>
          <a:lstStyle/>
          <a:p>
            <a:r>
              <a:rPr lang="tr-TR" dirty="0"/>
              <a:t>Toprağın kimyasal maddelerle veya atıklarla kirlenmesidir. Toprak kirlenmesi, hava ve suları kirleten maddeler tarafından meydana getirilir. Örneğin, </a:t>
            </a:r>
            <a:r>
              <a:rPr lang="tr-TR" dirty="0" err="1"/>
              <a:t>kükürtdioksit</a:t>
            </a:r>
            <a:r>
              <a:rPr lang="tr-TR" dirty="0"/>
              <a:t> oranı yüksek olan bir atmosfer tabakasından geçen yağmur damlacıkları “asit yağışları” halinde toprağa gelir. Toprak içine giren bu asitli sular ağaç köklerini, bitkisel ve hayvansal toprak canlılarını zarara uğratır.</a:t>
            </a:r>
          </a:p>
        </p:txBody>
      </p:sp>
      <p:pic>
        <p:nvPicPr>
          <p:cNvPr id="7" name="6 İçerik Yer Tutucusu" descr="images.jpg"/>
          <p:cNvPicPr>
            <a:picLocks noGrp="1" noChangeAspect="1"/>
          </p:cNvPicPr>
          <p:nvPr>
            <p:ph sz="quarter" idx="4"/>
          </p:nvPr>
        </p:nvPicPr>
        <p:blipFill>
          <a:blip r:embed="rId2" cstate="print"/>
          <a:stretch>
            <a:fillRect/>
          </a:stretch>
        </p:blipFill>
        <p:spPr>
          <a:xfrm>
            <a:off x="4860033" y="2276872"/>
            <a:ext cx="3312367" cy="316835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Altbilgi Yer Tutucusu 4"/>
          <p:cNvSpPr>
            <a:spLocks noGrp="1"/>
          </p:cNvSpPr>
          <p:nvPr>
            <p:ph type="ftr" sz="quarter" idx="11"/>
          </p:nvPr>
        </p:nvSpPr>
        <p:spPr/>
        <p:txBody>
          <a:bodyPr/>
          <a:lstStyle/>
          <a:p>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Başlık"/>
          <p:cNvSpPr>
            <a:spLocks noGrp="1"/>
          </p:cNvSpPr>
          <p:nvPr>
            <p:ph type="title"/>
          </p:nvPr>
        </p:nvSpPr>
        <p:spPr>
          <a:xfrm>
            <a:off x="457200" y="274638"/>
            <a:ext cx="8219256" cy="922114"/>
          </a:xfrm>
        </p:spPr>
        <p:style>
          <a:lnRef idx="0">
            <a:schemeClr val="accent3"/>
          </a:lnRef>
          <a:fillRef idx="3">
            <a:schemeClr val="accent3"/>
          </a:fillRef>
          <a:effectRef idx="3">
            <a:schemeClr val="accent3"/>
          </a:effectRef>
          <a:fontRef idx="minor">
            <a:schemeClr val="lt1"/>
          </a:fontRef>
        </p:style>
        <p:txBody>
          <a:bodyPr/>
          <a:lstStyle/>
          <a:p>
            <a:r>
              <a:rPr lang="tr-TR" dirty="0" smtClean="0"/>
              <a:t>ÇEVRE KİRLİLİĞİ</a:t>
            </a:r>
            <a:endParaRPr lang="tr-TR" dirty="0"/>
          </a:p>
        </p:txBody>
      </p:sp>
      <p:sp>
        <p:nvSpPr>
          <p:cNvPr id="11" name="10 Metin Yer Tutucusu"/>
          <p:cNvSpPr>
            <a:spLocks noGrp="1"/>
          </p:cNvSpPr>
          <p:nvPr>
            <p:ph type="body" idx="1"/>
          </p:nvPr>
        </p:nvSpPr>
        <p:spPr>
          <a:xfrm>
            <a:off x="457200" y="1340769"/>
            <a:ext cx="8291264" cy="648072"/>
          </a:xfrm>
        </p:spPr>
        <p:style>
          <a:lnRef idx="1">
            <a:schemeClr val="accent5"/>
          </a:lnRef>
          <a:fillRef idx="2">
            <a:schemeClr val="accent5"/>
          </a:fillRef>
          <a:effectRef idx="1">
            <a:schemeClr val="accent5"/>
          </a:effectRef>
          <a:fontRef idx="minor">
            <a:schemeClr val="dk1"/>
          </a:fontRef>
        </p:style>
        <p:txBody>
          <a:bodyPr/>
          <a:lstStyle/>
          <a:p>
            <a:r>
              <a:rPr lang="tr-TR" dirty="0" smtClean="0"/>
              <a:t>                                           HAVA KİRLİLİĞİ</a:t>
            </a:r>
            <a:endParaRPr lang="tr-TR" dirty="0"/>
          </a:p>
        </p:txBody>
      </p:sp>
      <p:sp>
        <p:nvSpPr>
          <p:cNvPr id="12" name="11 İçerik Yer Tutucusu"/>
          <p:cNvSpPr>
            <a:spLocks noGrp="1"/>
          </p:cNvSpPr>
          <p:nvPr>
            <p:ph sz="half" idx="2"/>
          </p:nvPr>
        </p:nvSpPr>
        <p:spPr>
          <a:xfrm>
            <a:off x="457200" y="2174874"/>
            <a:ext cx="4040188" cy="4206453"/>
          </a:xfrm>
        </p:spPr>
        <p:style>
          <a:lnRef idx="0">
            <a:schemeClr val="accent2"/>
          </a:lnRef>
          <a:fillRef idx="3">
            <a:schemeClr val="accent2"/>
          </a:fillRef>
          <a:effectRef idx="3">
            <a:schemeClr val="accent2"/>
          </a:effectRef>
          <a:fontRef idx="minor">
            <a:schemeClr val="lt1"/>
          </a:fontRef>
        </p:style>
        <p:txBody>
          <a:bodyPr>
            <a:normAutofit fontScale="85000" lnSpcReduction="20000"/>
          </a:bodyPr>
          <a:lstStyle/>
          <a:p>
            <a:r>
              <a:rPr lang="tr-TR" dirty="0"/>
              <a:t>Atmosferde toz, duman ve saf olmayan su buharı şeklinde bulunabilecek kirleticilerin, insanlar ve diğer canlılar ile eşyaya zarar verebilecek miktarlara yükselmesi, “Hava Kirliliği” olarak nitelenmektedir. Havayı kirleten maddelerin sınır değerleri (havada zararlı olmayacak derecedeki en yüksek değerleri), her ülkenin ilgili kuruluşları tarafından yönetmeliklerle belirlenir. Kirletici maddelerin niteliğine göre, canlılara vereceği zarar şekil ve dereceleri de değişir</a:t>
            </a:r>
          </a:p>
        </p:txBody>
      </p:sp>
      <p:pic>
        <p:nvPicPr>
          <p:cNvPr id="15" name="14 İçerik Yer Tutucusu" descr="indir.jpg"/>
          <p:cNvPicPr>
            <a:picLocks noGrp="1" noChangeAspect="1"/>
          </p:cNvPicPr>
          <p:nvPr>
            <p:ph sz="quarter" idx="4"/>
          </p:nvPr>
        </p:nvPicPr>
        <p:blipFill>
          <a:blip r:embed="rId2" cstate="print"/>
          <a:stretch>
            <a:fillRect/>
          </a:stretch>
        </p:blipFill>
        <p:spPr>
          <a:xfrm>
            <a:off x="5076056" y="2708920"/>
            <a:ext cx="3514360" cy="280831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Altbilgi Yer Tutucusu 1"/>
          <p:cNvSpPr>
            <a:spLocks noGrp="1"/>
          </p:cNvSpPr>
          <p:nvPr>
            <p:ph type="ftr" sz="quarter" idx="11"/>
          </p:nvPr>
        </p:nvSpPr>
        <p:spPr/>
        <p:txBody>
          <a:bodyPr/>
          <a:lstStyle/>
          <a:p>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88640"/>
            <a:ext cx="8229600" cy="864096"/>
          </a:xfrm>
        </p:spPr>
        <p:style>
          <a:lnRef idx="0">
            <a:schemeClr val="accent3"/>
          </a:lnRef>
          <a:fillRef idx="3">
            <a:schemeClr val="accent3"/>
          </a:fillRef>
          <a:effectRef idx="3">
            <a:schemeClr val="accent3"/>
          </a:effectRef>
          <a:fontRef idx="minor">
            <a:schemeClr val="lt1"/>
          </a:fontRef>
        </p:style>
        <p:txBody>
          <a:bodyPr>
            <a:normAutofit/>
          </a:bodyPr>
          <a:lstStyle/>
          <a:p>
            <a:r>
              <a:rPr lang="tr-TR" sz="2800" dirty="0" smtClean="0"/>
              <a:t> ÇEVRE KİRLİLİĞİ</a:t>
            </a:r>
            <a:endParaRPr lang="tr-TR" sz="2800" dirty="0"/>
          </a:p>
        </p:txBody>
      </p:sp>
      <p:sp>
        <p:nvSpPr>
          <p:cNvPr id="12" name="11 Metin Yer Tutucusu"/>
          <p:cNvSpPr>
            <a:spLocks noGrp="1"/>
          </p:cNvSpPr>
          <p:nvPr>
            <p:ph type="body" idx="1"/>
          </p:nvPr>
        </p:nvSpPr>
        <p:spPr>
          <a:xfrm>
            <a:off x="457200" y="1124745"/>
            <a:ext cx="8219256" cy="504055"/>
          </a:xfrm>
        </p:spPr>
        <p:style>
          <a:lnRef idx="0">
            <a:schemeClr val="accent5"/>
          </a:lnRef>
          <a:fillRef idx="3">
            <a:schemeClr val="accent5"/>
          </a:fillRef>
          <a:effectRef idx="3">
            <a:schemeClr val="accent5"/>
          </a:effectRef>
          <a:fontRef idx="minor">
            <a:schemeClr val="lt1"/>
          </a:fontRef>
        </p:style>
        <p:txBody>
          <a:bodyPr>
            <a:normAutofit/>
          </a:bodyPr>
          <a:lstStyle/>
          <a:p>
            <a:r>
              <a:rPr lang="tr-TR" dirty="0" smtClean="0"/>
              <a:t>                                                    SU KİRLİLİĞİ</a:t>
            </a:r>
            <a:endParaRPr lang="tr-TR" dirty="0"/>
          </a:p>
        </p:txBody>
      </p:sp>
      <p:sp>
        <p:nvSpPr>
          <p:cNvPr id="3" name="2 Metin Yer Tutucusu"/>
          <p:cNvSpPr>
            <a:spLocks noGrp="1"/>
          </p:cNvSpPr>
          <p:nvPr>
            <p:ph sz="half" idx="2"/>
          </p:nvPr>
        </p:nvSpPr>
        <p:spPr>
          <a:xfrm>
            <a:off x="457200" y="1772816"/>
            <a:ext cx="4040188" cy="2736304"/>
          </a:xfrm>
        </p:spPr>
        <p:style>
          <a:lnRef idx="0">
            <a:schemeClr val="accent4"/>
          </a:lnRef>
          <a:fillRef idx="3">
            <a:schemeClr val="accent4"/>
          </a:fillRef>
          <a:effectRef idx="3">
            <a:schemeClr val="accent4"/>
          </a:effectRef>
          <a:fontRef idx="minor">
            <a:schemeClr val="lt1"/>
          </a:fontRef>
        </p:style>
        <p:txBody>
          <a:bodyPr>
            <a:normAutofit fontScale="92500" lnSpcReduction="10000"/>
          </a:bodyPr>
          <a:lstStyle/>
          <a:p>
            <a:pPr>
              <a:buNone/>
            </a:pPr>
            <a:r>
              <a:rPr lang="tr-TR" sz="2800" dirty="0" smtClean="0"/>
              <a:t>    Su </a:t>
            </a:r>
            <a:r>
              <a:rPr lang="tr-TR" sz="2800" dirty="0"/>
              <a:t>kirliliği, istenmeyen zararlı maddelerin, suyun niteliğini ölçülebilecek oranda bozmalarını sağlayacak miktar ve yoğunlukta suya karışma olayıdır.</a:t>
            </a:r>
          </a:p>
        </p:txBody>
      </p:sp>
      <p:sp>
        <p:nvSpPr>
          <p:cNvPr id="13" name="12 Metin Yer Tutucusu"/>
          <p:cNvSpPr>
            <a:spLocks noGrp="1"/>
          </p:cNvSpPr>
          <p:nvPr>
            <p:ph type="body" sz="quarter" idx="3"/>
          </p:nvPr>
        </p:nvSpPr>
        <p:spPr>
          <a:xfrm>
            <a:off x="4644008" y="1772816"/>
            <a:ext cx="3815407" cy="4752528"/>
          </a:xfrm>
        </p:spPr>
        <p:style>
          <a:lnRef idx="0">
            <a:schemeClr val="accent4"/>
          </a:lnRef>
          <a:fillRef idx="3">
            <a:schemeClr val="accent4"/>
          </a:fillRef>
          <a:effectRef idx="3">
            <a:schemeClr val="accent4"/>
          </a:effectRef>
          <a:fontRef idx="minor">
            <a:schemeClr val="lt1"/>
          </a:fontRef>
        </p:style>
        <p:txBody>
          <a:bodyPr>
            <a:normAutofit fontScale="85000" lnSpcReduction="20000"/>
          </a:bodyPr>
          <a:lstStyle/>
          <a:p>
            <a:r>
              <a:rPr lang="tr-TR" b="0" dirty="0"/>
              <a:t>Suların tarımsal olarak kirlenmesini önlemek; bilinçli gübre kullanımı,</a:t>
            </a:r>
          </a:p>
          <a:p>
            <a:r>
              <a:rPr lang="tr-TR" b="0" dirty="0"/>
              <a:t>Evsel kirlenmeyi azaltmak; doğada bozunur deterjan kullanımı, eskiyen yağların kanalizasyona verilmemesi (Yağlar su üzerinde bir film tabakası oluşturarak sudaki oksijen miktarını azaltır)</a:t>
            </a:r>
          </a:p>
          <a:p>
            <a:r>
              <a:rPr lang="tr-TR" b="0" dirty="0"/>
              <a:t>Su kullanımında tasarruf sağlayacak önlemler (ev idaresi, tarımsal sulama, sanayide su kullanımı vb.).</a:t>
            </a:r>
          </a:p>
          <a:p>
            <a:r>
              <a:rPr lang="tr-TR" b="0" dirty="0"/>
              <a:t>Suları temizleyen teknik önlemler. Birinci gruba giren önlemler, atık kirli su miktarını azaltmayı öngörmektedir.Teknik önlemler ise, suyun kirlenmesini ve kirlenmiş suların arıtılmasını sağlarlar.</a:t>
            </a:r>
          </a:p>
          <a:p>
            <a:endParaRPr lang="tr-TR" dirty="0"/>
          </a:p>
        </p:txBody>
      </p:sp>
      <p:pic>
        <p:nvPicPr>
          <p:cNvPr id="17" name="16 İçerik Yer Tutucusu" descr="images.jpg"/>
          <p:cNvPicPr>
            <a:picLocks noGrp="1" noChangeAspect="1"/>
          </p:cNvPicPr>
          <p:nvPr>
            <p:ph sz="quarter" idx="4"/>
          </p:nvPr>
        </p:nvPicPr>
        <p:blipFill>
          <a:blip r:embed="rId2" cstate="print"/>
          <a:stretch>
            <a:fillRect/>
          </a:stretch>
        </p:blipFill>
        <p:spPr>
          <a:xfrm>
            <a:off x="539552" y="4581128"/>
            <a:ext cx="3888432" cy="209335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Altbilgi Yer Tutucusu 3"/>
          <p:cNvSpPr>
            <a:spLocks noGrp="1"/>
          </p:cNvSpPr>
          <p:nvPr>
            <p:ph type="ftr" sz="quarter" idx="11"/>
          </p:nvPr>
        </p:nvSpPr>
        <p:spPr/>
        <p:txBody>
          <a:bodyPr/>
          <a:lstStyle/>
          <a:p>
            <a:endParaRPr lang="tr-T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ÇEVRE KİRLİLİĞİ</a:t>
            </a:r>
            <a:endParaRPr lang="tr-TR" dirty="0"/>
          </a:p>
        </p:txBody>
      </p:sp>
      <p:sp>
        <p:nvSpPr>
          <p:cNvPr id="3" name="2 Metin Yer Tutucusu"/>
          <p:cNvSpPr>
            <a:spLocks noGrp="1"/>
          </p:cNvSpPr>
          <p:nvPr>
            <p:ph type="body" idx="1"/>
          </p:nvPr>
        </p:nvSpPr>
        <p:spPr>
          <a:xfrm>
            <a:off x="457200" y="1535113"/>
            <a:ext cx="8219256" cy="639762"/>
          </a:xfrm>
        </p:spPr>
        <p:style>
          <a:lnRef idx="1">
            <a:schemeClr val="dk1"/>
          </a:lnRef>
          <a:fillRef idx="2">
            <a:schemeClr val="dk1"/>
          </a:fillRef>
          <a:effectRef idx="1">
            <a:schemeClr val="dk1"/>
          </a:effectRef>
          <a:fontRef idx="minor">
            <a:schemeClr val="dk1"/>
          </a:fontRef>
        </p:style>
        <p:txBody>
          <a:bodyPr/>
          <a:lstStyle/>
          <a:p>
            <a:r>
              <a:rPr lang="tr-TR" dirty="0" smtClean="0"/>
              <a:t>                               SES (GÜRÜLTÜ) KİRLİLİĞİ  </a:t>
            </a:r>
            <a:endParaRPr lang="tr-TR" dirty="0"/>
          </a:p>
        </p:txBody>
      </p:sp>
      <p:sp>
        <p:nvSpPr>
          <p:cNvPr id="4" name="3 İçerik Yer Tutucusu"/>
          <p:cNvSpPr>
            <a:spLocks noGrp="1"/>
          </p:cNvSpPr>
          <p:nvPr>
            <p:ph sz="half" idx="2"/>
          </p:nvPr>
        </p:nvSpPr>
        <p:spPr>
          <a:xfrm>
            <a:off x="457200" y="2276871"/>
            <a:ext cx="4040188" cy="4248473"/>
          </a:xfrm>
        </p:spPr>
        <p:style>
          <a:lnRef idx="0">
            <a:schemeClr val="accent1"/>
          </a:lnRef>
          <a:fillRef idx="3">
            <a:schemeClr val="accent1"/>
          </a:fillRef>
          <a:effectRef idx="3">
            <a:schemeClr val="accent1"/>
          </a:effectRef>
          <a:fontRef idx="minor">
            <a:schemeClr val="lt1"/>
          </a:fontRef>
        </p:style>
        <p:txBody>
          <a:bodyPr/>
          <a:lstStyle/>
          <a:p>
            <a:r>
              <a:rPr lang="tr-TR" dirty="0"/>
              <a:t>Yoğun şehir yaşamında özellikle insanların istirahat vakitlerinde yayılan motorlu araç, </a:t>
            </a:r>
            <a:r>
              <a:rPr lang="tr-TR" dirty="0" err="1"/>
              <a:t>makina</a:t>
            </a:r>
            <a:r>
              <a:rPr lang="tr-TR" dirty="0"/>
              <a:t> sesleri, inşaat, eğlence, bazı dini-sosyal aktiviteler, maçlar diğer kişilerin yaşamlarını olumsuz yönde etkileyebilecek gürültü kaynaklarıdırlar.</a:t>
            </a:r>
          </a:p>
        </p:txBody>
      </p:sp>
      <p:pic>
        <p:nvPicPr>
          <p:cNvPr id="7" name="6 İçerik Yer Tutucusu" descr="seskirlilii.jpg"/>
          <p:cNvPicPr>
            <a:picLocks noGrp="1" noChangeAspect="1"/>
          </p:cNvPicPr>
          <p:nvPr>
            <p:ph sz="quarter" idx="4"/>
          </p:nvPr>
        </p:nvPicPr>
        <p:blipFill>
          <a:blip r:embed="rId2" cstate="print"/>
          <a:stretch>
            <a:fillRect/>
          </a:stretch>
        </p:blipFill>
        <p:spPr>
          <a:xfrm>
            <a:off x="4860032" y="2626518"/>
            <a:ext cx="3528392" cy="34667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Altbilgi Yer Tutucusu 4"/>
          <p:cNvSpPr>
            <a:spLocks noGrp="1"/>
          </p:cNvSpPr>
          <p:nvPr>
            <p:ph type="ftr" sz="quarter" idx="11"/>
          </p:nvPr>
        </p:nvSpPr>
        <p:spPr/>
        <p:txBody>
          <a:bodyPr/>
          <a:lstStyle/>
          <a:p>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0648"/>
            <a:ext cx="8229600" cy="648072"/>
          </a:xfrm>
        </p:spPr>
        <p:style>
          <a:lnRef idx="0">
            <a:schemeClr val="accent3"/>
          </a:lnRef>
          <a:fillRef idx="3">
            <a:schemeClr val="accent3"/>
          </a:fillRef>
          <a:effectRef idx="3">
            <a:schemeClr val="accent3"/>
          </a:effectRef>
          <a:fontRef idx="minor">
            <a:schemeClr val="lt1"/>
          </a:fontRef>
        </p:style>
        <p:txBody>
          <a:bodyPr>
            <a:normAutofit fontScale="90000"/>
          </a:bodyPr>
          <a:lstStyle/>
          <a:p>
            <a:r>
              <a:rPr lang="tr-TR" dirty="0" smtClean="0"/>
              <a:t>ÇEVRE KİRLİLİĞİ</a:t>
            </a:r>
            <a:endParaRPr lang="tr-TR" dirty="0"/>
          </a:p>
        </p:txBody>
      </p:sp>
      <p:sp>
        <p:nvSpPr>
          <p:cNvPr id="3" name="2 Metin Yer Tutucusu"/>
          <p:cNvSpPr>
            <a:spLocks noGrp="1"/>
          </p:cNvSpPr>
          <p:nvPr>
            <p:ph type="body" idx="1"/>
          </p:nvPr>
        </p:nvSpPr>
        <p:spPr>
          <a:xfrm>
            <a:off x="457200" y="1052736"/>
            <a:ext cx="8219256" cy="576063"/>
          </a:xfrm>
          <a:solidFill>
            <a:srgbClr val="FFFF00"/>
          </a:solidFill>
        </p:spPr>
        <p:txBody>
          <a:bodyPr>
            <a:normAutofit/>
          </a:bodyPr>
          <a:lstStyle/>
          <a:p>
            <a:r>
              <a:rPr lang="tr-TR" dirty="0" smtClean="0"/>
              <a:t>                                                  IŞIK KİRLİLİĞİ</a:t>
            </a:r>
            <a:endParaRPr lang="tr-TR" dirty="0"/>
          </a:p>
        </p:txBody>
      </p:sp>
      <p:sp>
        <p:nvSpPr>
          <p:cNvPr id="4" name="3 İçerik Yer Tutucusu"/>
          <p:cNvSpPr>
            <a:spLocks noGrp="1"/>
          </p:cNvSpPr>
          <p:nvPr>
            <p:ph sz="half" idx="2"/>
          </p:nvPr>
        </p:nvSpPr>
        <p:spPr>
          <a:xfrm>
            <a:off x="467544" y="1844824"/>
            <a:ext cx="3888432" cy="2664295"/>
          </a:xfrm>
          <a:solidFill>
            <a:srgbClr val="00B0F0"/>
          </a:solidFill>
        </p:spPr>
        <p:txBody>
          <a:bodyPr>
            <a:normAutofit/>
          </a:bodyPr>
          <a:lstStyle/>
          <a:p>
            <a:r>
              <a:rPr lang="tr-TR" dirty="0"/>
              <a:t>Işık kirliğinin sebepleri lazerler ve gereksiz aydınlatmalardır. Işık kirliliği gece havada aşırı aydınlık oluşmasıdır. Aşırı aydınlık canlılara zarar vermektedir. </a:t>
            </a:r>
          </a:p>
        </p:txBody>
      </p:sp>
      <p:sp>
        <p:nvSpPr>
          <p:cNvPr id="7" name="6 Metin Yer Tutucusu"/>
          <p:cNvSpPr>
            <a:spLocks noGrp="1"/>
          </p:cNvSpPr>
          <p:nvPr>
            <p:ph type="body" sz="quarter" idx="3"/>
          </p:nvPr>
        </p:nvSpPr>
        <p:spPr>
          <a:xfrm>
            <a:off x="4645025" y="1844824"/>
            <a:ext cx="4041775" cy="5013176"/>
          </a:xfrm>
          <a:solidFill>
            <a:srgbClr val="00B0F0"/>
          </a:solidFill>
        </p:spPr>
        <p:txBody>
          <a:bodyPr>
            <a:normAutofit fontScale="92500" lnSpcReduction="20000"/>
          </a:bodyPr>
          <a:lstStyle/>
          <a:p>
            <a:r>
              <a:rPr lang="tr-TR" dirty="0" smtClean="0"/>
              <a:t>Örneğin: • Deniz kaplumbağaları yumurtadan çıktıklarında denizin üzerindeki ay yansımasını ararlar ama aşırı aydınlatmalardan dolayı bir kısmı ayın yansıması ayırt edemez ve bu nedenden dolayı açlıktan veya avlanmaktan dolayı ölmektedir. • Kuşlar uçarken aya göre yön bulurlar. Ama aşırı aydınlatmalardan dolayı hangisinin ay olduğunu bilemezler ve göç edemeyip ölürler.</a:t>
            </a:r>
          </a:p>
          <a:p>
            <a:r>
              <a:rPr lang="tr-TR" dirty="0" smtClean="0"/>
              <a:t>Gereksiz aydınlatmanın diğer etkileri: • Yeryüzündeki teleskoplar gök cisimlerini gözlemleyemez.</a:t>
            </a:r>
          </a:p>
          <a:p>
            <a:endParaRPr lang="tr-TR" dirty="0"/>
          </a:p>
        </p:txBody>
      </p:sp>
      <p:pic>
        <p:nvPicPr>
          <p:cNvPr id="9" name="8 İçerik Yer Tutucusu" descr="280218.jpg"/>
          <p:cNvPicPr>
            <a:picLocks noGrp="1" noChangeAspect="1"/>
          </p:cNvPicPr>
          <p:nvPr>
            <p:ph sz="quarter" idx="4"/>
          </p:nvPr>
        </p:nvPicPr>
        <p:blipFill>
          <a:blip r:embed="rId2" cstate="print"/>
          <a:stretch>
            <a:fillRect/>
          </a:stretch>
        </p:blipFill>
        <p:spPr>
          <a:xfrm>
            <a:off x="467544" y="4581129"/>
            <a:ext cx="3816424" cy="2088232"/>
          </a:xfrm>
        </p:spPr>
      </p:pic>
      <p:sp>
        <p:nvSpPr>
          <p:cNvPr id="5" name="Altbilgi Yer Tutucusu 4"/>
          <p:cNvSpPr>
            <a:spLocks noGrp="1"/>
          </p:cNvSpPr>
          <p:nvPr>
            <p:ph type="ftr" sz="quarter" idx="11"/>
          </p:nvPr>
        </p:nvSpPr>
        <p:spPr/>
        <p:txBody>
          <a:bodyPr/>
          <a:lstStyle/>
          <a:p>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88640"/>
            <a:ext cx="8229600" cy="792088"/>
          </a:xfrm>
        </p:spPr>
        <p:style>
          <a:lnRef idx="0">
            <a:schemeClr val="accent3"/>
          </a:lnRef>
          <a:fillRef idx="3">
            <a:schemeClr val="accent3"/>
          </a:fillRef>
          <a:effectRef idx="3">
            <a:schemeClr val="accent3"/>
          </a:effectRef>
          <a:fontRef idx="minor">
            <a:schemeClr val="lt1"/>
          </a:fontRef>
        </p:style>
        <p:txBody>
          <a:bodyPr/>
          <a:lstStyle/>
          <a:p>
            <a:r>
              <a:rPr lang="tr-TR" dirty="0" smtClean="0"/>
              <a:t>ÇEVRE KİRLİLİĞİ</a:t>
            </a:r>
            <a:endParaRPr lang="tr-TR" dirty="0"/>
          </a:p>
        </p:txBody>
      </p:sp>
      <p:sp>
        <p:nvSpPr>
          <p:cNvPr id="3" name="2 Metin Yer Tutucusu"/>
          <p:cNvSpPr>
            <a:spLocks noGrp="1"/>
          </p:cNvSpPr>
          <p:nvPr>
            <p:ph type="body" idx="1"/>
          </p:nvPr>
        </p:nvSpPr>
        <p:spPr>
          <a:xfrm>
            <a:off x="457200" y="1196753"/>
            <a:ext cx="8219256" cy="720080"/>
          </a:xfrm>
          <a:solidFill>
            <a:schemeClr val="accent4">
              <a:lumMod val="60000"/>
              <a:lumOff val="40000"/>
            </a:schemeClr>
          </a:solidFill>
        </p:spPr>
        <p:txBody>
          <a:bodyPr>
            <a:normAutofit/>
          </a:bodyPr>
          <a:lstStyle/>
          <a:p>
            <a:r>
              <a:rPr lang="tr-TR" dirty="0" smtClean="0"/>
              <a:t>                                    RADYOAKTİF KİRLENME                          </a:t>
            </a:r>
            <a:endParaRPr lang="tr-TR" dirty="0"/>
          </a:p>
        </p:txBody>
      </p:sp>
      <p:sp>
        <p:nvSpPr>
          <p:cNvPr id="7" name="6 İçerik Yer Tutucusu"/>
          <p:cNvSpPr>
            <a:spLocks noGrp="1"/>
          </p:cNvSpPr>
          <p:nvPr>
            <p:ph sz="half" idx="2"/>
          </p:nvPr>
        </p:nvSpPr>
        <p:spPr>
          <a:xfrm>
            <a:off x="457200" y="2060849"/>
            <a:ext cx="3322712" cy="2952328"/>
          </a:xfrm>
          <a:solidFill>
            <a:schemeClr val="accent6">
              <a:lumMod val="75000"/>
            </a:schemeClr>
          </a:solidFill>
        </p:spPr>
        <p:txBody>
          <a:bodyPr>
            <a:normAutofit fontScale="85000" lnSpcReduction="10000"/>
          </a:bodyPr>
          <a:lstStyle/>
          <a:p>
            <a:r>
              <a:rPr lang="tr-TR" dirty="0"/>
              <a:t>Nükleer enerji santralleri, nükleer silâh üreten fabrikalar, radyoaktif madde artıkları radyoaktif kirlenme yaratan başlıca kaynaklardır. Radyoaktif maddeler yaymış oldukları elektronla hava, su, toprak ve bitkilere zarar verir</a:t>
            </a:r>
          </a:p>
        </p:txBody>
      </p:sp>
      <p:sp>
        <p:nvSpPr>
          <p:cNvPr id="8" name="7 Metin Yer Tutucusu"/>
          <p:cNvSpPr>
            <a:spLocks noGrp="1"/>
          </p:cNvSpPr>
          <p:nvPr>
            <p:ph type="body" sz="quarter" idx="3"/>
          </p:nvPr>
        </p:nvSpPr>
        <p:spPr>
          <a:xfrm>
            <a:off x="5004048" y="2060848"/>
            <a:ext cx="3672408" cy="2952328"/>
          </a:xfrm>
          <a:solidFill>
            <a:schemeClr val="accent6">
              <a:lumMod val="75000"/>
            </a:schemeClr>
          </a:solidFill>
        </p:spPr>
        <p:txBody>
          <a:bodyPr>
            <a:normAutofit fontScale="85000" lnSpcReduction="10000"/>
          </a:bodyPr>
          <a:lstStyle/>
          <a:p>
            <a:r>
              <a:rPr lang="tr-TR" b="0" dirty="0"/>
              <a:t>Radyoaktif maddeye sahip (radyasyonlu) hayvansal ürünler (et, balık, süt, vb.) ve bitkiler, bu zararlı maddeyi besin zinciri ile insanlara ve diğer canlılara taşır. Bunun sonucunda bağışıklık mekanizmasını felce uğratmak, organları zedelemek gibi tedavisi olanak dışı olan hastalıklar meydana gelir.</a:t>
            </a:r>
            <a:endParaRPr lang="tr-TR" dirty="0"/>
          </a:p>
        </p:txBody>
      </p:sp>
      <p:pic>
        <p:nvPicPr>
          <p:cNvPr id="10" name="9 İçerik Yer Tutucusu" descr="images (1).jpg"/>
          <p:cNvPicPr>
            <a:picLocks noGrp="1" noChangeAspect="1"/>
          </p:cNvPicPr>
          <p:nvPr>
            <p:ph sz="quarter" idx="4"/>
          </p:nvPr>
        </p:nvPicPr>
        <p:blipFill>
          <a:blip r:embed="rId2" cstate="print"/>
          <a:stretch>
            <a:fillRect/>
          </a:stretch>
        </p:blipFill>
        <p:spPr>
          <a:xfrm>
            <a:off x="2799484" y="5013176"/>
            <a:ext cx="2492596" cy="18448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Altbilgi Yer Tutucusu 3"/>
          <p:cNvSpPr>
            <a:spLocks noGrp="1"/>
          </p:cNvSpPr>
          <p:nvPr>
            <p:ph type="ftr" sz="quarter" idx="11"/>
          </p:nvPr>
        </p:nvSpPr>
        <p:spPr/>
        <p:txBody>
          <a:bodyPr/>
          <a:lstStyle/>
          <a:p>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88640"/>
            <a:ext cx="8229600" cy="648072"/>
          </a:xfrm>
        </p:spPr>
        <p:style>
          <a:lnRef idx="0">
            <a:schemeClr val="accent3"/>
          </a:lnRef>
          <a:fillRef idx="3">
            <a:schemeClr val="accent3"/>
          </a:fillRef>
          <a:effectRef idx="3">
            <a:schemeClr val="accent3"/>
          </a:effectRef>
          <a:fontRef idx="minor">
            <a:schemeClr val="lt1"/>
          </a:fontRef>
        </p:style>
        <p:txBody>
          <a:bodyPr>
            <a:normAutofit fontScale="90000"/>
          </a:bodyPr>
          <a:lstStyle/>
          <a:p>
            <a:r>
              <a:rPr lang="tr-TR" dirty="0" smtClean="0"/>
              <a:t>ÇEVRE KİRLİLİĞİ</a:t>
            </a:r>
            <a:endParaRPr lang="tr-TR" dirty="0"/>
          </a:p>
        </p:txBody>
      </p:sp>
      <p:sp>
        <p:nvSpPr>
          <p:cNvPr id="3" name="2 Metin Yer Tutucusu"/>
          <p:cNvSpPr>
            <a:spLocks noGrp="1"/>
          </p:cNvSpPr>
          <p:nvPr>
            <p:ph type="body" idx="1"/>
          </p:nvPr>
        </p:nvSpPr>
        <p:spPr>
          <a:xfrm>
            <a:off x="457200" y="980729"/>
            <a:ext cx="8147248" cy="576064"/>
          </a:xfrm>
        </p:spPr>
        <p:style>
          <a:lnRef idx="1">
            <a:schemeClr val="accent1"/>
          </a:lnRef>
          <a:fillRef idx="2">
            <a:schemeClr val="accent1"/>
          </a:fillRef>
          <a:effectRef idx="1">
            <a:schemeClr val="accent1"/>
          </a:effectRef>
          <a:fontRef idx="minor">
            <a:schemeClr val="dk1"/>
          </a:fontRef>
        </p:style>
        <p:txBody>
          <a:bodyPr/>
          <a:lstStyle/>
          <a:p>
            <a:r>
              <a:rPr lang="tr-TR" dirty="0" smtClean="0"/>
              <a:t>                                              AMBALAJ  ATIKLAR</a:t>
            </a:r>
            <a:endParaRPr lang="tr-TR" dirty="0"/>
          </a:p>
        </p:txBody>
      </p:sp>
      <p:sp>
        <p:nvSpPr>
          <p:cNvPr id="4" name="3 İçerik Yer Tutucusu"/>
          <p:cNvSpPr>
            <a:spLocks noGrp="1"/>
          </p:cNvSpPr>
          <p:nvPr>
            <p:ph sz="half" idx="2"/>
          </p:nvPr>
        </p:nvSpPr>
        <p:spPr>
          <a:xfrm>
            <a:off x="457200" y="1700808"/>
            <a:ext cx="3250704" cy="2880320"/>
          </a:xfrm>
          <a:solidFill>
            <a:srgbClr val="FF0000"/>
          </a:solidFill>
        </p:spPr>
        <p:txBody>
          <a:bodyPr>
            <a:noAutofit/>
          </a:bodyPr>
          <a:lstStyle/>
          <a:p>
            <a:r>
              <a:rPr lang="tr-TR" sz="2200" dirty="0"/>
              <a:t>Çevrede oluşturduğu görüntü kirliliği yanında, rüzgar ve akarsularla sürüklenen ve çevrede bozunmayan ambalaj atıkları deniz hayvanları için ciddi bir </a:t>
            </a:r>
            <a:r>
              <a:rPr lang="tr-TR" sz="2200" dirty="0" smtClean="0"/>
              <a:t>tehdittir</a:t>
            </a:r>
            <a:endParaRPr lang="tr-TR" sz="2200" dirty="0"/>
          </a:p>
        </p:txBody>
      </p:sp>
      <p:sp>
        <p:nvSpPr>
          <p:cNvPr id="5" name="4 Metin Yer Tutucusu"/>
          <p:cNvSpPr>
            <a:spLocks noGrp="1"/>
          </p:cNvSpPr>
          <p:nvPr>
            <p:ph type="body" sz="quarter" idx="3"/>
          </p:nvPr>
        </p:nvSpPr>
        <p:spPr>
          <a:xfrm>
            <a:off x="5364088" y="1556792"/>
            <a:ext cx="3096344" cy="5112568"/>
          </a:xfrm>
          <a:solidFill>
            <a:srgbClr val="FF0000"/>
          </a:solidFill>
        </p:spPr>
        <p:style>
          <a:lnRef idx="0">
            <a:schemeClr val="accent2"/>
          </a:lnRef>
          <a:fillRef idx="3">
            <a:schemeClr val="accent2"/>
          </a:fillRef>
          <a:effectRef idx="3">
            <a:schemeClr val="accent2"/>
          </a:effectRef>
          <a:fontRef idx="minor">
            <a:schemeClr val="lt1"/>
          </a:fontRef>
        </p:style>
        <p:txBody>
          <a:bodyPr>
            <a:normAutofit fontScale="77500" lnSpcReduction="20000"/>
          </a:bodyPr>
          <a:lstStyle/>
          <a:p>
            <a:r>
              <a:rPr lang="tr-TR" sz="2600" b="0" dirty="0">
                <a:solidFill>
                  <a:schemeClr val="tx1"/>
                </a:solidFill>
              </a:rPr>
              <a:t>Köpüğümsü atıkların ,deniz canlılarınca dişlenmesi ve yutulması, bu canlıların ve bunları tüketen diğer canlıların yaşamı yaşamı açısından ciddi tehditler oluşturmaktadır. Petrol bazlı ve yüzlerce yıl </a:t>
            </a:r>
            <a:r>
              <a:rPr lang="tr-TR" sz="2600" b="0" i="1" dirty="0">
                <a:solidFill>
                  <a:schemeClr val="tx1"/>
                </a:solidFill>
              </a:rPr>
              <a:t>bozunmayan</a:t>
            </a:r>
            <a:r>
              <a:rPr lang="tr-TR" sz="2600" b="0" dirty="0">
                <a:solidFill>
                  <a:schemeClr val="tx1"/>
                </a:solidFill>
              </a:rPr>
              <a:t> eski poşet ve plastiklerin yerine, organik materyal kaynaklı ve birkaç yılda doğal ortamda CO2 ve Suya kadar tamamen bozunarak dönüşüme giren </a:t>
            </a:r>
            <a:r>
              <a:rPr lang="tr-TR" sz="2600" b="0" dirty="0" err="1">
                <a:solidFill>
                  <a:schemeClr val="tx1"/>
                </a:solidFill>
              </a:rPr>
              <a:t>bioplastikler</a:t>
            </a:r>
            <a:r>
              <a:rPr lang="tr-TR" sz="2600" b="0" dirty="0">
                <a:solidFill>
                  <a:schemeClr val="tx1"/>
                </a:solidFill>
              </a:rPr>
              <a:t> ambalaj atık kirliliğini önlemede önemli gelişmelerdendir</a:t>
            </a:r>
            <a:r>
              <a:rPr lang="tr-TR" sz="2600" b="0" dirty="0" smtClean="0">
                <a:solidFill>
                  <a:schemeClr val="tx1"/>
                </a:solidFill>
              </a:rPr>
              <a:t>.</a:t>
            </a:r>
            <a:endParaRPr lang="tr-TR" sz="2600" b="0" dirty="0">
              <a:solidFill>
                <a:schemeClr val="tx1"/>
              </a:solidFill>
            </a:endParaRPr>
          </a:p>
          <a:p>
            <a:r>
              <a:rPr lang="tr-TR" sz="2600" dirty="0" smtClean="0"/>
              <a:t/>
            </a:r>
            <a:br>
              <a:rPr lang="tr-TR" sz="2600" dirty="0" smtClean="0"/>
            </a:br>
            <a:endParaRPr lang="tr-TR" sz="2600" dirty="0" smtClean="0"/>
          </a:p>
          <a:p>
            <a:endParaRPr lang="tr-TR" dirty="0"/>
          </a:p>
        </p:txBody>
      </p:sp>
      <p:pic>
        <p:nvPicPr>
          <p:cNvPr id="7" name="6 İçerik Yer Tutucusu" descr="KCC_anwendungen.jpg"/>
          <p:cNvPicPr>
            <a:picLocks noGrp="1" noChangeAspect="1"/>
          </p:cNvPicPr>
          <p:nvPr>
            <p:ph sz="quarter" idx="4"/>
          </p:nvPr>
        </p:nvPicPr>
        <p:blipFill>
          <a:blip r:embed="rId2" cstate="print"/>
          <a:stretch>
            <a:fillRect/>
          </a:stretch>
        </p:blipFill>
        <p:spPr>
          <a:xfrm>
            <a:off x="470275" y="4652963"/>
            <a:ext cx="3236163" cy="19443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Altbilgi Yer Tutucusu 5"/>
          <p:cNvSpPr>
            <a:spLocks noGrp="1"/>
          </p:cNvSpPr>
          <p:nvPr>
            <p:ph type="ftr" sz="quarter" idx="11"/>
          </p:nvPr>
        </p:nvSpPr>
        <p:spPr/>
        <p:txBody>
          <a:bodyPr/>
          <a:lstStyle/>
          <a:p>
            <a:endParaRPr lang="tr-T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665</Words>
  <Application>Microsoft Office PowerPoint</Application>
  <PresentationFormat>Ekran Gösterisi (4:3)</PresentationFormat>
  <Paragraphs>37</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Ofis Teması</vt:lpstr>
      <vt:lpstr>ÇEVRE KİRLİLİĞİ</vt:lpstr>
      <vt:lpstr>ÇEVRE KİRLİLİĞİ NEDİR?</vt:lpstr>
      <vt:lpstr>ÇEVRE KİRLİLİĞİ</vt:lpstr>
      <vt:lpstr>ÇEVRE KİRLİLİĞİ</vt:lpstr>
      <vt:lpstr> ÇEVRE KİRLİLİĞİ</vt:lpstr>
      <vt:lpstr>ÇEVRE KİRLİLİĞİ</vt:lpstr>
      <vt:lpstr>ÇEVRE KİRLİLİĞİ</vt:lpstr>
      <vt:lpstr>ÇEVRE KİRLİLİĞİ</vt:lpstr>
      <vt:lpstr>ÇEVRE KİRLİLİĞİ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ÇEVRE KİRLİLİĞİ</dc:title>
  <dc:creator>casper</dc:creator>
  <cp:lastModifiedBy>lenovo</cp:lastModifiedBy>
  <cp:revision>12</cp:revision>
  <dcterms:created xsi:type="dcterms:W3CDTF">2013-02-23T19:29:59Z</dcterms:created>
  <dcterms:modified xsi:type="dcterms:W3CDTF">2013-04-30T07:07:24Z</dcterms:modified>
</cp:coreProperties>
</file>