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8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4741CA-CD87-4CF7-8D30-B5D7BF8F86D9}" type="datetimeFigureOut">
              <a:rPr lang="tr-TR" smtClean="0"/>
              <a:pPr/>
              <a:t>13.04.2013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68FD9F-4562-4E66-9955-0870134AA2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10DB1-E5D7-4AD8-866A-A4B3A55FB3D3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4E41-42D6-49C4-859A-AAC0C2E0B478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5C69-D6C2-421D-8E45-A2B938A3C0E7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EDC0D-517B-424E-A101-C5075F71EE00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EA848-E28A-4F0C-85E6-F4D446156DFE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4E5B4-D380-4F48-A02E-EBFC2010C366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09738-6671-485C-896C-B9D2506451F6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C11DA-6F3E-47A6-A01A-67024D9C10CD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1BA7C-13FF-440A-AD4E-F813A1AE9099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74BD0-5D51-46BD-9F95-4C10B604F1ED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321F5-699D-4E5E-B602-816912D7275D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49CB7-3A60-4DB9-9591-23339336261D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dissolve/>
    <p:sndAc>
      <p:stSnd>
        <p:snd r:embed="rId13" name="applause.wav"/>
      </p:stSnd>
    </p:sndAc>
  </p:transition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7772400" cy="1470025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204864"/>
            <a:ext cx="6400800" cy="3433936"/>
          </a:xfrm>
        </p:spPr>
        <p:txBody>
          <a:bodyPr/>
          <a:lstStyle/>
          <a:p>
            <a:r>
              <a:rPr lang="tr-TR" sz="4000" b="1" dirty="0" smtClean="0">
                <a:solidFill>
                  <a:srgbClr val="FFFF00"/>
                </a:solidFill>
              </a:rPr>
              <a:t>BAŞARMAYA HAZIR MISINIZ?</a:t>
            </a:r>
          </a:p>
          <a:p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B2E9B-80E8-4C66-8058-18A462311376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</a:t>
            </a:fld>
            <a:endParaRPr lang="tr-TR"/>
          </a:p>
        </p:txBody>
      </p:sp>
      <p:sp>
        <p:nvSpPr>
          <p:cNvPr id="7" name="6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596336" y="5661248"/>
            <a:ext cx="1080120" cy="9361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9" name="Picture 5" descr="C:\Users\fevzi çakmak\Desktop\32g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005064"/>
            <a:ext cx="1609725" cy="1609725"/>
          </a:xfrm>
          <a:prstGeom prst="rect">
            <a:avLst/>
          </a:prstGeom>
          <a:noFill/>
        </p:spPr>
      </p:pic>
      <p:pic>
        <p:nvPicPr>
          <p:cNvPr id="1030" name="Picture 6" descr="C:\Users\fevzi çakmak\Desktop\32g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9338" y="3919538"/>
            <a:ext cx="1609725" cy="1609725"/>
          </a:xfrm>
          <a:prstGeom prst="rect">
            <a:avLst/>
          </a:prstGeom>
          <a:noFill/>
        </p:spPr>
      </p:pic>
      <p:pic>
        <p:nvPicPr>
          <p:cNvPr id="1031" name="Picture 7" descr="C:\Users\fevzi çakmak\Desktop\32g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53138" y="3995738"/>
            <a:ext cx="1609725" cy="16097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dirty="0"/>
              <a:t> </a:t>
            </a:r>
            <a:r>
              <a:rPr lang="tr-TR" b="1" dirty="0" smtClean="0"/>
              <a:t>    </a:t>
            </a:r>
            <a:r>
              <a:rPr lang="tr-TR" sz="3600" b="1" dirty="0" smtClean="0"/>
              <a:t> </a:t>
            </a:r>
            <a:r>
              <a:rPr lang="tr-TR" sz="3600" b="1" dirty="0" smtClean="0"/>
              <a:t>Bir  çıkarma  işleminde  çıkan  sayı 6, kalan  sayı  11  ise  eksilen   sayı  kaçtır?</a:t>
            </a:r>
          </a:p>
          <a:p>
            <a:pPr>
              <a:buNone/>
            </a:pPr>
            <a:r>
              <a:rPr lang="tr-TR" b="1" dirty="0"/>
              <a:t/>
            </a:r>
            <a:br>
              <a:rPr lang="tr-TR" b="1" dirty="0"/>
            </a:br>
            <a:r>
              <a:rPr lang="tr-TR" b="1" dirty="0"/>
              <a:t>     A) </a:t>
            </a:r>
            <a:r>
              <a:rPr lang="tr-TR" b="1" dirty="0" smtClean="0"/>
              <a:t>17</a:t>
            </a:r>
            <a:r>
              <a:rPr lang="tr-TR" b="1" dirty="0"/>
              <a:t>        B) </a:t>
            </a:r>
            <a:r>
              <a:rPr lang="tr-TR" b="1" dirty="0" smtClean="0"/>
              <a:t>5</a:t>
            </a:r>
            <a:r>
              <a:rPr lang="tr-TR" b="1" dirty="0"/>
              <a:t>        C) 10</a:t>
            </a:r>
          </a:p>
          <a:p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573F7-B681-4D03-9685-76E69DB05BC0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10</a:t>
            </a:fld>
            <a:endParaRPr lang="tr-TR"/>
          </a:p>
        </p:txBody>
      </p:sp>
      <p:pic>
        <p:nvPicPr>
          <p:cNvPr id="5122" name="Picture 2" descr="C:\Users\fevzi çakmak\Desktop\coccolebd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861047"/>
            <a:ext cx="5904656" cy="323507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8800" b="1" dirty="0" smtClean="0"/>
              <a:t>HARİKASINIZ</a:t>
            </a:r>
            <a:endParaRPr lang="tr-TR" sz="8800" b="1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43A6B-6062-4330-937E-596CB9612DCD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11</a:t>
            </a:fld>
            <a:endParaRPr lang="tr-TR"/>
          </a:p>
        </p:txBody>
      </p:sp>
      <p:pic>
        <p:nvPicPr>
          <p:cNvPr id="7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140968"/>
            <a:ext cx="3238500" cy="3390900"/>
          </a:xfrm>
          <a:prstGeom prst="rect">
            <a:avLst/>
          </a:prstGeom>
          <a:noFill/>
        </p:spPr>
      </p:pic>
      <p:pic>
        <p:nvPicPr>
          <p:cNvPr id="8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467100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600" b="1" dirty="0" smtClean="0"/>
              <a:t>Bir  çıkarma  işleminde  eksilen  sayı </a:t>
            </a:r>
          </a:p>
          <a:p>
            <a:pPr>
              <a:buNone/>
            </a:pPr>
            <a:r>
              <a:rPr lang="tr-TR" sz="3600" b="1" dirty="0" smtClean="0"/>
              <a:t>10 , kalan  sayı  3 ise  çıkan  sayı  kaçtır?</a:t>
            </a:r>
          </a:p>
          <a:p>
            <a:pPr>
              <a:buNone/>
            </a:pPr>
            <a:r>
              <a:rPr lang="tr-TR" b="1" dirty="0"/>
              <a:t/>
            </a:r>
            <a:br>
              <a:rPr lang="tr-TR" b="1" dirty="0"/>
            </a:br>
            <a:r>
              <a:rPr lang="tr-TR" b="1" dirty="0"/>
              <a:t>     A) </a:t>
            </a:r>
            <a:r>
              <a:rPr lang="tr-TR" b="1" dirty="0" smtClean="0"/>
              <a:t>13</a:t>
            </a:r>
            <a:r>
              <a:rPr lang="tr-TR" b="1" dirty="0"/>
              <a:t>         B) 7       C) 8</a:t>
            </a:r>
          </a:p>
          <a:p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B6329-D7B6-4617-9EBD-932D6F496EE9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12</a:t>
            </a:fld>
            <a:endParaRPr lang="tr-TR"/>
          </a:p>
        </p:txBody>
      </p:sp>
      <p:pic>
        <p:nvPicPr>
          <p:cNvPr id="6146" name="Picture 2" descr="C:\Users\fevzi çakmak\Desktop\hareketli avatarla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437112"/>
            <a:ext cx="3514725" cy="2420888"/>
          </a:xfrm>
          <a:prstGeom prst="rect">
            <a:avLst/>
          </a:prstGeom>
          <a:noFill/>
        </p:spPr>
      </p:pic>
      <p:pic>
        <p:nvPicPr>
          <p:cNvPr id="6147" name="Picture 3" descr="C:\Users\fevzi çakmak\Desktop\hareketli avatarla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65104"/>
            <a:ext cx="3514726" cy="249289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8000" b="1" dirty="0" smtClean="0"/>
              <a:t>SİZİNLE GURUR </a:t>
            </a:r>
            <a:r>
              <a:rPr lang="tr-TR" sz="8000" b="1" dirty="0" smtClean="0"/>
              <a:t>DUYUYORUM</a:t>
            </a:r>
          </a:p>
          <a:p>
            <a:endParaRPr lang="tr-TR" sz="8000" b="1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8C7FE-5241-4BF9-8E08-8B58A23C18C2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13</a:t>
            </a:fld>
            <a:endParaRPr lang="tr-TR"/>
          </a:p>
        </p:txBody>
      </p:sp>
      <p:pic>
        <p:nvPicPr>
          <p:cNvPr id="7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861048"/>
            <a:ext cx="3238500" cy="3390900"/>
          </a:xfrm>
          <a:prstGeom prst="rect">
            <a:avLst/>
          </a:prstGeom>
          <a:noFill/>
        </p:spPr>
      </p:pic>
      <p:pic>
        <p:nvPicPr>
          <p:cNvPr id="8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861048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tr-TR" sz="3600" b="1" dirty="0" smtClean="0"/>
              <a:t>Bahçeden 13 çiçek topladım. Çiçeklerin 5 tanesini anneme verdim. 3 tanesi de soldu. Geriye kaç çiçek kaldı?</a:t>
            </a:r>
          </a:p>
          <a:p>
            <a:r>
              <a:rPr lang="tr-TR" sz="3600" dirty="0" smtClean="0"/>
              <a:t>  </a:t>
            </a:r>
            <a:r>
              <a:rPr lang="tr-TR" sz="3600" dirty="0" smtClean="0"/>
              <a:t>A)  </a:t>
            </a:r>
            <a:r>
              <a:rPr lang="tr-TR" sz="3600" dirty="0" smtClean="0"/>
              <a:t>5</a:t>
            </a:r>
            <a:r>
              <a:rPr lang="tr-TR" sz="3600" dirty="0" smtClean="0"/>
              <a:t>         B)8           C)6</a:t>
            </a:r>
            <a:endParaRPr lang="tr-TR" sz="360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D88CF-408F-4A00-8352-33376D187033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14</a:t>
            </a:fld>
            <a:endParaRPr lang="tr-TR"/>
          </a:p>
        </p:txBody>
      </p:sp>
      <p:pic>
        <p:nvPicPr>
          <p:cNvPr id="7170" name="Picture 2" descr="C:\Users\fevzi çakmak\Desktop\www.resimmax.net_-_Hareketli_Resimler_-_zledim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429000"/>
            <a:ext cx="2670423" cy="304571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r>
              <a:rPr lang="tr-TR" sz="4000" dirty="0" smtClean="0">
                <a:solidFill>
                  <a:srgbClr val="FFFF00"/>
                </a:solidFill>
              </a:rPr>
              <a:t>SİZE HARİKASINIZ, DEMİŞ MİYDİM?</a:t>
            </a:r>
            <a:endParaRPr lang="tr-TR" sz="4000" dirty="0">
              <a:solidFill>
                <a:srgbClr val="FFFF00"/>
              </a:solidFill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C83EB-4DB6-4CF4-93AF-3B412553671D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15</a:t>
            </a:fld>
            <a:endParaRPr lang="tr-TR"/>
          </a:p>
        </p:txBody>
      </p:sp>
      <p:pic>
        <p:nvPicPr>
          <p:cNvPr id="14338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2495550"/>
            <a:ext cx="3238500" cy="3390900"/>
          </a:xfrm>
          <a:prstGeom prst="rect">
            <a:avLst/>
          </a:prstGeom>
          <a:noFill/>
        </p:spPr>
      </p:pic>
      <p:pic>
        <p:nvPicPr>
          <p:cNvPr id="14339" name="Picture 3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780928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FF00"/>
                </a:solidFill>
              </a:rPr>
              <a:t>1 onluk </a:t>
            </a:r>
            <a:r>
              <a:rPr lang="tr-TR" b="1" dirty="0" smtClean="0">
                <a:solidFill>
                  <a:srgbClr val="FFFF00"/>
                </a:solidFill>
              </a:rPr>
              <a:t>6 </a:t>
            </a:r>
            <a:r>
              <a:rPr lang="tr-TR" b="1" dirty="0" smtClean="0">
                <a:solidFill>
                  <a:srgbClr val="FFFF00"/>
                </a:solidFill>
              </a:rPr>
              <a:t>birlikten oluşan sayının </a:t>
            </a:r>
            <a:r>
              <a:rPr lang="tr-TR" b="1" dirty="0" smtClean="0">
                <a:solidFill>
                  <a:srgbClr val="FFFF00"/>
                </a:solidFill>
              </a:rPr>
              <a:t>0 </a:t>
            </a:r>
            <a:r>
              <a:rPr lang="tr-TR" b="1" dirty="0" smtClean="0">
                <a:solidFill>
                  <a:srgbClr val="FFFF00"/>
                </a:solidFill>
              </a:rPr>
              <a:t>eksiği kaçtır?</a:t>
            </a:r>
          </a:p>
          <a:p>
            <a:r>
              <a:rPr lang="tr-TR" sz="4000" b="1" dirty="0" smtClean="0"/>
              <a:t>A)  </a:t>
            </a:r>
            <a:r>
              <a:rPr lang="tr-TR" sz="4000" b="1" dirty="0" smtClean="0"/>
              <a:t>5</a:t>
            </a:r>
            <a:r>
              <a:rPr lang="tr-TR" sz="4000" b="1" dirty="0" smtClean="0"/>
              <a:t>          B)7             C)16</a:t>
            </a:r>
            <a:endParaRPr lang="tr-TR" sz="4000" b="1" dirty="0">
              <a:solidFill>
                <a:srgbClr val="FFFF00"/>
              </a:solidFill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D6667-7022-4519-BF83-CB3EE9A1502E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16</a:t>
            </a:fld>
            <a:endParaRPr lang="tr-TR"/>
          </a:p>
        </p:txBody>
      </p:sp>
      <p:pic>
        <p:nvPicPr>
          <p:cNvPr id="8194" name="Picture 2" descr="C:\Users\fevzi çakmak\Desktop\b-364441-hareketli_animasyon_gi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429000"/>
            <a:ext cx="5400600" cy="2971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rgbClr val="FFFF00"/>
                </a:solidFill>
              </a:rPr>
              <a:t>TEBRİKLERRRRRRR::</a:t>
            </a:r>
            <a:r>
              <a:rPr lang="tr-TR" b="1" dirty="0" smtClean="0">
                <a:solidFill>
                  <a:srgbClr val="FFFF00"/>
                </a:solidFill>
                <a:sym typeface="Wingdings" pitchFamily="2" charset="2"/>
              </a:rPr>
              <a:t>)))</a:t>
            </a:r>
            <a:endParaRPr lang="tr-TR" b="1" dirty="0">
              <a:solidFill>
                <a:srgbClr val="FFFF00"/>
              </a:solidFill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42A4E-65AD-4F21-AF09-21311CB91A9C}" type="datetime1">
              <a:rPr lang="tr-TR" smtClean="0"/>
              <a:pPr/>
              <a:t>14.04.2013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17</a:t>
            </a:fld>
            <a:endParaRPr lang="tr-TR"/>
          </a:p>
        </p:txBody>
      </p:sp>
      <p:pic>
        <p:nvPicPr>
          <p:cNvPr id="15362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2470150"/>
            <a:ext cx="3238500" cy="3390900"/>
          </a:xfrm>
          <a:prstGeom prst="rect">
            <a:avLst/>
          </a:prstGeom>
          <a:noFill/>
        </p:spPr>
      </p:pic>
      <p:pic>
        <p:nvPicPr>
          <p:cNvPr id="15363" name="Picture 3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9750" y="2470150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tr-TR" sz="3600" b="1" dirty="0" smtClean="0"/>
              <a:t>Sınıfımıza 18 tane süt geldi. Sütlerden 9 tanesini İçtik. 7 tanesini yan sınıfa verdik. Geriye kaç tane sütümüz kaldı?</a:t>
            </a:r>
          </a:p>
          <a:p>
            <a:r>
              <a:rPr lang="tr-TR" sz="3600" b="1" dirty="0" smtClean="0"/>
              <a:t>A</a:t>
            </a:r>
            <a:r>
              <a:rPr lang="tr-TR" sz="3600" b="1" dirty="0" smtClean="0"/>
              <a:t>)  </a:t>
            </a:r>
            <a:r>
              <a:rPr lang="tr-TR" sz="3600" b="1" dirty="0" smtClean="0"/>
              <a:t>9</a:t>
            </a:r>
            <a:r>
              <a:rPr lang="tr-TR" sz="3600" b="1" dirty="0" smtClean="0"/>
              <a:t>         </a:t>
            </a:r>
            <a:r>
              <a:rPr lang="tr-TR" sz="3600" b="1" dirty="0" smtClean="0"/>
              <a:t>B</a:t>
            </a:r>
            <a:r>
              <a:rPr lang="tr-TR" sz="3600" b="1" dirty="0" smtClean="0"/>
              <a:t>) 2             C)11</a:t>
            </a:r>
            <a:endParaRPr lang="tr-TR" sz="3600" b="1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0121-7EAF-4B78-9E24-AFA1ABA37857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18</a:t>
            </a:fld>
            <a:endParaRPr lang="tr-TR"/>
          </a:p>
        </p:txBody>
      </p:sp>
      <p:pic>
        <p:nvPicPr>
          <p:cNvPr id="9219" name="Picture 3" descr="C:\Users\fevzi çakmak\Desktop\8lwbao9od6j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4219574"/>
            <a:ext cx="4680520" cy="26384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8800" dirty="0" smtClean="0">
                <a:solidFill>
                  <a:srgbClr val="FFFF00"/>
                </a:solidFill>
              </a:rPr>
              <a:t>HARİKASINIZ</a:t>
            </a:r>
            <a:endParaRPr lang="tr-TR" sz="8800" dirty="0">
              <a:solidFill>
                <a:srgbClr val="FFFF00"/>
              </a:solidFill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543CF-ADE4-4AEE-9F3B-44A3DCF67A59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19</a:t>
            </a:fld>
            <a:endParaRPr lang="tr-TR"/>
          </a:p>
        </p:txBody>
      </p:sp>
      <p:pic>
        <p:nvPicPr>
          <p:cNvPr id="16386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" y="2901950"/>
            <a:ext cx="3238500" cy="3390900"/>
          </a:xfrm>
          <a:prstGeom prst="rect">
            <a:avLst/>
          </a:prstGeom>
          <a:noFill/>
        </p:spPr>
      </p:pic>
      <p:pic>
        <p:nvPicPr>
          <p:cNvPr id="8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068960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96752"/>
            <a:ext cx="8363272" cy="4929411"/>
          </a:xfrm>
        </p:spPr>
        <p:txBody>
          <a:bodyPr/>
          <a:lstStyle/>
          <a:p>
            <a:pPr lvl="0">
              <a:buNone/>
            </a:pPr>
            <a:r>
              <a:rPr lang="tr-TR" dirty="0"/>
              <a:t> </a:t>
            </a:r>
            <a:r>
              <a:rPr lang="tr-TR" dirty="0" smtClean="0"/>
              <a:t>1-  </a:t>
            </a:r>
            <a:r>
              <a:rPr lang="tr-TR" sz="3600" b="1" dirty="0" smtClean="0"/>
              <a:t>Selim’in </a:t>
            </a:r>
            <a:r>
              <a:rPr lang="tr-TR" sz="3600" b="1" dirty="0" smtClean="0"/>
              <a:t>15 tane oyuncak arabası vardı. Bunlardan 6 tanesi kırıldı, 5 tanesi de kayboldu. Selim’in kaç arabası kaldı?</a:t>
            </a:r>
          </a:p>
          <a:p>
            <a:pPr>
              <a:buNone/>
            </a:pPr>
            <a:r>
              <a:rPr lang="tr-TR" b="1" dirty="0">
                <a:solidFill>
                  <a:srgbClr val="FFFF00"/>
                </a:solidFill>
              </a:rPr>
              <a:t> </a:t>
            </a:r>
            <a:r>
              <a:rPr lang="tr-TR" b="1" dirty="0" smtClean="0">
                <a:solidFill>
                  <a:srgbClr val="FFFF00"/>
                </a:solidFill>
              </a:rPr>
              <a:t>          </a:t>
            </a:r>
            <a:r>
              <a:rPr lang="tr-TR" b="1" dirty="0" smtClean="0">
                <a:solidFill>
                  <a:srgbClr val="FFFF00"/>
                </a:solidFill>
              </a:rPr>
              <a:t>  </a:t>
            </a:r>
            <a:r>
              <a:rPr lang="tr-TR" b="1" dirty="0" smtClean="0">
                <a:solidFill>
                  <a:srgbClr val="FFFF00"/>
                </a:solidFill>
              </a:rPr>
              <a:t>A</a:t>
            </a:r>
            <a:r>
              <a:rPr lang="tr-TR" b="1" dirty="0">
                <a:solidFill>
                  <a:srgbClr val="FFFF00"/>
                </a:solidFill>
              </a:rPr>
              <a:t>) </a:t>
            </a:r>
            <a:r>
              <a:rPr lang="tr-TR" b="1" dirty="0" smtClean="0">
                <a:solidFill>
                  <a:srgbClr val="FFFF00"/>
                </a:solidFill>
              </a:rPr>
              <a:t>9</a:t>
            </a:r>
            <a:r>
              <a:rPr lang="tr-TR" b="1" dirty="0">
                <a:solidFill>
                  <a:srgbClr val="FFFF00"/>
                </a:solidFill>
              </a:rPr>
              <a:t>         B) </a:t>
            </a:r>
            <a:r>
              <a:rPr lang="tr-TR" b="1" dirty="0" smtClean="0">
                <a:solidFill>
                  <a:srgbClr val="FFFF00"/>
                </a:solidFill>
              </a:rPr>
              <a:t>5</a:t>
            </a:r>
            <a:r>
              <a:rPr lang="tr-TR" b="1" dirty="0">
                <a:solidFill>
                  <a:srgbClr val="FFFF00"/>
                </a:solidFill>
              </a:rPr>
              <a:t>        C) </a:t>
            </a:r>
            <a:r>
              <a:rPr lang="tr-TR" b="1" dirty="0" smtClean="0">
                <a:solidFill>
                  <a:srgbClr val="FFFF00"/>
                </a:solidFill>
              </a:rPr>
              <a:t>4</a:t>
            </a:r>
            <a:endParaRPr lang="tr-TR" b="1" dirty="0">
              <a:solidFill>
                <a:srgbClr val="FFFF00"/>
              </a:solidFill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9E02-E03B-485F-932B-89D24FBFD3F7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2</a:t>
            </a:fld>
            <a:endParaRPr lang="tr-TR"/>
          </a:p>
        </p:txBody>
      </p:sp>
      <p:pic>
        <p:nvPicPr>
          <p:cNvPr id="2050" name="Picture 2" descr="C:\Users\fevzi çakmak\Desktop\200411211615480whiphubby-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236963"/>
            <a:ext cx="3143250" cy="262103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Bir çıkarma işleminde çıkan </a:t>
            </a:r>
            <a:r>
              <a:rPr lang="tr-TR" dirty="0" smtClean="0"/>
              <a:t>0, </a:t>
            </a:r>
            <a:r>
              <a:rPr lang="tr-TR" dirty="0" smtClean="0"/>
              <a:t>eksilen </a:t>
            </a:r>
            <a:r>
              <a:rPr lang="tr-TR" dirty="0" smtClean="0"/>
              <a:t>14 </a:t>
            </a:r>
            <a:r>
              <a:rPr lang="tr-TR" dirty="0" smtClean="0"/>
              <a:t>ise fark kaçtır?</a:t>
            </a:r>
          </a:p>
          <a:p>
            <a:r>
              <a:rPr lang="tr-TR" dirty="0" smtClean="0"/>
              <a:t>A)  5          </a:t>
            </a:r>
            <a:r>
              <a:rPr lang="tr-TR" dirty="0" smtClean="0"/>
              <a:t>B)14             </a:t>
            </a:r>
            <a:r>
              <a:rPr lang="tr-TR" dirty="0" smtClean="0"/>
              <a:t>C) 17</a:t>
            </a:r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3E84-EC31-4751-A110-6644AF0F428B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20</a:t>
            </a:fld>
            <a:endParaRPr lang="tr-TR"/>
          </a:p>
        </p:txBody>
      </p:sp>
      <p:pic>
        <p:nvPicPr>
          <p:cNvPr id="18434" name="Picture 2" descr="C:\Users\fevzi çakmak\Desktop\b-364441-hareketli_animasyon_gi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594100"/>
            <a:ext cx="4608512" cy="2971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600" b="1" dirty="0" smtClean="0">
                <a:solidFill>
                  <a:srgbClr val="FFFF00"/>
                </a:solidFill>
              </a:rPr>
              <a:t>SİZİ AYAKTA ALKIŞLIYORUM::::</a:t>
            </a:r>
            <a:r>
              <a:rPr lang="tr-TR" sz="3600" b="1" dirty="0" smtClean="0">
                <a:solidFill>
                  <a:srgbClr val="FFFF00"/>
                </a:solidFill>
                <a:sym typeface="Wingdings" pitchFamily="2" charset="2"/>
              </a:rPr>
              <a:t>)))))))</a:t>
            </a:r>
          </a:p>
          <a:p>
            <a:pPr algn="ctr">
              <a:buNone/>
            </a:pPr>
            <a:endParaRPr lang="tr-TR" sz="3600" b="1" dirty="0" smtClean="0">
              <a:solidFill>
                <a:srgbClr val="FFFF00"/>
              </a:solidFill>
              <a:sym typeface="Wingdings" pitchFamily="2" charset="2"/>
            </a:endParaRPr>
          </a:p>
          <a:p>
            <a:pPr algn="ctr">
              <a:buNone/>
            </a:pPr>
            <a:r>
              <a:rPr lang="tr-TR" sz="3600" b="1" dirty="0" smtClean="0">
                <a:solidFill>
                  <a:srgbClr val="00B0F0"/>
                </a:solidFill>
                <a:sym typeface="Wingdings" pitchFamily="2" charset="2"/>
              </a:rPr>
              <a:t>HİÇ BİR BAŞARI TESADÜF DEĞİLDİR</a:t>
            </a:r>
          </a:p>
          <a:p>
            <a:endParaRPr lang="tr-TR" sz="3600" b="1" dirty="0" smtClean="0">
              <a:solidFill>
                <a:srgbClr val="FFFF00"/>
              </a:solidFill>
              <a:sym typeface="Wingdings" pitchFamily="2" charset="2"/>
            </a:endParaRPr>
          </a:p>
          <a:p>
            <a:r>
              <a:rPr lang="tr-TR" sz="3600" b="1" dirty="0" smtClean="0">
                <a:solidFill>
                  <a:srgbClr val="FFFF00"/>
                </a:solidFill>
                <a:sym typeface="Wingdings" pitchFamily="2" charset="2"/>
              </a:rPr>
              <a:t>     HAZIRLAYAN: Fevzi ÇAKMAK</a:t>
            </a:r>
            <a:endParaRPr lang="tr-TR" sz="3600" b="1" dirty="0">
              <a:solidFill>
                <a:srgbClr val="FFFF00"/>
              </a:solidFill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619BF-FF86-4CAC-8EDD-D62FF9304D40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21</a:t>
            </a:fld>
            <a:endParaRPr lang="tr-TR"/>
          </a:p>
        </p:txBody>
      </p:sp>
      <p:pic>
        <p:nvPicPr>
          <p:cNvPr id="17410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5085184"/>
            <a:ext cx="2626940" cy="1772816"/>
          </a:xfrm>
          <a:prstGeom prst="rect">
            <a:avLst/>
          </a:prstGeom>
          <a:noFill/>
        </p:spPr>
      </p:pic>
      <p:pic>
        <p:nvPicPr>
          <p:cNvPr id="17411" name="Picture 3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5301208"/>
            <a:ext cx="2736304" cy="1556792"/>
          </a:xfrm>
          <a:prstGeom prst="rect">
            <a:avLst/>
          </a:prstGeom>
          <a:noFill/>
        </p:spPr>
      </p:pic>
      <p:pic>
        <p:nvPicPr>
          <p:cNvPr id="17412" name="Picture 4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5229200"/>
            <a:ext cx="2604418" cy="20796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   </a:t>
            </a:r>
            <a:r>
              <a:rPr lang="tr-TR" sz="8800" b="1" dirty="0" smtClean="0"/>
              <a:t>TEBRİKLER</a:t>
            </a:r>
            <a:endParaRPr lang="tr-TR" sz="8800" b="1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4D360-6D7A-4FC4-8DD8-651CD015544E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3</a:t>
            </a:fld>
            <a:endParaRPr lang="tr-TR"/>
          </a:p>
        </p:txBody>
      </p:sp>
      <p:pic>
        <p:nvPicPr>
          <p:cNvPr id="1028" name="Picture 4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950" y="2647950"/>
            <a:ext cx="3238500" cy="3390900"/>
          </a:xfrm>
          <a:prstGeom prst="rect">
            <a:avLst/>
          </a:prstGeom>
          <a:noFill/>
        </p:spPr>
      </p:pic>
      <p:pic>
        <p:nvPicPr>
          <p:cNvPr id="1029" name="Picture 5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780928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tr-TR" sz="3600" b="1" dirty="0" smtClean="0"/>
              <a:t>2-  Manavda </a:t>
            </a:r>
            <a:r>
              <a:rPr lang="tr-TR" sz="3600" b="1" dirty="0" smtClean="0"/>
              <a:t>18 kasa çilek vardı. Birinci gün 6 kasa, ikinci gün 7 kasa çilek satıldı. Manavda kaç kasa çilek kaldı.</a:t>
            </a:r>
          </a:p>
          <a:p>
            <a:pPr>
              <a:buNone/>
            </a:pPr>
            <a:r>
              <a:rPr lang="tr-TR" b="1" dirty="0"/>
              <a:t/>
            </a:r>
            <a:br>
              <a:rPr lang="tr-TR" b="1" dirty="0"/>
            </a:br>
            <a:r>
              <a:rPr lang="tr-TR" b="1" dirty="0"/>
              <a:t>     A) </a:t>
            </a:r>
            <a:r>
              <a:rPr lang="tr-TR" b="1" dirty="0" smtClean="0"/>
              <a:t>5</a:t>
            </a:r>
            <a:r>
              <a:rPr lang="tr-TR" b="1" dirty="0"/>
              <a:t>          B) </a:t>
            </a:r>
            <a:r>
              <a:rPr lang="tr-TR" b="1" dirty="0" smtClean="0"/>
              <a:t>12</a:t>
            </a:r>
            <a:r>
              <a:rPr lang="tr-TR" b="1" dirty="0"/>
              <a:t>        C) </a:t>
            </a:r>
            <a:r>
              <a:rPr lang="tr-TR" b="1" dirty="0" smtClean="0"/>
              <a:t>13</a:t>
            </a:r>
            <a:endParaRPr lang="tr-TR" b="1" dirty="0"/>
          </a:p>
          <a:p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1C905-AB98-441F-B77A-0AC8072A9380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4</a:t>
            </a:fld>
            <a:endParaRPr lang="tr-TR"/>
          </a:p>
        </p:txBody>
      </p:sp>
      <p:pic>
        <p:nvPicPr>
          <p:cNvPr id="3074" name="Picture 2" descr="C:\Users\fevzi çakmak\Desktop\b1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365104"/>
            <a:ext cx="3343275" cy="2914650"/>
          </a:xfrm>
          <a:prstGeom prst="rect">
            <a:avLst/>
          </a:prstGeom>
          <a:noFill/>
        </p:spPr>
      </p:pic>
      <p:pic>
        <p:nvPicPr>
          <p:cNvPr id="3075" name="Picture 3" descr="C:\Users\fevzi çakmak\Desktop\b1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4763" y="4308475"/>
            <a:ext cx="3343275" cy="29146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9600" b="1" dirty="0" smtClean="0"/>
              <a:t>TEBRİKLER</a:t>
            </a:r>
          </a:p>
          <a:p>
            <a:endParaRPr lang="tr-TR" sz="960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C9DE-F036-4212-902B-10548D26947D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5</a:t>
            </a:fld>
            <a:endParaRPr lang="tr-TR"/>
          </a:p>
        </p:txBody>
      </p:sp>
      <p:pic>
        <p:nvPicPr>
          <p:cNvPr id="7" name="Picture 5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140968"/>
            <a:ext cx="3238500" cy="3390900"/>
          </a:xfrm>
          <a:prstGeom prst="rect">
            <a:avLst/>
          </a:prstGeom>
          <a:noFill/>
        </p:spPr>
      </p:pic>
      <p:pic>
        <p:nvPicPr>
          <p:cNvPr id="8" name="Picture 5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996952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tr-TR" b="1" dirty="0"/>
              <a:t> </a:t>
            </a:r>
            <a:r>
              <a:rPr lang="tr-TR" b="1" dirty="0" smtClean="0"/>
              <a:t>  </a:t>
            </a:r>
            <a:r>
              <a:rPr lang="tr-TR" b="1" dirty="0"/>
              <a:t> </a:t>
            </a:r>
            <a:r>
              <a:rPr lang="tr-TR" b="1" dirty="0" smtClean="0"/>
              <a:t>3- </a:t>
            </a:r>
            <a:r>
              <a:rPr lang="tr-TR" sz="3600" b="1" dirty="0" smtClean="0"/>
              <a:t> </a:t>
            </a:r>
            <a:r>
              <a:rPr lang="tr-TR" sz="3600" b="1" dirty="0" smtClean="0"/>
              <a:t>Bir futbol takımında 16 oyuncu vardı. Oyunculardan 2 tanesi sakatlandı. 3 tanesi de izin aldı. Futbol takımında kaç oyuncu kalmıştır?</a:t>
            </a:r>
          </a:p>
          <a:p>
            <a:pPr>
              <a:buNone/>
            </a:pPr>
            <a:r>
              <a:rPr lang="tr-TR" dirty="0"/>
              <a:t/>
            </a:r>
            <a:br>
              <a:rPr lang="tr-TR" dirty="0"/>
            </a:br>
            <a:r>
              <a:rPr lang="tr-TR" dirty="0"/>
              <a:t>     A) </a:t>
            </a:r>
            <a:r>
              <a:rPr lang="tr-TR" dirty="0" smtClean="0"/>
              <a:t>14</a:t>
            </a:r>
            <a:r>
              <a:rPr lang="tr-TR" dirty="0"/>
              <a:t>           B) </a:t>
            </a:r>
            <a:r>
              <a:rPr lang="tr-TR" dirty="0" smtClean="0"/>
              <a:t>11</a:t>
            </a:r>
            <a:r>
              <a:rPr lang="tr-TR" dirty="0"/>
              <a:t>      C) 9</a:t>
            </a:r>
          </a:p>
          <a:p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19D56-9D2D-4EC2-944D-1D1E77E7E09C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6</a:t>
            </a:fld>
            <a:endParaRPr lang="tr-TR"/>
          </a:p>
        </p:txBody>
      </p:sp>
      <p:pic>
        <p:nvPicPr>
          <p:cNvPr id="6" name="Picture 2" descr="C:\Users\fevzi çakmak\Desktop\cizgi-film-animasyon-gif-2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861048"/>
            <a:ext cx="2664296" cy="242924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9600" b="1" dirty="0" smtClean="0"/>
              <a:t>HARİKASINIZ</a:t>
            </a:r>
            <a:endParaRPr lang="tr-TR" sz="960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EDC0D-517B-424E-A101-C5075F71EE00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7</a:t>
            </a:fld>
            <a:endParaRPr lang="tr-TR"/>
          </a:p>
        </p:txBody>
      </p:sp>
      <p:pic>
        <p:nvPicPr>
          <p:cNvPr id="7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" y="2901950"/>
            <a:ext cx="3238500" cy="3390900"/>
          </a:xfrm>
          <a:prstGeom prst="rect">
            <a:avLst/>
          </a:prstGeom>
          <a:noFill/>
        </p:spPr>
      </p:pic>
      <p:pic>
        <p:nvPicPr>
          <p:cNvPr id="8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467100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dirty="0"/>
              <a:t> </a:t>
            </a:r>
            <a:r>
              <a:rPr lang="tr-TR" b="1" dirty="0" smtClean="0"/>
              <a:t>  </a:t>
            </a:r>
            <a:r>
              <a:rPr lang="tr-TR" b="1" dirty="0"/>
              <a:t>  </a:t>
            </a:r>
            <a:r>
              <a:rPr lang="tr-TR" dirty="0" smtClean="0"/>
              <a:t>Kutuda 11 süs vardı. Süslerden 5 tanesini kullandım. </a:t>
            </a:r>
            <a:r>
              <a:rPr lang="tr-TR" dirty="0" smtClean="0"/>
              <a:t>Daha sonra 7 süs daha aldım. Ne kadar süsüm var?</a:t>
            </a:r>
            <a:r>
              <a:rPr lang="tr-TR" b="1" dirty="0"/>
              <a:t/>
            </a:r>
            <a:br>
              <a:rPr lang="tr-TR" b="1" dirty="0"/>
            </a:br>
            <a:r>
              <a:rPr lang="tr-TR" b="1" dirty="0"/>
              <a:t>     A) </a:t>
            </a:r>
            <a:r>
              <a:rPr lang="tr-TR" b="1" dirty="0" smtClean="0"/>
              <a:t>6</a:t>
            </a:r>
            <a:r>
              <a:rPr lang="tr-TR" b="1" dirty="0"/>
              <a:t>         B) 8        C) </a:t>
            </a:r>
            <a:r>
              <a:rPr lang="tr-TR" b="1" dirty="0" smtClean="0"/>
              <a:t>13</a:t>
            </a:r>
            <a:endParaRPr lang="tr-TR" b="1" dirty="0"/>
          </a:p>
          <a:p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3DCC8-022C-4E2D-B15B-6A71D472B38A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8</a:t>
            </a:fld>
            <a:endParaRPr lang="tr-TR"/>
          </a:p>
        </p:txBody>
      </p:sp>
      <p:pic>
        <p:nvPicPr>
          <p:cNvPr id="6148" name="Picture 4" descr="C:\Users\fevzi çakmak\Desktop\anima04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3200" y="3829050"/>
            <a:ext cx="2895600" cy="2857500"/>
          </a:xfrm>
          <a:prstGeom prst="rect">
            <a:avLst/>
          </a:prstGeom>
          <a:noFill/>
        </p:spPr>
      </p:pic>
      <p:pic>
        <p:nvPicPr>
          <p:cNvPr id="6149" name="Picture 5" descr="C:\Users\fevzi çakmak\Desktop\anima04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5800" y="3676650"/>
            <a:ext cx="2895600" cy="2857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YAŞAR ÇORUH İLKOKULU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9600" b="1" dirty="0" smtClean="0"/>
              <a:t>TEBRİKLER</a:t>
            </a:r>
            <a:endParaRPr lang="tr-TR" sz="960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CFF00-494E-4E07-A42C-A16B69D269F1}" type="datetime1">
              <a:rPr lang="tr-TR" smtClean="0"/>
              <a:pPr/>
              <a:t>13.04.2013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9</a:t>
            </a:fld>
            <a:endParaRPr lang="tr-TR"/>
          </a:p>
        </p:txBody>
      </p:sp>
      <p:pic>
        <p:nvPicPr>
          <p:cNvPr id="7171" name="Picture 3" descr="C:\Users\fevzi çakmak\Desktop\0_52b15_6dd54689_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068960"/>
            <a:ext cx="2838450" cy="2952750"/>
          </a:xfrm>
          <a:prstGeom prst="rect">
            <a:avLst/>
          </a:prstGeom>
          <a:noFill/>
        </p:spPr>
      </p:pic>
      <p:pic>
        <p:nvPicPr>
          <p:cNvPr id="7172" name="Picture 4" descr="C:\Users\fevzi çakmak\Desktop\0_52b15_6dd54689_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6975" y="2994025"/>
            <a:ext cx="2838450" cy="29527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145</TotalTime>
  <Words>328</Words>
  <Application>Microsoft Office PowerPoint</Application>
  <PresentationFormat>Ekran Gösterisi (4:3)</PresentationFormat>
  <Paragraphs>98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TEMEL YAŞAR ÇORUH İLKOKULU</vt:lpstr>
      <vt:lpstr>TEMEL YAŞAR ÇORUH İLKOKULU</vt:lpstr>
      <vt:lpstr>TEMEL YAŞAR ÇORUH İLKOKULU</vt:lpstr>
      <vt:lpstr>TEMEL YAŞAR ÇORUH İLKOKULU</vt:lpstr>
      <vt:lpstr>TEMEL YAŞAR ÇORUH İLKOKULU</vt:lpstr>
      <vt:lpstr>TEMEL YAŞAR ÇORUH İLKOKULU</vt:lpstr>
      <vt:lpstr>TEMEL YAŞAR ÇORUH İLKOKULU</vt:lpstr>
      <vt:lpstr>TEMEL YAŞAR ÇORUH İLKOKULU</vt:lpstr>
      <vt:lpstr>TEMEL YAŞAR ÇORUH İLKOKULU</vt:lpstr>
      <vt:lpstr>TEMEL YAŞAR ÇORUH İLKOKULU</vt:lpstr>
      <vt:lpstr>TEMEL YAŞAR ÇORUH İLKOKULU</vt:lpstr>
      <vt:lpstr>TEMEL YAŞAR ÇORUH İLKOKULU</vt:lpstr>
      <vt:lpstr>TEMEL YAŞAR ÇORUH İLKOKULU</vt:lpstr>
      <vt:lpstr>TEMEL YAŞAR ÇORUH İLKOKULU</vt:lpstr>
      <vt:lpstr>TEMEL YAŞAR ÇORUH İLKOKULU</vt:lpstr>
      <vt:lpstr>TEMEL YAŞAR ÇORUH İLKOKULU</vt:lpstr>
      <vt:lpstr>TEMEL YAŞAR ÇORUH İLKOKULU</vt:lpstr>
      <vt:lpstr>TEMEL YAŞAR ÇORUH İLKOKULU</vt:lpstr>
      <vt:lpstr>TEMEL YAŞAR ÇORUH İLKOKULU</vt:lpstr>
      <vt:lpstr>TEMEL YAŞAR ÇORUH İLKOKULU</vt:lpstr>
      <vt:lpstr>TEMEL YAŞAR ÇORUH İLKOKULU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TEMEL YAŞAR ÇORUH İLKOKULU</dc:title>
  <dc:creator>fevzi çakmak</dc:creator>
  <cp:lastModifiedBy>fevzi çakmak</cp:lastModifiedBy>
  <cp:revision>34</cp:revision>
  <dcterms:created xsi:type="dcterms:W3CDTF">2013-04-06T23:16:30Z</dcterms:created>
  <dcterms:modified xsi:type="dcterms:W3CDTF">2013-04-13T21:01:43Z</dcterms:modified>
</cp:coreProperties>
</file>