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4" r:id="rId1"/>
    <p:sldMasterId id="2147484068" r:id="rId2"/>
  </p:sldMasterIdLst>
  <p:notesMasterIdLst>
    <p:notesMasterId r:id="rId23"/>
  </p:notesMasterIdLst>
  <p:sldIdLst>
    <p:sldId id="256" r:id="rId3"/>
    <p:sldId id="257" r:id="rId4"/>
    <p:sldId id="258" r:id="rId5"/>
    <p:sldId id="260" r:id="rId6"/>
    <p:sldId id="259" r:id="rId7"/>
    <p:sldId id="261" r:id="rId8"/>
    <p:sldId id="264" r:id="rId9"/>
    <p:sldId id="263" r:id="rId10"/>
    <p:sldId id="262" r:id="rId11"/>
    <p:sldId id="265" r:id="rId12"/>
    <p:sldId id="266" r:id="rId13"/>
    <p:sldId id="268" r:id="rId14"/>
    <p:sldId id="269" r:id="rId15"/>
    <p:sldId id="273" r:id="rId16"/>
    <p:sldId id="272" r:id="rId17"/>
    <p:sldId id="274" r:id="rId18"/>
    <p:sldId id="275" r:id="rId19"/>
    <p:sldId id="276" r:id="rId20"/>
    <p:sldId id="277" r:id="rId21"/>
    <p:sldId id="279"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Başlıksız Bölüm" id="{95341CE2-F478-44B6-8511-E5BF14A86232}">
          <p14:sldIdLst>
            <p14:sldId id="256"/>
            <p14:sldId id="257"/>
            <p14:sldId id="258"/>
            <p14:sldId id="260"/>
          </p14:sldIdLst>
        </p14:section>
        <p14:section name="Başlıksız Bölüm" id="{6F2A56FB-558A-4276-9565-55B063C9FF04}">
          <p14:sldIdLst>
            <p14:sldId id="259"/>
            <p14:sldId id="261"/>
            <p14:sldId id="264"/>
            <p14:sldId id="263"/>
            <p14:sldId id="262"/>
            <p14:sldId id="265"/>
            <p14:sldId id="266"/>
            <p14:sldId id="268"/>
            <p14:sldId id="269"/>
            <p14:sldId id="273"/>
            <p14:sldId id="272"/>
            <p14:sldId id="274"/>
            <p14:sldId id="275"/>
            <p14:sldId id="276"/>
            <p14:sldId id="277"/>
            <p14:sldId id="279"/>
            <p14:sldId id="27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79" autoAdjust="0"/>
    <p:restoredTop sz="94660"/>
  </p:normalViewPr>
  <p:slideViewPr>
    <p:cSldViewPr>
      <p:cViewPr>
        <p:scale>
          <a:sx n="100" d="100"/>
          <a:sy n="100" d="100"/>
        </p:scale>
        <p:origin x="-492" y="112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16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9FCB75-3670-4B97-A38A-407A897E4C06}" type="datetimeFigureOut">
              <a:rPr lang="tr-TR" smtClean="0"/>
              <a:pPr/>
              <a:t>24.01.2013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AFF79E-1345-4FEB-B977-A68D03E0C1EB}" type="slidenum">
              <a:rPr lang="tr-TR" smtClean="0"/>
              <a:pPr/>
              <a:t>‹#›</a:t>
            </a:fld>
            <a:endParaRPr lang="tr-TR"/>
          </a:p>
        </p:txBody>
      </p:sp>
    </p:spTree>
    <p:extLst>
      <p:ext uri="{BB962C8B-B14F-4D97-AF65-F5344CB8AC3E}">
        <p14:creationId xmlns:p14="http://schemas.microsoft.com/office/powerpoint/2010/main" xmlns="" val="1089509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1143000" y="685800"/>
            <a:ext cx="4572000" cy="3429000"/>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9AFF79E-1345-4FEB-B977-A68D03E0C1EB}" type="slidenum">
              <a:rPr lang="tr-TR" smtClean="0"/>
              <a:pPr/>
              <a:t>1</a:t>
            </a:fld>
            <a:endParaRPr lang="tr-TR"/>
          </a:p>
        </p:txBody>
      </p:sp>
    </p:spTree>
    <p:extLst>
      <p:ext uri="{BB962C8B-B14F-4D97-AF65-F5344CB8AC3E}">
        <p14:creationId xmlns:p14="http://schemas.microsoft.com/office/powerpoint/2010/main" xmlns="" val="2260149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1143000" y="685800"/>
            <a:ext cx="4572000" cy="3429000"/>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9AFF79E-1345-4FEB-B977-A68D03E0C1EB}" type="slidenum">
              <a:rPr lang="tr-TR" smtClean="0"/>
              <a:pPr/>
              <a:t>2</a:t>
            </a:fld>
            <a:endParaRPr lang="tr-TR"/>
          </a:p>
        </p:txBody>
      </p:sp>
    </p:spTree>
    <p:extLst>
      <p:ext uri="{BB962C8B-B14F-4D97-AF65-F5344CB8AC3E}">
        <p14:creationId xmlns:p14="http://schemas.microsoft.com/office/powerpoint/2010/main" xmlns="" val="2260149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smtClean="0"/>
          </a:p>
          <a:p>
            <a:endParaRPr lang="tr-TR" dirty="0"/>
          </a:p>
        </p:txBody>
      </p:sp>
      <p:sp>
        <p:nvSpPr>
          <p:cNvPr id="4" name="3 Slayt Numarası Yer Tutucusu"/>
          <p:cNvSpPr>
            <a:spLocks noGrp="1"/>
          </p:cNvSpPr>
          <p:nvPr>
            <p:ph type="sldNum" sz="quarter" idx="10"/>
          </p:nvPr>
        </p:nvSpPr>
        <p:spPr/>
        <p:txBody>
          <a:bodyPr/>
          <a:lstStyle/>
          <a:p>
            <a:fld id="{A9AFF79E-1345-4FEB-B977-A68D03E0C1EB}" type="slidenum">
              <a:rPr lang="tr-TR" smtClean="0"/>
              <a:pPr/>
              <a:t>4</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9AFF79E-1345-4FEB-B977-A68D03E0C1EB}" type="slidenum">
              <a:rPr lang="tr-TR" smtClean="0"/>
              <a:pPr/>
              <a:t>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C4670B06-B0A4-4A1E-91DF-B6006ACA5850}" type="datetime1">
              <a:rPr lang="tr-TR" smtClean="0"/>
              <a:t>24.01.2013</a:t>
            </a:fld>
            <a:endParaRPr lang="tr-TR"/>
          </a:p>
        </p:txBody>
      </p:sp>
      <p:sp>
        <p:nvSpPr>
          <p:cNvPr id="19" name="Footer Placeholder 18"/>
          <p:cNvSpPr>
            <a:spLocks noGrp="1"/>
          </p:cNvSpPr>
          <p:nvPr>
            <p:ph type="ftr" sz="quarter" idx="11"/>
          </p:nvPr>
        </p:nvSpPr>
        <p:spPr/>
        <p:txBody>
          <a:bodyPr/>
          <a:lstStyle/>
          <a:p>
            <a:r>
              <a:rPr lang="tr-TR" smtClean="0"/>
              <a:t>www.sorubak.com</a:t>
            </a:r>
            <a:endParaRPr lang="tr-TR"/>
          </a:p>
        </p:txBody>
      </p:sp>
      <p:sp>
        <p:nvSpPr>
          <p:cNvPr id="27" name="Slide Number Placeholder 26"/>
          <p:cNvSpPr>
            <a:spLocks noGrp="1"/>
          </p:cNvSpPr>
          <p:nvPr>
            <p:ph type="sldNum" sz="quarter" idx="12"/>
          </p:nvPr>
        </p:nvSpPr>
        <p:spPr/>
        <p:txBody>
          <a:bodyPr/>
          <a:lstStyle/>
          <a:p>
            <a:fld id="{F302176B-0E47-46AC-8F43-DAB4B8A37D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804CD432-F433-44D0-9B6F-5FFA41E46FCD}" type="datetime1">
              <a:rPr lang="tr-TR" smtClean="0"/>
              <a:t>24.01.2013</a:t>
            </a:fld>
            <a:endParaRPr lang="tr-TR"/>
          </a:p>
        </p:txBody>
      </p:sp>
      <p:sp>
        <p:nvSpPr>
          <p:cNvPr id="5" name="Footer Placeholder 4"/>
          <p:cNvSpPr>
            <a:spLocks noGrp="1"/>
          </p:cNvSpPr>
          <p:nvPr>
            <p:ph type="ftr" sz="quarter" idx="11"/>
          </p:nvPr>
        </p:nvSpPr>
        <p:spPr/>
        <p:txBody>
          <a:bodyPr/>
          <a:lstStyle/>
          <a:p>
            <a:r>
              <a:rPr lang="tr-TR" smtClean="0"/>
              <a:t>www.sorubak.com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B53DAF-327E-4848-A132-F9FB3BFC480D}" type="datetime1">
              <a:rPr lang="tr-TR" smtClean="0"/>
              <a:t>24.01.2013</a:t>
            </a:fld>
            <a:endParaRPr lang="tr-TR"/>
          </a:p>
        </p:txBody>
      </p:sp>
      <p:sp>
        <p:nvSpPr>
          <p:cNvPr id="5" name="Footer Placeholder 4"/>
          <p:cNvSpPr>
            <a:spLocks noGrp="1"/>
          </p:cNvSpPr>
          <p:nvPr>
            <p:ph type="ftr" sz="quarter" idx="11"/>
          </p:nvPr>
        </p:nvSpPr>
        <p:spPr/>
        <p:txBody>
          <a:bodyPr/>
          <a:lstStyle/>
          <a:p>
            <a:r>
              <a:rPr lang="tr-TR" smtClean="0"/>
              <a:t>www.sorubak.com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F9F4E29C-FF31-4BB9-9A31-B7CDD2F30CDB}" type="datetime1">
              <a:rPr lang="tr-TR" smtClean="0"/>
              <a:t>24.01.2013</a:t>
            </a:fld>
            <a:endParaRPr lang="tr-TR"/>
          </a:p>
        </p:txBody>
      </p:sp>
      <p:sp>
        <p:nvSpPr>
          <p:cNvPr id="19" name="18 Altbilgi Yer Tutucusu"/>
          <p:cNvSpPr>
            <a:spLocks noGrp="1"/>
          </p:cNvSpPr>
          <p:nvPr>
            <p:ph type="ftr" sz="quarter" idx="11"/>
          </p:nvPr>
        </p:nvSpPr>
        <p:spPr/>
        <p:txBody>
          <a:bodyPr/>
          <a:lstStyle/>
          <a:p>
            <a:r>
              <a:rPr lang="tr-TR" smtClean="0"/>
              <a:t>www.sorubak.com</a:t>
            </a:r>
            <a:endParaRPr lang="tr-TR"/>
          </a:p>
        </p:txBody>
      </p:sp>
      <p:sp>
        <p:nvSpPr>
          <p:cNvPr id="27" name="2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ED9438B-53E9-4ED2-B4C3-A73CF7A18EDF}" type="datetime1">
              <a:rPr lang="tr-TR" smtClean="0"/>
              <a:t>24.01.2013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87E8B7FB-495D-4B76-9308-F8590AFAA44A}" type="datetime1">
              <a:rPr lang="tr-TR" smtClean="0"/>
              <a:t>24.01.2013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B1BF0336-261A-46F0-988D-88E1743D84FA}" type="datetime1">
              <a:rPr lang="tr-TR" smtClean="0"/>
              <a:t>24.01.2013</a:t>
            </a:fld>
            <a:endParaRPr lang="tr-TR"/>
          </a:p>
        </p:txBody>
      </p:sp>
      <p:sp>
        <p:nvSpPr>
          <p:cNvPr id="6" name="5 Altbilgi Yer Tutucusu"/>
          <p:cNvSpPr>
            <a:spLocks noGrp="1"/>
          </p:cNvSpPr>
          <p:nvPr>
            <p:ph type="ftr" sz="quarter" idx="11"/>
          </p:nvPr>
        </p:nvSpPr>
        <p:spPr/>
        <p:txBody>
          <a:bodyPr/>
          <a:lstStyle/>
          <a:p>
            <a:r>
              <a:rPr lang="tr-TR" smtClean="0"/>
              <a:t>www.sorubak.com</a:t>
            </a:r>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36E62297-5165-47F5-A87A-EC2CE5A08591}" type="datetime1">
              <a:rPr lang="tr-TR" smtClean="0"/>
              <a:t>24.01.2013</a:t>
            </a:fld>
            <a:endParaRPr lang="tr-TR"/>
          </a:p>
        </p:txBody>
      </p:sp>
      <p:sp>
        <p:nvSpPr>
          <p:cNvPr id="8" name="7 Altbilgi Yer Tutucusu"/>
          <p:cNvSpPr>
            <a:spLocks noGrp="1"/>
          </p:cNvSpPr>
          <p:nvPr>
            <p:ph type="ftr" sz="quarter" idx="11"/>
          </p:nvPr>
        </p:nvSpPr>
        <p:spPr/>
        <p:txBody>
          <a:bodyPr/>
          <a:lstStyle/>
          <a:p>
            <a:r>
              <a:rPr lang="tr-TR" smtClean="0"/>
              <a:t>www.sorubak.com</a:t>
            </a:r>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C580EFA6-3E35-40F8-89AE-414896CAEE3C}" type="datetime1">
              <a:rPr lang="tr-TR" smtClean="0"/>
              <a:t>24.01.2013</a:t>
            </a:fld>
            <a:endParaRPr lang="tr-TR"/>
          </a:p>
        </p:txBody>
      </p:sp>
      <p:sp>
        <p:nvSpPr>
          <p:cNvPr id="4" name="3 Altbilgi Yer Tutucusu"/>
          <p:cNvSpPr>
            <a:spLocks noGrp="1"/>
          </p:cNvSpPr>
          <p:nvPr>
            <p:ph type="ftr" sz="quarter" idx="11"/>
          </p:nvPr>
        </p:nvSpPr>
        <p:spPr/>
        <p:txBody>
          <a:bodyPr/>
          <a:lstStyle/>
          <a:p>
            <a:r>
              <a:rPr lang="tr-TR" smtClean="0"/>
              <a:t>www.sorubak.com</a:t>
            </a:r>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52FEA451-9476-4B2D-A637-AA23C6A29B6A}" type="datetime1">
              <a:rPr lang="tr-TR" smtClean="0"/>
              <a:t>24.01.2013</a:t>
            </a:fld>
            <a:endParaRPr lang="tr-TR"/>
          </a:p>
        </p:txBody>
      </p:sp>
      <p:sp>
        <p:nvSpPr>
          <p:cNvPr id="3" name="2 Altbilgi Yer Tutucusu"/>
          <p:cNvSpPr>
            <a:spLocks noGrp="1"/>
          </p:cNvSpPr>
          <p:nvPr>
            <p:ph type="ftr" sz="quarter" idx="11"/>
          </p:nvPr>
        </p:nvSpPr>
        <p:spPr/>
        <p:txBody>
          <a:bodyPr/>
          <a:lstStyle/>
          <a:p>
            <a:r>
              <a:rPr lang="tr-TR" smtClean="0"/>
              <a:t>www.sorubak.com</a:t>
            </a:r>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67133E87-8857-4D62-A84A-F7BA58B4DA75}" type="datetime1">
              <a:rPr lang="tr-TR" smtClean="0"/>
              <a:t>24.01.2013</a:t>
            </a:fld>
            <a:endParaRPr lang="tr-TR"/>
          </a:p>
        </p:txBody>
      </p:sp>
      <p:sp>
        <p:nvSpPr>
          <p:cNvPr id="6" name="5 Altbilgi Yer Tutucusu"/>
          <p:cNvSpPr>
            <a:spLocks noGrp="1"/>
          </p:cNvSpPr>
          <p:nvPr>
            <p:ph type="ftr" sz="quarter" idx="11"/>
          </p:nvPr>
        </p:nvSpPr>
        <p:spPr/>
        <p:txBody>
          <a:bodyPr/>
          <a:lstStyle/>
          <a:p>
            <a:r>
              <a:rPr lang="tr-TR" smtClean="0"/>
              <a:t>www.sorubak.com</a:t>
            </a:r>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C9115EED-143A-472F-A7C4-D2E2E6370978}" type="datetime1">
              <a:rPr lang="tr-TR" smtClean="0"/>
              <a:t>24.01.2013</a:t>
            </a:fld>
            <a:endParaRPr lang="tr-TR"/>
          </a:p>
        </p:txBody>
      </p:sp>
      <p:sp>
        <p:nvSpPr>
          <p:cNvPr id="5" name="Footer Placeholder 4"/>
          <p:cNvSpPr>
            <a:spLocks noGrp="1"/>
          </p:cNvSpPr>
          <p:nvPr>
            <p:ph type="ftr" sz="quarter" idx="11"/>
          </p:nvPr>
        </p:nvSpPr>
        <p:spPr/>
        <p:txBody>
          <a:bodyPr/>
          <a:lstStyle/>
          <a:p>
            <a:r>
              <a:rPr lang="tr-TR" smtClean="0"/>
              <a:t>www.sorubak.com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6FD36E7-D0F8-4448-9A2F-27F8B42A47CC}" type="datetime1">
              <a:rPr lang="tr-TR" smtClean="0"/>
              <a:t>24.01.2013</a:t>
            </a:fld>
            <a:endParaRPr lang="tr-TR"/>
          </a:p>
        </p:txBody>
      </p:sp>
      <p:sp>
        <p:nvSpPr>
          <p:cNvPr id="6" name="5 Altbilgi Yer Tutucusu"/>
          <p:cNvSpPr>
            <a:spLocks noGrp="1"/>
          </p:cNvSpPr>
          <p:nvPr>
            <p:ph type="ftr" sz="quarter" idx="11"/>
          </p:nvPr>
        </p:nvSpPr>
        <p:spPr/>
        <p:txBody>
          <a:bodyPr/>
          <a:lstStyle/>
          <a:p>
            <a:r>
              <a:rPr lang="tr-TR" smtClean="0"/>
              <a:t>www.sorubak.com</a:t>
            </a:r>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F302176B-0E47-46AC-8F43-DAB4B8A37D06}"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ADE77D9-F793-41B0-BAB3-0EC51B87DB43}" type="datetime1">
              <a:rPr lang="tr-TR" smtClean="0"/>
              <a:t>24.01.2013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68BA03-6CB8-45C5-A7C2-267EC3366907}" type="datetime1">
              <a:rPr lang="tr-TR" smtClean="0"/>
              <a:t>24.01.2013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87EED474-7802-4A3A-BED3-9B0038257965}" type="datetime1">
              <a:rPr lang="tr-TR" smtClean="0"/>
              <a:t>24.01.2013</a:t>
            </a:fld>
            <a:endParaRPr lang="tr-TR"/>
          </a:p>
        </p:txBody>
      </p:sp>
      <p:sp>
        <p:nvSpPr>
          <p:cNvPr id="5" name="Footer Placeholder 4"/>
          <p:cNvSpPr>
            <a:spLocks noGrp="1"/>
          </p:cNvSpPr>
          <p:nvPr>
            <p:ph type="ftr" sz="quarter" idx="11"/>
          </p:nvPr>
        </p:nvSpPr>
        <p:spPr/>
        <p:txBody>
          <a:bodyPr/>
          <a:lstStyle/>
          <a:p>
            <a:r>
              <a:rPr lang="tr-TR" smtClean="0"/>
              <a:t>www.sorubak.com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30379A1E-2399-4518-9EF9-95FBF3680E8B}" type="datetime1">
              <a:rPr lang="tr-TR" smtClean="0"/>
              <a:t>24.01.2013</a:t>
            </a:fld>
            <a:endParaRPr lang="tr-TR"/>
          </a:p>
        </p:txBody>
      </p:sp>
      <p:sp>
        <p:nvSpPr>
          <p:cNvPr id="6" name="Footer Placeholder 5"/>
          <p:cNvSpPr>
            <a:spLocks noGrp="1"/>
          </p:cNvSpPr>
          <p:nvPr>
            <p:ph type="ftr" sz="quarter" idx="11"/>
          </p:nvPr>
        </p:nvSpPr>
        <p:spPr/>
        <p:txBody>
          <a:bodyPr/>
          <a:lstStyle/>
          <a:p>
            <a:r>
              <a:rPr lang="tr-TR" smtClean="0"/>
              <a:t>www.sorubak.com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E4978A25-CF50-4B06-9181-C90AC685F3E4}" type="datetime1">
              <a:rPr lang="tr-TR" smtClean="0"/>
              <a:t>24.01.2013</a:t>
            </a:fld>
            <a:endParaRPr lang="tr-TR"/>
          </a:p>
        </p:txBody>
      </p:sp>
      <p:sp>
        <p:nvSpPr>
          <p:cNvPr id="8" name="Footer Placeholder 7"/>
          <p:cNvSpPr>
            <a:spLocks noGrp="1"/>
          </p:cNvSpPr>
          <p:nvPr>
            <p:ph type="ftr" sz="quarter" idx="11"/>
          </p:nvPr>
        </p:nvSpPr>
        <p:spPr/>
        <p:txBody>
          <a:bodyPr/>
          <a:lstStyle/>
          <a:p>
            <a:r>
              <a:rPr lang="tr-TR" smtClean="0"/>
              <a:t>www.sorubak.com</a:t>
            </a:r>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562C2279-D5D6-4EE0-B3F3-98C1C73F5863}" type="datetime1">
              <a:rPr lang="tr-TR" smtClean="0"/>
              <a:t>24.01.2013</a:t>
            </a:fld>
            <a:endParaRPr lang="tr-TR"/>
          </a:p>
        </p:txBody>
      </p:sp>
      <p:sp>
        <p:nvSpPr>
          <p:cNvPr id="4" name="Footer Placeholder 3"/>
          <p:cNvSpPr>
            <a:spLocks noGrp="1"/>
          </p:cNvSpPr>
          <p:nvPr>
            <p:ph type="ftr" sz="quarter" idx="11"/>
          </p:nvPr>
        </p:nvSpPr>
        <p:spPr/>
        <p:txBody>
          <a:bodyPr/>
          <a:lstStyle/>
          <a:p>
            <a:r>
              <a:rPr lang="tr-TR" smtClean="0"/>
              <a:t>www.sorubak.com</a:t>
            </a:r>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277E3B-F088-4126-A3A1-4E330D75F9A7}" type="datetime1">
              <a:rPr lang="tr-TR" smtClean="0"/>
              <a:t>24.01.2013</a:t>
            </a:fld>
            <a:endParaRPr lang="tr-TR"/>
          </a:p>
        </p:txBody>
      </p:sp>
      <p:sp>
        <p:nvSpPr>
          <p:cNvPr id="3" name="Footer Placeholder 2"/>
          <p:cNvSpPr>
            <a:spLocks noGrp="1"/>
          </p:cNvSpPr>
          <p:nvPr>
            <p:ph type="ftr" sz="quarter" idx="11"/>
          </p:nvPr>
        </p:nvSpPr>
        <p:spPr/>
        <p:txBody>
          <a:bodyPr/>
          <a:lstStyle/>
          <a:p>
            <a:r>
              <a:rPr lang="tr-TR" smtClean="0"/>
              <a:t>www.sorubak.com</a:t>
            </a:r>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8214BB63-EB66-459E-88C8-26A87AFE97B7}" type="datetime1">
              <a:rPr lang="tr-TR" smtClean="0"/>
              <a:t>24.01.2013</a:t>
            </a:fld>
            <a:endParaRPr lang="tr-TR"/>
          </a:p>
        </p:txBody>
      </p:sp>
      <p:sp>
        <p:nvSpPr>
          <p:cNvPr id="6" name="Footer Placeholder 5"/>
          <p:cNvSpPr>
            <a:spLocks noGrp="1"/>
          </p:cNvSpPr>
          <p:nvPr>
            <p:ph type="ftr" sz="quarter" idx="11"/>
          </p:nvPr>
        </p:nvSpPr>
        <p:spPr/>
        <p:txBody>
          <a:bodyPr/>
          <a:lstStyle/>
          <a:p>
            <a:r>
              <a:rPr lang="tr-TR" smtClean="0"/>
              <a:t>www.sorubak.com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1707F243-D105-4398-8384-7ED416419A4F}" type="datetime1">
              <a:rPr lang="tr-TR" smtClean="0"/>
              <a:t>24.01.2013</a:t>
            </a:fld>
            <a:endParaRPr lang="tr-TR"/>
          </a:p>
        </p:txBody>
      </p:sp>
      <p:sp>
        <p:nvSpPr>
          <p:cNvPr id="6" name="Footer Placeholder 5"/>
          <p:cNvSpPr>
            <a:spLocks noGrp="1"/>
          </p:cNvSpPr>
          <p:nvPr>
            <p:ph type="ftr" sz="quarter" idx="11"/>
          </p:nvPr>
        </p:nvSpPr>
        <p:spPr/>
        <p:txBody>
          <a:bodyPr/>
          <a:lstStyle/>
          <a:p>
            <a:r>
              <a:rPr lang="tr-TR" smtClean="0"/>
              <a:t>www.sorubak.com</a:t>
            </a:r>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F302176B-0E47-46AC-8F43-DAB4B8A37D06}"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7130524-9219-45F3-B91C-A9B3E9EA876B}" type="datetime1">
              <a:rPr lang="tr-TR" smtClean="0"/>
              <a:t>24.01.2013</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tr-TR" smtClean="0"/>
              <a:t>www.sorubak.com</a:t>
            </a:r>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302176B-0E47-46AC-8F43-DAB4B8A37D06}"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3FD44A8-3B65-4691-B178-A383EEE9474E}" type="datetime1">
              <a:rPr lang="tr-TR" smtClean="0"/>
              <a:t>24.01.2013</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tr-TR" smtClean="0"/>
              <a:t>www.sorubak.com</a:t>
            </a:r>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302176B-0E47-46AC-8F43-DAB4B8A37D06}"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3.xml"/><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3.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3.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www.renkliweb.com/kultursanat/sedefcilik-sedefkarlik-nedir-sedefcilik-mesleginin-ozellikleri.html"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80000"/>
                <a:satMod val="400000"/>
              </a:schemeClr>
            </a:gs>
            <a:gs pos="38000">
              <a:schemeClr val="bg2">
                <a:tint val="83000"/>
                <a:satMod val="320000"/>
              </a:schemeClr>
            </a:gs>
            <a:gs pos="100000">
              <a:schemeClr val="bg2">
                <a:shade val="15000"/>
                <a:satMod val="320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fontScale="90000"/>
          </a:bodyPr>
          <a:lstStyle/>
          <a:p>
            <a:r>
              <a:rPr lang="tr-TR" dirty="0" smtClean="0"/>
              <a:t>KAYBOLAN MESLEKLER VE GÜNÜMÜZDEKİ MESLEKLER</a:t>
            </a:r>
            <a:endParaRPr lang="tr-TR" dirty="0"/>
          </a:p>
        </p:txBody>
      </p:sp>
      <p:sp>
        <p:nvSpPr>
          <p:cNvPr id="6" name="Alt Başlık 5"/>
          <p:cNvSpPr>
            <a:spLocks noGrp="1"/>
          </p:cNvSpPr>
          <p:nvPr>
            <p:ph type="subTitle" idx="1"/>
          </p:nvPr>
        </p:nvSpPr>
        <p:spPr/>
        <p:txBody>
          <a:bodyPr>
            <a:normAutofit fontScale="85000" lnSpcReduction="20000"/>
          </a:bodyPr>
          <a:lstStyle/>
          <a:p>
            <a:pPr algn="ctr"/>
            <a:endParaRPr lang="tr-TR" dirty="0" smtClean="0"/>
          </a:p>
          <a:p>
            <a:endParaRPr lang="tr-TR" dirty="0" smtClean="0"/>
          </a:p>
          <a:p>
            <a:endParaRPr lang="tr-TR" dirty="0" smtClean="0"/>
          </a:p>
          <a:p>
            <a:r>
              <a:rPr lang="tr-TR" dirty="0" smtClean="0"/>
              <a:t>	HAZIRLAYAN</a:t>
            </a:r>
          </a:p>
          <a:p>
            <a:r>
              <a:rPr lang="tr-TR" dirty="0" smtClean="0"/>
              <a:t>SUDEM ÖZTÜRK</a:t>
            </a:r>
            <a:endParaRPr lang="tr-TR" dirty="0"/>
          </a:p>
        </p:txBody>
      </p:sp>
      <p:sp>
        <p:nvSpPr>
          <p:cNvPr id="3" name="Altbilgi Yer Tutucusu 2"/>
          <p:cNvSpPr>
            <a:spLocks noGrp="1"/>
          </p:cNvSpPr>
          <p:nvPr>
            <p:ph type="ftr" sz="quarter" idx="11"/>
          </p:nvPr>
        </p:nvSpPr>
        <p:spPr/>
        <p:txBody>
          <a:bodyPr/>
          <a:lstStyle/>
          <a:p>
            <a:r>
              <a:rPr lang="tr-TR" smtClean="0"/>
              <a:t>www.sorubak.com</a:t>
            </a:r>
            <a:endParaRPr lang="tr-TR"/>
          </a:p>
        </p:txBody>
      </p:sp>
    </p:spTree>
    <p:extLst>
      <p:ext uri="{BB962C8B-B14F-4D97-AF65-F5344CB8AC3E}">
        <p14:creationId xmlns:p14="http://schemas.microsoft.com/office/powerpoint/2010/main" xmlns="" val="3485701156"/>
      </p:ext>
    </p:extLst>
  </p:cSld>
  <p:clrMapOvr>
    <a:masterClrMapping/>
  </p:clrMapOvr>
  <p:transition advTm="6599">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571604" y="785794"/>
            <a:ext cx="8229600" cy="1143000"/>
          </a:xfrm>
        </p:spPr>
        <p:txBody>
          <a:bodyPr>
            <a:normAutofit fontScale="90000"/>
          </a:bodyPr>
          <a:lstStyle/>
          <a:p>
            <a:r>
              <a:rPr lang="tr-TR" sz="4000" b="1" dirty="0" smtClean="0"/>
              <a:t/>
            </a:r>
            <a:br>
              <a:rPr lang="tr-TR" sz="4000" b="1" dirty="0" smtClean="0"/>
            </a:br>
            <a:endParaRPr lang="tr-TR" sz="4000" b="1" dirty="0"/>
          </a:p>
        </p:txBody>
      </p:sp>
      <p:sp>
        <p:nvSpPr>
          <p:cNvPr id="3" name="2 İçerik Yer Tutucusu"/>
          <p:cNvSpPr>
            <a:spLocks noGrp="1"/>
          </p:cNvSpPr>
          <p:nvPr>
            <p:ph idx="1"/>
          </p:nvPr>
        </p:nvSpPr>
        <p: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lstStyle/>
          <a:p>
            <a:endParaRPr lang="tr-TR" dirty="0" smtClean="0"/>
          </a:p>
          <a:p>
            <a:endParaRPr lang="tr-TR" dirty="0" smtClean="0"/>
          </a:p>
          <a:p>
            <a:endParaRPr lang="tr-TR" dirty="0" smtClean="0"/>
          </a:p>
          <a:p>
            <a:endParaRPr lang="tr-TR" dirty="0" smtClean="0"/>
          </a:p>
          <a:p>
            <a:r>
              <a:rPr lang="tr-TR" sz="2500" dirty="0" smtClean="0"/>
              <a:t>Torna tezgahından yararlanarak talaşlı imalat yapmaya ve metalleri ölçü ve şekillere getirmeye </a:t>
            </a:r>
            <a:r>
              <a:rPr lang="tr-TR" sz="2500" b="1" dirty="0" smtClean="0"/>
              <a:t>“TORNACILIK</a:t>
            </a:r>
            <a:r>
              <a:rPr lang="tr-TR" sz="2500" dirty="0" smtClean="0"/>
              <a:t>”  denir. Bu işleri yapan kişilere de </a:t>
            </a:r>
            <a:r>
              <a:rPr lang="tr-TR" sz="2500" b="1" dirty="0" smtClean="0"/>
              <a:t>“TORNACI</a:t>
            </a:r>
            <a:r>
              <a:rPr lang="tr-TR" sz="2500" dirty="0" smtClean="0"/>
              <a:t>” denir. </a:t>
            </a:r>
          </a:p>
          <a:p>
            <a:r>
              <a:rPr lang="tr-TR" sz="2500" dirty="0" smtClean="0"/>
              <a:t>Tornacılıkta iş parçaları,kendi ekseni etrafında dönerken sağlam bağlanmış ve gereğine göre bilenip,biçimlendiril-</a:t>
            </a:r>
            <a:r>
              <a:rPr lang="tr-TR" sz="2500" dirty="0" err="1" smtClean="0"/>
              <a:t>miş</a:t>
            </a:r>
            <a:r>
              <a:rPr lang="tr-TR" sz="2500" dirty="0" smtClean="0"/>
              <a:t> kesici alet tarafından talaş kaldırılarak işlenir.</a:t>
            </a:r>
            <a:endParaRPr lang="tr-TR" sz="2500" dirty="0"/>
          </a:p>
        </p:txBody>
      </p:sp>
      <p:pic>
        <p:nvPicPr>
          <p:cNvPr id="1026" name="Picture 2" descr="C:\Users\Administrator\Desktop\Yeni klasör\8.jpg"/>
          <p:cNvPicPr>
            <a:picLocks noChangeAspect="1" noChangeArrowheads="1"/>
          </p:cNvPicPr>
          <p:nvPr/>
        </p:nvPicPr>
        <p:blipFill>
          <a:blip r:embed="rId2" cstate="print"/>
          <a:srcRect/>
          <a:stretch>
            <a:fillRect/>
          </a:stretch>
        </p:blipFill>
        <p:spPr bwMode="auto">
          <a:xfrm>
            <a:off x="1571604" y="0"/>
            <a:ext cx="4857784" cy="3936300"/>
          </a:xfrm>
          <a:prstGeom prst="rect">
            <a:avLst/>
          </a:prstGeom>
          <a:noFill/>
        </p:spPr>
      </p:pic>
      <p:sp>
        <p:nvSpPr>
          <p:cNvPr id="5" name="4 Dikdörtgen"/>
          <p:cNvSpPr/>
          <p:nvPr/>
        </p:nvSpPr>
        <p:spPr>
          <a:xfrm>
            <a:off x="3428992" y="3214686"/>
            <a:ext cx="2500330" cy="523220"/>
          </a:xfrm>
          <a:prstGeom prst="rect">
            <a:avLst/>
          </a:prstGeom>
        </p:spPr>
        <p:txBody>
          <a:bodyPr wrap="square">
            <a:spAutoFit/>
          </a:bodyPr>
          <a:lstStyle/>
          <a:p>
            <a:r>
              <a:rPr lang="tr-TR" sz="2800" b="1" dirty="0" smtClean="0">
                <a:solidFill>
                  <a:schemeClr val="bg1"/>
                </a:solidFill>
              </a:rPr>
              <a:t>TORNACILIK</a:t>
            </a:r>
            <a:endParaRPr lang="tr-TR" sz="2800" b="1" dirty="0">
              <a:solidFill>
                <a:schemeClr val="bg1"/>
              </a:solidFill>
            </a:endParaRPr>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advTm="8034">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571472" y="571480"/>
            <a:ext cx="8115328" cy="1857388"/>
          </a:xfrm>
        </p:spPr>
        <p:txBody>
          <a:bodyPr>
            <a:normAutofit fontScale="90000"/>
          </a:bodyPr>
          <a:lstStyle/>
          <a:p>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sz="3100" dirty="0" smtClean="0"/>
              <a:t>Köy, pazar vb. yerlerde dolaşarak ufak tefek tuhafiye eşyası satan kimseye </a:t>
            </a:r>
            <a:r>
              <a:rPr lang="tr-TR" sz="3100" b="1" dirty="0" smtClean="0"/>
              <a:t>“ÇERÇİ” </a:t>
            </a:r>
            <a:r>
              <a:rPr lang="tr-TR" sz="3100" dirty="0" smtClean="0"/>
              <a:t>denir.Bu mesleğe de      </a:t>
            </a:r>
            <a:r>
              <a:rPr lang="tr-TR" sz="3100" b="1" dirty="0" smtClean="0"/>
              <a:t>“ÇERÇİCİLİK </a:t>
            </a:r>
            <a:r>
              <a:rPr lang="tr-TR" sz="3100" dirty="0" smtClean="0"/>
              <a:t>“denir.</a:t>
            </a:r>
            <a:r>
              <a:rPr lang="tr-TR" dirty="0" smtClean="0"/>
              <a:t/>
            </a:r>
            <a:br>
              <a:rPr lang="tr-TR" dirty="0" smtClean="0"/>
            </a:br>
            <a:endParaRPr lang="tr-TR" dirty="0"/>
          </a:p>
        </p:txBody>
      </p:sp>
      <p:pic>
        <p:nvPicPr>
          <p:cNvPr id="1027" name="Picture 3" descr="C:\Users\Administrator\Desktop\Yeni klasör\12.png"/>
          <p:cNvPicPr>
            <a:picLocks noGrp="1" noChangeAspect="1" noChangeArrowheads="1"/>
          </p:cNvPicPr>
          <p:nvPr>
            <p:ph idx="1"/>
          </p:nvPr>
        </p:nvPicPr>
        <p:blipFill>
          <a:blip r:embed="rId2" cstate="print"/>
          <a:srcRect/>
          <a:stretch>
            <a:fillRect/>
          </a:stretch>
        </p:blipFill>
        <p:spPr bwMode="auto">
          <a:xfrm>
            <a:off x="3643306" y="1974179"/>
            <a:ext cx="4000528" cy="4883821"/>
          </a:xfrm>
          <a:prstGeom prst="rect">
            <a:avLst/>
          </a:prstGeom>
          <a:noFill/>
        </p:spPr>
      </p:pic>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advTm="10967">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GÜNÜMÜZ MESLEKLERİ</a:t>
            </a:r>
            <a:endParaRPr lang="tr-TR" dirty="0"/>
          </a:p>
        </p:txBody>
      </p:sp>
      <p:pic>
        <p:nvPicPr>
          <p:cNvPr id="1026" name="Picture 2" descr="C:\Users\Administrator\Desktop\Yeni klasör\17.png"/>
          <p:cNvPicPr>
            <a:picLocks noGrp="1" noChangeAspect="1" noChangeArrowheads="1"/>
          </p:cNvPicPr>
          <p:nvPr>
            <p:ph idx="1"/>
          </p:nvPr>
        </p:nvPicPr>
        <p:blipFill>
          <a:blip r:embed="rId2" cstate="print"/>
          <a:srcRect/>
          <a:stretch>
            <a:fillRect/>
          </a:stretch>
        </p:blipFill>
        <p:spPr bwMode="auto">
          <a:xfrm>
            <a:off x="500034" y="2071678"/>
            <a:ext cx="7338783" cy="4214842"/>
          </a:xfrm>
          <a:prstGeom prst="rect">
            <a:avLst/>
          </a:prstGeom>
          <a:noFill/>
        </p:spPr>
      </p:pic>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advTm="5320">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1000108"/>
            <a:ext cx="8229600" cy="1143000"/>
          </a:xfrm>
        </p:spPr>
        <p:txBody>
          <a:bodyPr>
            <a:noAutofit/>
          </a:bodyPr>
          <a:lstStyle/>
          <a:p>
            <a:pPr algn="ctr"/>
            <a:r>
              <a:rPr lang="tr-TR" sz="5400" dirty="0" smtClean="0"/>
              <a:t>DOKTOR VE SAĞLIK HİZMETLERİ</a:t>
            </a:r>
            <a:endParaRPr lang="tr-TR" sz="5400" dirty="0"/>
          </a:p>
        </p:txBody>
      </p:sp>
      <p:pic>
        <p:nvPicPr>
          <p:cNvPr id="2051" name="Picture 3" descr="C:\Users\Administrator\Desktop\Yeni klasör\14.jpg"/>
          <p:cNvPicPr>
            <a:picLocks noChangeAspect="1" noChangeArrowheads="1"/>
          </p:cNvPicPr>
          <p:nvPr/>
        </p:nvPicPr>
        <p:blipFill>
          <a:blip r:embed="rId2" cstate="print"/>
          <a:srcRect/>
          <a:stretch>
            <a:fillRect/>
          </a:stretch>
        </p:blipFill>
        <p:spPr bwMode="auto">
          <a:xfrm>
            <a:off x="-21182" y="2786058"/>
            <a:ext cx="3773523" cy="2214578"/>
          </a:xfrm>
          <a:prstGeom prst="rect">
            <a:avLst/>
          </a:prstGeom>
          <a:noFill/>
        </p:spPr>
      </p:pic>
      <p:pic>
        <p:nvPicPr>
          <p:cNvPr id="2052" name="Picture 4" descr="C:\Users\Administrator\Desktop\Yeni klasör\13.png"/>
          <p:cNvPicPr>
            <a:picLocks noGrp="1" noChangeAspect="1" noChangeArrowheads="1"/>
          </p:cNvPicPr>
          <p:nvPr>
            <p:ph idx="1"/>
          </p:nvPr>
        </p:nvPicPr>
        <p:blipFill>
          <a:blip r:embed="rId3" cstate="print"/>
          <a:srcRect/>
          <a:stretch>
            <a:fillRect/>
          </a:stretch>
        </p:blipFill>
        <p:spPr bwMode="auto">
          <a:xfrm>
            <a:off x="5500694" y="2734352"/>
            <a:ext cx="3500462" cy="2274110"/>
          </a:xfrm>
          <a:prstGeom prst="rect">
            <a:avLst/>
          </a:prstGeom>
          <a:noFill/>
        </p:spPr>
      </p:pic>
      <p:pic>
        <p:nvPicPr>
          <p:cNvPr id="3074" name="Picture 2" descr="C:\Users\Administrator\Desktop\Yeni klasör\beyz.jpg"/>
          <p:cNvPicPr>
            <a:picLocks noChangeAspect="1" noChangeArrowheads="1"/>
          </p:cNvPicPr>
          <p:nvPr/>
        </p:nvPicPr>
        <p:blipFill>
          <a:blip r:embed="rId4" cstate="print"/>
          <a:srcRect/>
          <a:stretch>
            <a:fillRect/>
          </a:stretch>
        </p:blipFill>
        <p:spPr bwMode="auto">
          <a:xfrm>
            <a:off x="3786181" y="2071678"/>
            <a:ext cx="1821017" cy="4786322"/>
          </a:xfrm>
          <a:prstGeom prst="rect">
            <a:avLst/>
          </a:prstGeom>
          <a:noFill/>
        </p:spPr>
      </p:pic>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advTm="10108">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800" dirty="0" smtClean="0"/>
              <a:t>ÖĞRETMEN</a:t>
            </a:r>
            <a:endParaRPr lang="tr-TR" sz="4800" dirty="0"/>
          </a:p>
        </p:txBody>
      </p:sp>
      <p:pic>
        <p:nvPicPr>
          <p:cNvPr id="3074" name="Picture 2" descr="C:\Users\Administrator\Desktop\Yeni klasör\15.jpg"/>
          <p:cNvPicPr>
            <a:picLocks noGrp="1" noChangeAspect="1" noChangeArrowheads="1"/>
          </p:cNvPicPr>
          <p:nvPr>
            <p:ph idx="1"/>
          </p:nvPr>
        </p:nvPicPr>
        <p:blipFill>
          <a:blip r:embed="rId2" cstate="print"/>
          <a:srcRect/>
          <a:stretch>
            <a:fillRect/>
          </a:stretch>
        </p:blipFill>
        <p:spPr bwMode="auto">
          <a:xfrm>
            <a:off x="357158" y="1928802"/>
            <a:ext cx="3890990" cy="3143272"/>
          </a:xfrm>
          <a:prstGeom prst="rect">
            <a:avLst/>
          </a:prstGeom>
          <a:noFill/>
        </p:spPr>
      </p:pic>
      <p:pic>
        <p:nvPicPr>
          <p:cNvPr id="5" name="Picture 3" descr="C:\Users\Administrator\Desktop\Yeni klasör\SAM_1855.JPG"/>
          <p:cNvPicPr>
            <a:picLocks noChangeAspect="1" noChangeArrowheads="1"/>
          </p:cNvPicPr>
          <p:nvPr/>
        </p:nvPicPr>
        <p:blipFill>
          <a:blip r:embed="rId3" cstate="print"/>
          <a:srcRect/>
          <a:stretch>
            <a:fillRect/>
          </a:stretch>
        </p:blipFill>
        <p:spPr bwMode="auto">
          <a:xfrm>
            <a:off x="4286248" y="2143115"/>
            <a:ext cx="4857752" cy="3658093"/>
          </a:xfrm>
          <a:prstGeom prst="rect">
            <a:avLst/>
          </a:prstGeom>
          <a:noFill/>
        </p:spPr>
      </p:pic>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advTm="12792">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428604"/>
            <a:ext cx="8229600" cy="1143000"/>
          </a:xfrm>
        </p:spPr>
        <p:txBody>
          <a:bodyPr>
            <a:normAutofit/>
          </a:bodyPr>
          <a:lstStyle/>
          <a:p>
            <a:pPr algn="ctr"/>
            <a:r>
              <a:rPr lang="tr-TR" sz="5400" dirty="0" smtClean="0"/>
              <a:t>MÜHENDİS(</a:t>
            </a:r>
            <a:r>
              <a:rPr lang="tr-TR" sz="2400" dirty="0" smtClean="0"/>
              <a:t>İNŞAAT,MAKİNA,ZİRAAT,BİLGİSAYAR…)</a:t>
            </a:r>
            <a:endParaRPr lang="tr-TR" sz="2400" dirty="0"/>
          </a:p>
        </p:txBody>
      </p:sp>
      <p:pic>
        <p:nvPicPr>
          <p:cNvPr id="4098" name="Picture 2" descr="C:\Users\Administrator\Desktop\Yeni klasör\21.png"/>
          <p:cNvPicPr>
            <a:picLocks noGrp="1" noChangeAspect="1" noChangeArrowheads="1"/>
          </p:cNvPicPr>
          <p:nvPr>
            <p:ph idx="1"/>
          </p:nvPr>
        </p:nvPicPr>
        <p:blipFill>
          <a:blip r:embed="rId2" cstate="print"/>
          <a:srcRect/>
          <a:stretch>
            <a:fillRect/>
          </a:stretch>
        </p:blipFill>
        <p:spPr bwMode="auto">
          <a:xfrm>
            <a:off x="1214414" y="2000240"/>
            <a:ext cx="2571768" cy="2571768"/>
          </a:xfrm>
          <a:prstGeom prst="rect">
            <a:avLst/>
          </a:prstGeom>
          <a:noFill/>
        </p:spPr>
      </p:pic>
      <p:pic>
        <p:nvPicPr>
          <p:cNvPr id="4099" name="Picture 3" descr="C:\Users\Administrator\Desktop\Yeni klasör\21.jpg"/>
          <p:cNvPicPr>
            <a:picLocks noChangeAspect="1" noChangeArrowheads="1"/>
          </p:cNvPicPr>
          <p:nvPr/>
        </p:nvPicPr>
        <p:blipFill>
          <a:blip r:embed="rId3" cstate="print"/>
          <a:srcRect/>
          <a:stretch>
            <a:fillRect/>
          </a:stretch>
        </p:blipFill>
        <p:spPr bwMode="auto">
          <a:xfrm>
            <a:off x="428596" y="4714860"/>
            <a:ext cx="3019879" cy="2143140"/>
          </a:xfrm>
          <a:prstGeom prst="rect">
            <a:avLst/>
          </a:prstGeom>
          <a:noFill/>
        </p:spPr>
      </p:pic>
      <p:pic>
        <p:nvPicPr>
          <p:cNvPr id="3" name="Picture 2" descr="C:\Users\Administrator\Desktop\Yeni klasör\Resim 012.jpg"/>
          <p:cNvPicPr>
            <a:picLocks noChangeAspect="1" noChangeArrowheads="1"/>
          </p:cNvPicPr>
          <p:nvPr/>
        </p:nvPicPr>
        <p:blipFill>
          <a:blip r:embed="rId4" cstate="print"/>
          <a:srcRect/>
          <a:stretch>
            <a:fillRect/>
          </a:stretch>
        </p:blipFill>
        <p:spPr bwMode="auto">
          <a:xfrm>
            <a:off x="4143372" y="1836156"/>
            <a:ext cx="4500594" cy="2789431"/>
          </a:xfrm>
          <a:prstGeom prst="rect">
            <a:avLst/>
          </a:prstGeom>
          <a:noFill/>
        </p:spPr>
      </p:pic>
      <p:pic>
        <p:nvPicPr>
          <p:cNvPr id="4" name="Picture 3" descr="C:\Users\Administrator\Desktop\Yeni klasör\40b2bb3852ea9cb00e1d6c0939b28b9b_1297594993[1].jpg"/>
          <p:cNvPicPr>
            <a:picLocks noChangeAspect="1" noChangeArrowheads="1"/>
          </p:cNvPicPr>
          <p:nvPr/>
        </p:nvPicPr>
        <p:blipFill>
          <a:blip r:embed="rId5" cstate="print"/>
          <a:srcRect/>
          <a:stretch>
            <a:fillRect/>
          </a:stretch>
        </p:blipFill>
        <p:spPr bwMode="auto">
          <a:xfrm>
            <a:off x="4214810" y="4685803"/>
            <a:ext cx="3428992" cy="2172197"/>
          </a:xfrm>
          <a:prstGeom prst="rect">
            <a:avLst/>
          </a:prstGeom>
          <a:noFill/>
        </p:spPr>
      </p:pic>
      <p:sp>
        <p:nvSpPr>
          <p:cNvPr id="5" name="Altbilgi Yer Tutucusu 4"/>
          <p:cNvSpPr>
            <a:spLocks noGrp="1"/>
          </p:cNvSpPr>
          <p:nvPr>
            <p:ph type="ftr" sz="quarter" idx="11"/>
          </p:nvPr>
        </p:nvSpPr>
        <p:spPr/>
        <p:txBody>
          <a:bodyPr/>
          <a:lstStyle/>
          <a:p>
            <a:r>
              <a:rPr lang="tr-TR" smtClean="0"/>
              <a:t>www.sorubak.com</a:t>
            </a:r>
            <a:endParaRPr lang="tr-TR"/>
          </a:p>
        </p:txBody>
      </p:sp>
    </p:spTree>
  </p:cSld>
  <p:clrMapOvr>
    <a:masterClrMapping/>
  </p:clrMapOvr>
  <p:transition advTm="9157">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800" b="1" dirty="0" smtClean="0"/>
              <a:t>AVUKAT,SAVCI,HAKİM</a:t>
            </a:r>
            <a:endParaRPr lang="tr-TR" sz="4800" b="1" dirty="0"/>
          </a:p>
        </p:txBody>
      </p:sp>
      <p:pic>
        <p:nvPicPr>
          <p:cNvPr id="5122" name="Picture 2" descr="C:\Users\Administrator\Desktop\Yeni klasör\23.png"/>
          <p:cNvPicPr>
            <a:picLocks noGrp="1" noChangeAspect="1" noChangeArrowheads="1"/>
          </p:cNvPicPr>
          <p:nvPr>
            <p:ph idx="1"/>
          </p:nvPr>
        </p:nvPicPr>
        <p:blipFill>
          <a:blip r:embed="rId2" cstate="print"/>
          <a:srcRect/>
          <a:stretch>
            <a:fillRect/>
          </a:stretch>
        </p:blipFill>
        <p:spPr bwMode="auto">
          <a:xfrm>
            <a:off x="142844" y="2214554"/>
            <a:ext cx="4186736" cy="2786082"/>
          </a:xfrm>
          <a:prstGeom prst="rect">
            <a:avLst/>
          </a:prstGeom>
          <a:noFill/>
        </p:spPr>
      </p:pic>
      <p:pic>
        <p:nvPicPr>
          <p:cNvPr id="5123" name="Picture 3" descr="C:\Users\Administrator\Desktop\Yeni klasör\27.jpg"/>
          <p:cNvPicPr>
            <a:picLocks noChangeAspect="1" noChangeArrowheads="1"/>
          </p:cNvPicPr>
          <p:nvPr/>
        </p:nvPicPr>
        <p:blipFill>
          <a:blip r:embed="rId3" cstate="print"/>
          <a:srcRect/>
          <a:stretch>
            <a:fillRect/>
          </a:stretch>
        </p:blipFill>
        <p:spPr bwMode="auto">
          <a:xfrm>
            <a:off x="4714876" y="3929066"/>
            <a:ext cx="4417408" cy="2928934"/>
          </a:xfrm>
          <a:prstGeom prst="rect">
            <a:avLst/>
          </a:prstGeom>
          <a:noFill/>
        </p:spPr>
      </p:pic>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advTm="7192">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800" b="1" dirty="0" smtClean="0"/>
              <a:t>ASKER VE POLİS</a:t>
            </a:r>
            <a:endParaRPr lang="tr-TR" sz="4800" b="1" dirty="0"/>
          </a:p>
        </p:txBody>
      </p:sp>
      <p:pic>
        <p:nvPicPr>
          <p:cNvPr id="6146" name="Picture 2" descr="C:\Users\Administrator\Desktop\Yeni klasör\20.jpg"/>
          <p:cNvPicPr>
            <a:picLocks noGrp="1" noChangeAspect="1" noChangeArrowheads="1"/>
          </p:cNvPicPr>
          <p:nvPr>
            <p:ph idx="1"/>
          </p:nvPr>
        </p:nvPicPr>
        <p:blipFill>
          <a:blip r:embed="rId2" cstate="print"/>
          <a:srcRect/>
          <a:stretch>
            <a:fillRect/>
          </a:stretch>
        </p:blipFill>
        <p:spPr bwMode="auto">
          <a:xfrm>
            <a:off x="5000628" y="2285992"/>
            <a:ext cx="2643206" cy="3720068"/>
          </a:xfrm>
          <a:prstGeom prst="rect">
            <a:avLst/>
          </a:prstGeom>
          <a:noFill/>
        </p:spPr>
      </p:pic>
      <p:pic>
        <p:nvPicPr>
          <p:cNvPr id="6147" name="Picture 3" descr="C:\Users\Administrator\Desktop\Yeni klasör\26.png"/>
          <p:cNvPicPr>
            <a:picLocks noChangeAspect="1" noChangeArrowheads="1"/>
          </p:cNvPicPr>
          <p:nvPr/>
        </p:nvPicPr>
        <p:blipFill>
          <a:blip r:embed="rId3" cstate="print"/>
          <a:srcRect/>
          <a:stretch>
            <a:fillRect/>
          </a:stretch>
        </p:blipFill>
        <p:spPr bwMode="auto">
          <a:xfrm>
            <a:off x="0" y="2071678"/>
            <a:ext cx="3786182" cy="2519532"/>
          </a:xfrm>
          <a:prstGeom prst="rect">
            <a:avLst/>
          </a:prstGeom>
          <a:noFill/>
        </p:spPr>
      </p:pic>
      <p:pic>
        <p:nvPicPr>
          <p:cNvPr id="6148" name="Picture 4" descr="C:\Users\Administrator\Desktop\Yeni klasör\19.jpg"/>
          <p:cNvPicPr>
            <a:picLocks noChangeAspect="1" noChangeArrowheads="1"/>
          </p:cNvPicPr>
          <p:nvPr/>
        </p:nvPicPr>
        <p:blipFill>
          <a:blip r:embed="rId4" cstate="print"/>
          <a:srcRect/>
          <a:stretch>
            <a:fillRect/>
          </a:stretch>
        </p:blipFill>
        <p:spPr bwMode="auto">
          <a:xfrm>
            <a:off x="714348" y="4714884"/>
            <a:ext cx="4220662" cy="2143116"/>
          </a:xfrm>
          <a:prstGeom prst="rect">
            <a:avLst/>
          </a:prstGeom>
          <a:noFill/>
        </p:spPr>
      </p:pic>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advTm="10327">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400" b="1" dirty="0" smtClean="0"/>
              <a:t>MADENCİ,İTFAİYECİ,AŞÇI</a:t>
            </a:r>
            <a:endParaRPr lang="tr-TR" sz="4400" b="1" dirty="0"/>
          </a:p>
        </p:txBody>
      </p:sp>
      <p:pic>
        <p:nvPicPr>
          <p:cNvPr id="7170" name="Picture 2" descr="C:\Users\Administrator\Desktop\Yeni klasör\16.jpg"/>
          <p:cNvPicPr>
            <a:picLocks noGrp="1" noChangeAspect="1" noChangeArrowheads="1"/>
          </p:cNvPicPr>
          <p:nvPr>
            <p:ph idx="1"/>
          </p:nvPr>
        </p:nvPicPr>
        <p:blipFill>
          <a:blip r:embed="rId2" cstate="print"/>
          <a:srcRect/>
          <a:stretch>
            <a:fillRect/>
          </a:stretch>
        </p:blipFill>
        <p:spPr bwMode="auto">
          <a:xfrm>
            <a:off x="0" y="1928802"/>
            <a:ext cx="2928958" cy="2571768"/>
          </a:xfrm>
          <a:prstGeom prst="rect">
            <a:avLst/>
          </a:prstGeom>
          <a:noFill/>
        </p:spPr>
      </p:pic>
      <p:pic>
        <p:nvPicPr>
          <p:cNvPr id="7171" name="Picture 3" descr="C:\Users\Administrator\Desktop\Yeni klasör\29.png"/>
          <p:cNvPicPr>
            <a:picLocks noChangeAspect="1" noChangeArrowheads="1"/>
          </p:cNvPicPr>
          <p:nvPr/>
        </p:nvPicPr>
        <p:blipFill>
          <a:blip r:embed="rId3" cstate="print"/>
          <a:srcRect/>
          <a:stretch>
            <a:fillRect/>
          </a:stretch>
        </p:blipFill>
        <p:spPr bwMode="auto">
          <a:xfrm>
            <a:off x="3357554" y="1928802"/>
            <a:ext cx="2143140" cy="2571768"/>
          </a:xfrm>
          <a:prstGeom prst="rect">
            <a:avLst/>
          </a:prstGeom>
          <a:noFill/>
        </p:spPr>
      </p:pic>
      <p:pic>
        <p:nvPicPr>
          <p:cNvPr id="6146" name="Picture 2" descr="C:\Users\Administrator\Desktop\Yeni klasör\18.jpg"/>
          <p:cNvPicPr>
            <a:picLocks noChangeAspect="1" noChangeArrowheads="1"/>
          </p:cNvPicPr>
          <p:nvPr/>
        </p:nvPicPr>
        <p:blipFill>
          <a:blip r:embed="rId4" cstate="print"/>
          <a:srcRect/>
          <a:stretch>
            <a:fillRect/>
          </a:stretch>
        </p:blipFill>
        <p:spPr bwMode="auto">
          <a:xfrm>
            <a:off x="5929322" y="1928802"/>
            <a:ext cx="3052766" cy="2571768"/>
          </a:xfrm>
          <a:prstGeom prst="rect">
            <a:avLst/>
          </a:prstGeom>
          <a:noFill/>
        </p:spPr>
      </p:pic>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advTm="8362">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5400" b="1" dirty="0" smtClean="0"/>
              <a:t>PİLOT VE HOSTES</a:t>
            </a:r>
            <a:endParaRPr lang="tr-TR" sz="5400" b="1" dirty="0"/>
          </a:p>
        </p:txBody>
      </p:sp>
      <p:pic>
        <p:nvPicPr>
          <p:cNvPr id="8197" name="Picture 5" descr="C:\Users\Administrator\Desktop\Yeni klasör\30.png"/>
          <p:cNvPicPr>
            <a:picLocks noGrp="1" noChangeAspect="1" noChangeArrowheads="1"/>
          </p:cNvPicPr>
          <p:nvPr>
            <p:ph idx="1"/>
          </p:nvPr>
        </p:nvPicPr>
        <p:blipFill>
          <a:blip r:embed="rId2" cstate="print"/>
          <a:srcRect/>
          <a:stretch>
            <a:fillRect/>
          </a:stretch>
        </p:blipFill>
        <p:spPr bwMode="auto">
          <a:xfrm>
            <a:off x="0" y="2143116"/>
            <a:ext cx="2898509" cy="1928826"/>
          </a:xfrm>
          <a:prstGeom prst="rect">
            <a:avLst/>
          </a:prstGeom>
          <a:noFill/>
        </p:spPr>
      </p:pic>
      <p:pic>
        <p:nvPicPr>
          <p:cNvPr id="8198" name="Picture 6" descr="C:\Users\Administrator\Desktop\Yeni klasör\31.jpg"/>
          <p:cNvPicPr>
            <a:picLocks noChangeAspect="1" noChangeArrowheads="1"/>
          </p:cNvPicPr>
          <p:nvPr/>
        </p:nvPicPr>
        <p:blipFill>
          <a:blip r:embed="rId3" cstate="print"/>
          <a:srcRect/>
          <a:stretch>
            <a:fillRect/>
          </a:stretch>
        </p:blipFill>
        <p:spPr bwMode="auto">
          <a:xfrm>
            <a:off x="2357422" y="3929066"/>
            <a:ext cx="2942011" cy="2928934"/>
          </a:xfrm>
          <a:prstGeom prst="rect">
            <a:avLst/>
          </a:prstGeom>
          <a:noFill/>
        </p:spPr>
      </p:pic>
      <p:pic>
        <p:nvPicPr>
          <p:cNvPr id="8199" name="Picture 7" descr="C:\Users\Administrator\Desktop\Yeni klasör\33.png"/>
          <p:cNvPicPr>
            <a:picLocks noChangeAspect="1" noChangeArrowheads="1"/>
          </p:cNvPicPr>
          <p:nvPr/>
        </p:nvPicPr>
        <p:blipFill>
          <a:blip r:embed="rId4" cstate="print"/>
          <a:srcRect/>
          <a:stretch>
            <a:fillRect/>
          </a:stretch>
        </p:blipFill>
        <p:spPr bwMode="auto">
          <a:xfrm>
            <a:off x="4786314" y="2071678"/>
            <a:ext cx="4357686" cy="2104641"/>
          </a:xfrm>
          <a:prstGeom prst="rect">
            <a:avLst/>
          </a:prstGeom>
          <a:noFill/>
        </p:spPr>
      </p:pic>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advTm="10296">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467544" y="1484784"/>
            <a:ext cx="7851648" cy="1828800"/>
          </a:xfrm>
        </p:spPr>
        <p:txBody>
          <a:bodyPr>
            <a:normAutofit/>
          </a:bodyPr>
          <a:lstStyle/>
          <a:p>
            <a:r>
              <a:rPr lang="tr-TR" dirty="0" smtClean="0"/>
              <a:t> </a:t>
            </a:r>
            <a:endParaRPr lang="tr-TR" dirty="0"/>
          </a:p>
        </p:txBody>
      </p:sp>
      <p:sp>
        <p:nvSpPr>
          <p:cNvPr id="6" name="Alt Başlık 5"/>
          <p:cNvSpPr>
            <a:spLocks noGrp="1"/>
          </p:cNvSpPr>
          <p:nvPr>
            <p:ph type="subTitle" idx="1"/>
          </p:nvPr>
        </p:nvSpPr>
        <p:spPr>
          <a:xfrm>
            <a:off x="857224" y="3929066"/>
            <a:ext cx="7854696" cy="1752600"/>
          </a:xfrm>
        </p:spPr>
        <p:txBody>
          <a:bodyPr>
            <a:noAutofit/>
          </a:bodyPr>
          <a:lstStyle/>
          <a:p>
            <a:pPr algn="just"/>
            <a:r>
              <a:rPr lang="tr-TR" sz="2200" dirty="0" smtClean="0">
                <a:latin typeface="Times New Roman" pitchFamily="18" charset="0"/>
                <a:cs typeface="Times New Roman" pitchFamily="18" charset="0"/>
              </a:rPr>
              <a:t>Yoğurt</a:t>
            </a:r>
            <a:r>
              <a:rPr lang="tr-TR" sz="2200" dirty="0">
                <a:latin typeface="Times New Roman" pitchFamily="18" charset="0"/>
                <a:cs typeface="Times New Roman" pitchFamily="18" charset="0"/>
              </a:rPr>
              <a:t>, süt, pekmez vb. yiyecek ve içeceklerin konulduğu, ahşap saplama kaplarına "</a:t>
            </a:r>
            <a:r>
              <a:rPr lang="tr-TR" sz="2200" b="1" dirty="0" smtClean="0">
                <a:latin typeface="Times New Roman" pitchFamily="18" charset="0"/>
                <a:cs typeface="Times New Roman" pitchFamily="18" charset="0"/>
              </a:rPr>
              <a:t>KÜLEK"</a:t>
            </a:r>
            <a:r>
              <a:rPr lang="tr-TR" sz="2200" dirty="0" smtClean="0">
                <a:latin typeface="Times New Roman" pitchFamily="18" charset="0"/>
                <a:cs typeface="Times New Roman" pitchFamily="18" charset="0"/>
              </a:rPr>
              <a:t> </a:t>
            </a:r>
            <a:r>
              <a:rPr lang="tr-TR" sz="2200" dirty="0">
                <a:latin typeface="Times New Roman" pitchFamily="18" charset="0"/>
                <a:cs typeface="Times New Roman" pitchFamily="18" charset="0"/>
              </a:rPr>
              <a:t>, bu mesleği icra edenlere de </a:t>
            </a:r>
            <a:r>
              <a:rPr lang="tr-TR" sz="2200" b="1" dirty="0">
                <a:latin typeface="Times New Roman" pitchFamily="18" charset="0"/>
                <a:cs typeface="Times New Roman" pitchFamily="18" charset="0"/>
              </a:rPr>
              <a:t>"</a:t>
            </a:r>
            <a:r>
              <a:rPr lang="tr-TR" sz="2200" b="1" dirty="0" smtClean="0">
                <a:latin typeface="Times New Roman" pitchFamily="18" charset="0"/>
                <a:cs typeface="Times New Roman" pitchFamily="18" charset="0"/>
              </a:rPr>
              <a:t>KÜLEKÇİ"</a:t>
            </a:r>
            <a:r>
              <a:rPr lang="tr-TR" sz="2200" dirty="0" smtClean="0">
                <a:latin typeface="Times New Roman" pitchFamily="18" charset="0"/>
                <a:cs typeface="Times New Roman" pitchFamily="18" charset="0"/>
              </a:rPr>
              <a:t> </a:t>
            </a:r>
            <a:r>
              <a:rPr lang="tr-TR" sz="2200" dirty="0">
                <a:latin typeface="Times New Roman" pitchFamily="18" charset="0"/>
                <a:cs typeface="Times New Roman" pitchFamily="18" charset="0"/>
              </a:rPr>
              <a:t>denir. Külek yapımında kullanılan tahtalar ıslatılıp, nemlendirildikten sonra talaş mangallarında ısıtılır ve büyük ağaç haddelerden geçirilerek silindir şekline sokulur. Bu yuvarlatılmış tahtaların iki ucu birleştirilir ve buna daire şeklinde bir tabam ve kulp takılır. Kaybolmuş meslekler arasındadır</a:t>
            </a:r>
            <a:r>
              <a:rPr lang="tr-TR" sz="2200" dirty="0" smtClean="0">
                <a:latin typeface="Times New Roman" pitchFamily="18" charset="0"/>
                <a:cs typeface="Times New Roman" pitchFamily="18" charset="0"/>
              </a:rPr>
              <a:t>.</a:t>
            </a:r>
            <a:endParaRPr lang="tr-TR" sz="2200" dirty="0">
              <a:latin typeface="Times New Roman" pitchFamily="18" charset="0"/>
              <a:cs typeface="Times New Roman" pitchFamily="18" charset="0"/>
            </a:endParaRPr>
          </a:p>
        </p:txBody>
      </p:sp>
      <p:pic>
        <p:nvPicPr>
          <p:cNvPr id="1026" name="Picture 2" descr="C:\Users\sedao\Desktop\untitled.pn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sharpenSoften amount="-1000"/>
                    </a14:imgEffect>
                  </a14:imgLayer>
                </a14:imgProps>
              </a:ext>
              <a:ext uri="{28A0092B-C50C-407E-A947-70E740481C1C}">
                <a14:useLocalDpi xmlns:a14="http://schemas.microsoft.com/office/drawing/2010/main" xmlns="" val="0"/>
              </a:ext>
            </a:extLst>
          </a:blip>
          <a:srcRect/>
          <a:stretch>
            <a:fillRect/>
          </a:stretch>
        </p:blipFill>
        <p:spPr bwMode="auto">
          <a:xfrm>
            <a:off x="2713112" y="322717"/>
            <a:ext cx="4883224" cy="348801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151189" y="2895600"/>
            <a:ext cx="2841625"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Altbilgi Yer Tutucusu 2"/>
          <p:cNvSpPr>
            <a:spLocks noGrp="1"/>
          </p:cNvSpPr>
          <p:nvPr>
            <p:ph type="ftr" sz="quarter" idx="11"/>
          </p:nvPr>
        </p:nvSpPr>
        <p:spPr/>
        <p:txBody>
          <a:bodyPr/>
          <a:lstStyle/>
          <a:p>
            <a:r>
              <a:rPr lang="tr-TR" smtClean="0"/>
              <a:t>www.sorubak.com</a:t>
            </a:r>
            <a:endParaRPr lang="tr-TR"/>
          </a:p>
        </p:txBody>
      </p:sp>
    </p:spTree>
    <p:extLst>
      <p:ext uri="{BB962C8B-B14F-4D97-AF65-F5344CB8AC3E}">
        <p14:creationId xmlns:p14="http://schemas.microsoft.com/office/powerpoint/2010/main" xmlns="" val="2024270796"/>
      </p:ext>
    </p:extLst>
  </p:cSld>
  <p:clrMapOvr>
    <a:masterClrMapping/>
  </p:clrMapOvr>
  <p:transition advTm="5008">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785794"/>
            <a:ext cx="8229600" cy="1143000"/>
          </a:xfrm>
        </p:spPr>
        <p:txBody>
          <a:bodyPr>
            <a:normAutofit/>
          </a:bodyPr>
          <a:lstStyle/>
          <a:p>
            <a:pPr algn="ctr"/>
            <a:r>
              <a:rPr lang="tr-TR" sz="4400" b="1" dirty="0" smtClean="0"/>
              <a:t>VETERİNER,GÜVENLİK GÖREVLİSİ</a:t>
            </a:r>
            <a:endParaRPr lang="tr-TR" sz="4400" b="1" dirty="0"/>
          </a:p>
        </p:txBody>
      </p:sp>
      <p:pic>
        <p:nvPicPr>
          <p:cNvPr id="1026" name="Picture 2" descr="E:\1.png"/>
          <p:cNvPicPr>
            <a:picLocks noGrp="1" noChangeAspect="1" noChangeArrowheads="1"/>
          </p:cNvPicPr>
          <p:nvPr>
            <p:ph idx="1"/>
          </p:nvPr>
        </p:nvPicPr>
        <p:blipFill>
          <a:blip r:embed="rId2" cstate="print"/>
          <a:srcRect/>
          <a:stretch>
            <a:fillRect/>
          </a:stretch>
        </p:blipFill>
        <p:spPr bwMode="auto">
          <a:xfrm>
            <a:off x="0" y="3357562"/>
            <a:ext cx="3929058" cy="2946794"/>
          </a:xfrm>
          <a:prstGeom prst="rect">
            <a:avLst/>
          </a:prstGeom>
          <a:noFill/>
        </p:spPr>
      </p:pic>
      <p:pic>
        <p:nvPicPr>
          <p:cNvPr id="1027" name="Picture 3" descr="E:\images[3].jpg"/>
          <p:cNvPicPr>
            <a:picLocks noChangeAspect="1" noChangeArrowheads="1"/>
          </p:cNvPicPr>
          <p:nvPr/>
        </p:nvPicPr>
        <p:blipFill>
          <a:blip r:embed="rId3" cstate="print"/>
          <a:srcRect/>
          <a:stretch>
            <a:fillRect/>
          </a:stretch>
        </p:blipFill>
        <p:spPr bwMode="auto">
          <a:xfrm>
            <a:off x="4643438" y="2071678"/>
            <a:ext cx="4401440" cy="2928958"/>
          </a:xfrm>
          <a:prstGeom prst="rect">
            <a:avLst/>
          </a:prstGeom>
          <a:noFill/>
        </p:spPr>
      </p:pic>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advTm="8596">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50000"/>
              </a:schemeClr>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endParaRPr lang="tr-TR" sz="2400" dirty="0"/>
          </a:p>
        </p:txBody>
      </p:sp>
      <p:sp>
        <p:nvSpPr>
          <p:cNvPr id="3" name="İçerik Yer Tutucusu 2"/>
          <p:cNvSpPr>
            <a:spLocks noGrp="1"/>
          </p:cNvSpPr>
          <p:nvPr>
            <p:ph idx="1"/>
          </p:nvPr>
        </p:nvSpPr>
        <p:spPr>
          <a:xfrm>
            <a:off x="357158" y="3786190"/>
            <a:ext cx="8229600" cy="4389120"/>
          </a:xfrm>
        </p:spPr>
        <p:txBody>
          <a:bodyPr>
            <a:noAutofit/>
          </a:bodyPr>
          <a:lstStyle/>
          <a:p>
            <a:r>
              <a:rPr lang="tr-TR" sz="2200" dirty="0">
                <a:latin typeface="Times New Roman" pitchFamily="18" charset="0"/>
                <a:cs typeface="Times New Roman" pitchFamily="18" charset="0"/>
              </a:rPr>
              <a:t>Atların insanla ilişkisi diğer hayvanlardan daha geç başlamıştır. İnsanoğlu, günümüzden yaklaşık olarak 10 bin yıl önce sığır, koyun ve keçiyi evcilleştirmiş ve kurduğu ilk köylerde, yaşamını bunlarla birlikte şekillendirmiştir. Evlerin planları, köylerin kurulduğu yerler</a:t>
            </a:r>
            <a:r>
              <a:rPr lang="tr-TR" sz="2200" dirty="0" smtClean="0">
                <a:latin typeface="Times New Roman" pitchFamily="18" charset="0"/>
                <a:cs typeface="Times New Roman" pitchFamily="18" charset="0"/>
              </a:rPr>
              <a:t>, sahip </a:t>
            </a:r>
            <a:r>
              <a:rPr lang="tr-TR" sz="2200" dirty="0">
                <a:latin typeface="Times New Roman" pitchFamily="18" charset="0"/>
                <a:cs typeface="Times New Roman" pitchFamily="18" charset="0"/>
              </a:rPr>
              <a:t>olunan hayvan türlerine ve sayısına bağlı olarak seçilmiştir. Yaz aylarında otlakların daha zengin olduğu yayla alanları arayışı </a:t>
            </a:r>
            <a:r>
              <a:rPr lang="tr-TR" sz="2200" dirty="0" smtClean="0">
                <a:latin typeface="Times New Roman" pitchFamily="18" charset="0"/>
                <a:cs typeface="Times New Roman" pitchFamily="18" charset="0"/>
              </a:rPr>
              <a:t>hayvancılıkla bağlı olarak ortaya çıkmıştır</a:t>
            </a:r>
            <a:r>
              <a:rPr lang="tr-TR" sz="2200" dirty="0">
                <a:latin typeface="Times New Roman" pitchFamily="18" charset="0"/>
                <a:cs typeface="Times New Roman" pitchFamily="18" charset="0"/>
              </a:rPr>
              <a:t>. </a:t>
            </a:r>
            <a:br>
              <a:rPr lang="tr-TR" sz="2200" dirty="0">
                <a:latin typeface="Times New Roman" pitchFamily="18" charset="0"/>
                <a:cs typeface="Times New Roman" pitchFamily="18" charset="0"/>
              </a:rPr>
            </a:br>
            <a:r>
              <a:rPr lang="tr-TR" sz="2200" dirty="0">
                <a:latin typeface="Times New Roman" pitchFamily="18" charset="0"/>
                <a:cs typeface="Times New Roman" pitchFamily="18" charset="0"/>
              </a:rPr>
              <a:t/>
            </a:r>
            <a:br>
              <a:rPr lang="tr-TR" sz="2200" dirty="0">
                <a:latin typeface="Times New Roman" pitchFamily="18" charset="0"/>
                <a:cs typeface="Times New Roman" pitchFamily="18" charset="0"/>
              </a:rPr>
            </a:br>
            <a:r>
              <a:rPr lang="tr-TR" sz="2200" dirty="0">
                <a:latin typeface="Times New Roman" pitchFamily="18" charset="0"/>
                <a:cs typeface="Times New Roman" pitchFamily="18" charset="0"/>
              </a:rPr>
              <a:t/>
            </a:r>
            <a:br>
              <a:rPr lang="tr-TR" sz="2200" dirty="0">
                <a:latin typeface="Times New Roman" pitchFamily="18" charset="0"/>
                <a:cs typeface="Times New Roman" pitchFamily="18" charset="0"/>
              </a:rPr>
            </a:br>
            <a:endParaRPr lang="tr-TR" sz="2200" dirty="0"/>
          </a:p>
        </p:txBody>
      </p:sp>
      <p:pic>
        <p:nvPicPr>
          <p:cNvPr id="2050" name="Picture 2" descr="C:\Users\sedao\Desktop\atarabasi.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85852" y="571480"/>
            <a:ext cx="5097122" cy="32147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5 Dikdörtgen"/>
          <p:cNvSpPr/>
          <p:nvPr/>
        </p:nvSpPr>
        <p:spPr>
          <a:xfrm>
            <a:off x="1428728" y="2928934"/>
            <a:ext cx="3929090" cy="523220"/>
          </a:xfrm>
          <a:prstGeom prst="rect">
            <a:avLst/>
          </a:prstGeom>
        </p:spPr>
        <p:txBody>
          <a:bodyPr wrap="square">
            <a:spAutoFit/>
          </a:bodyPr>
          <a:lstStyle/>
          <a:p>
            <a:pPr algn="ctr"/>
            <a:r>
              <a:rPr lang="tr-TR" sz="2800" dirty="0" smtClean="0">
                <a:solidFill>
                  <a:schemeClr val="bg1"/>
                </a:solidFill>
              </a:rPr>
              <a:t>AT</a:t>
            </a:r>
            <a:r>
              <a:rPr lang="tr-TR" sz="2800" b="1" dirty="0" smtClean="0">
                <a:solidFill>
                  <a:schemeClr val="bg1"/>
                </a:solidFill>
              </a:rPr>
              <a:t> ARABACILIĞI</a:t>
            </a:r>
            <a:endParaRPr lang="tr-TR" sz="2800" b="1" dirty="0">
              <a:solidFill>
                <a:schemeClr val="bg1"/>
              </a:solidFill>
            </a:endParaRPr>
          </a:p>
        </p:txBody>
      </p:sp>
      <p:sp>
        <p:nvSpPr>
          <p:cNvPr id="4" name="Altbilgi Yer Tutucusu 3"/>
          <p:cNvSpPr>
            <a:spLocks noGrp="1"/>
          </p:cNvSpPr>
          <p:nvPr>
            <p:ph type="ftr" sz="quarter" idx="11"/>
          </p:nvPr>
        </p:nvSpPr>
        <p:spPr/>
        <p:txBody>
          <a:bodyPr/>
          <a:lstStyle/>
          <a:p>
            <a:r>
              <a:rPr lang="tr-TR" smtClean="0"/>
              <a:t>www.sorubak.com</a:t>
            </a:r>
            <a:endParaRPr lang="tr-TR"/>
          </a:p>
        </p:txBody>
      </p:sp>
    </p:spTree>
    <p:extLst>
      <p:ext uri="{BB962C8B-B14F-4D97-AF65-F5344CB8AC3E}">
        <p14:creationId xmlns:p14="http://schemas.microsoft.com/office/powerpoint/2010/main" xmlns="" val="4179208758"/>
      </p:ext>
    </p:extLst>
  </p:cSld>
  <p:clrMapOvr>
    <a:masterClrMapping/>
  </p:clrMapOvr>
  <p:transition advTm="5133">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sz="2400" dirty="0" smtClean="0"/>
              <a:t/>
            </a:r>
            <a:br>
              <a:rPr lang="tr-TR" sz="2400" dirty="0" smtClean="0"/>
            </a:br>
            <a:r>
              <a:rPr lang="tr-TR" sz="2400" dirty="0" smtClean="0"/>
              <a:t/>
            </a:r>
            <a:br>
              <a:rPr lang="tr-TR" sz="2400" dirty="0" smtClean="0"/>
            </a:br>
            <a:r>
              <a:rPr lang="tr-TR" sz="2400" dirty="0" smtClean="0"/>
              <a:t/>
            </a:r>
            <a:br>
              <a:rPr lang="tr-TR" sz="2400" dirty="0" smtClean="0"/>
            </a:br>
            <a:r>
              <a:rPr lang="tr-TR" sz="2400" dirty="0" smtClean="0"/>
              <a:t/>
            </a:r>
            <a:br>
              <a:rPr lang="tr-TR" sz="2400" dirty="0" smtClean="0"/>
            </a:br>
            <a:r>
              <a:rPr lang="tr-TR" sz="2400" dirty="0" smtClean="0"/>
              <a:t/>
            </a:r>
            <a:br>
              <a:rPr lang="tr-TR" sz="2400" dirty="0" smtClean="0"/>
            </a:br>
            <a:r>
              <a:rPr lang="tr-TR" sz="2400" dirty="0" smtClean="0"/>
              <a:t/>
            </a:r>
            <a:br>
              <a:rPr lang="tr-TR" sz="2400" dirty="0" smtClean="0"/>
            </a:br>
            <a:r>
              <a:rPr lang="tr-TR" sz="2400" dirty="0" smtClean="0"/>
              <a:t/>
            </a:r>
            <a:br>
              <a:rPr lang="tr-TR" sz="2400" dirty="0" smtClean="0"/>
            </a:br>
            <a:r>
              <a:rPr lang="tr-TR" sz="2400" dirty="0" smtClean="0"/>
              <a:t/>
            </a:r>
            <a:br>
              <a:rPr lang="tr-TR" sz="2400" dirty="0" smtClean="0"/>
            </a:br>
            <a:endParaRPr lang="tr-TR" sz="2400" dirty="0"/>
          </a:p>
        </p:txBody>
      </p:sp>
      <p:pic>
        <p:nvPicPr>
          <p:cNvPr id="1026" name="Picture 2" descr="C:\Users\Administrator\Desktop\Yeni klasör\4.png"/>
          <p:cNvPicPr>
            <a:picLocks noGrp="1" noChangeAspect="1" noChangeArrowheads="1"/>
          </p:cNvPicPr>
          <p:nvPr>
            <p:ph idx="1"/>
          </p:nvPr>
        </p:nvPicPr>
        <p:blipFill>
          <a:blip r:embed="rId3" cstate="print"/>
          <a:srcRect/>
          <a:stretch>
            <a:fillRect/>
          </a:stretch>
        </p:blipFill>
        <p:spPr bwMode="auto">
          <a:xfrm>
            <a:off x="4786281" y="500042"/>
            <a:ext cx="4357719" cy="33118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4 Dikdörtgen"/>
          <p:cNvSpPr/>
          <p:nvPr/>
        </p:nvSpPr>
        <p:spPr>
          <a:xfrm>
            <a:off x="4929190" y="3286124"/>
            <a:ext cx="2236703" cy="523220"/>
          </a:xfrm>
          <a:prstGeom prst="rect">
            <a:avLst/>
          </a:prstGeom>
        </p:spPr>
        <p:txBody>
          <a:bodyPr wrap="none">
            <a:spAutoFit/>
          </a:bodyPr>
          <a:lstStyle/>
          <a:p>
            <a:r>
              <a:rPr lang="tr-TR" sz="2800" b="1" dirty="0" smtClean="0">
                <a:solidFill>
                  <a:schemeClr val="bg1"/>
                </a:solidFill>
              </a:rPr>
              <a:t>SEPETÇİLİK</a:t>
            </a:r>
            <a:endParaRPr lang="tr-TR" sz="2800" b="1" dirty="0">
              <a:solidFill>
                <a:schemeClr val="bg1"/>
              </a:solidFill>
            </a:endParaRPr>
          </a:p>
        </p:txBody>
      </p:sp>
      <p:sp>
        <p:nvSpPr>
          <p:cNvPr id="7" name="6 Dikdörtgen"/>
          <p:cNvSpPr/>
          <p:nvPr/>
        </p:nvSpPr>
        <p:spPr>
          <a:xfrm>
            <a:off x="0" y="214290"/>
            <a:ext cx="4572000" cy="4801314"/>
          </a:xfrm>
          <a:prstGeom prst="rect">
            <a:avLst/>
          </a:prstGeom>
        </p:spPr>
        <p:txBody>
          <a:bodyPr>
            <a:spAutoFit/>
          </a:bodyPr>
          <a:lstStyle/>
          <a:p>
            <a:pPr algn="just"/>
            <a:r>
              <a:rPr lang="tr-TR" b="1" dirty="0" smtClean="0"/>
              <a:t>Sepet genellikle sorgun ağacı (sepetçi söğüdü), saz, kamış, kestane ağacı, ince ve esnek Hint hurması vb. bitkilerin dallarının yarılıp örülmesi yoluyla yiyecek veya eşya taşımak için üretilen, kulplu ya da kulpsuz taşıma veya saklama kabıdır. </a:t>
            </a:r>
          </a:p>
          <a:p>
            <a:pPr algn="just"/>
            <a:r>
              <a:rPr lang="tr-TR" dirty="0" smtClean="0"/>
              <a:t/>
            </a:r>
            <a:br>
              <a:rPr lang="tr-TR" dirty="0" smtClean="0"/>
            </a:br>
            <a:r>
              <a:rPr lang="tr-TR" b="1" dirty="0" smtClean="0"/>
              <a:t>Sepetçiliğin çok eskilere dayanan bir meslek olduğunu söylemek oldukça kolaydır. Gerçekten de ambalaj ve paket sanayinin gelişmediği, sanayi devrimi öncesi dönemlerde sepetler balıkçılıkta, tarlada, bağda, bahçede, çiçekçilikte, zeytincilikte, meyve ve sebzelerin taşınmasında ve daha akla gelmeyen pek çok alanda önemli yer işgal ederlerdi. </a:t>
            </a:r>
            <a:endParaRPr lang="tr-TR" dirty="0"/>
          </a:p>
        </p:txBody>
      </p:sp>
      <p:sp>
        <p:nvSpPr>
          <p:cNvPr id="3" name="Altbilgi Yer Tutucusu 2"/>
          <p:cNvSpPr>
            <a:spLocks noGrp="1"/>
          </p:cNvSpPr>
          <p:nvPr>
            <p:ph type="ftr" sz="quarter" idx="11"/>
          </p:nvPr>
        </p:nvSpPr>
        <p:spPr/>
        <p:txBody>
          <a:bodyPr/>
          <a:lstStyle/>
          <a:p>
            <a:r>
              <a:rPr lang="tr-TR" smtClean="0"/>
              <a:t>www.sorubak.com</a:t>
            </a:r>
            <a:endParaRPr lang="tr-TR"/>
          </a:p>
        </p:txBody>
      </p:sp>
    </p:spTree>
    <p:extLst>
      <p:ext uri="{BB962C8B-B14F-4D97-AF65-F5344CB8AC3E}">
        <p14:creationId xmlns:p14="http://schemas.microsoft.com/office/powerpoint/2010/main" xmlns="" val="450545945"/>
      </p:ext>
    </p:extLst>
  </p:cSld>
  <p:clrMapOvr>
    <a:masterClrMapping/>
  </p:clrMapOvr>
  <p:transition advTm="5398">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28596" y="857232"/>
            <a:ext cx="8229600" cy="1143000"/>
          </a:xfrm>
        </p:spPr>
        <p:txBody>
          <a:bodyPr>
            <a:normAutofit/>
          </a:bodyPr>
          <a:lstStyle/>
          <a:p>
            <a:endParaRPr lang="tr-TR" sz="2400" b="1" dirty="0">
              <a:solidFill>
                <a:schemeClr val="bg1"/>
              </a:solidFill>
            </a:endParaRPr>
          </a:p>
        </p:txBody>
      </p:sp>
      <p:sp>
        <p:nvSpPr>
          <p:cNvPr id="3" name="İçerik Yer Tutucusu 2"/>
          <p:cNvSpPr>
            <a:spLocks noGrp="1"/>
          </p:cNvSpPr>
          <p:nvPr>
            <p:ph idx="1"/>
          </p:nvPr>
        </p:nvSpPr>
        <p: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lstStyle/>
          <a:p>
            <a:endParaRPr lang="tr-TR" sz="2100" dirty="0" smtClean="0"/>
          </a:p>
          <a:p>
            <a:pPr>
              <a:buNone/>
            </a:pPr>
            <a:endParaRPr lang="tr-TR" sz="2100" dirty="0" smtClean="0"/>
          </a:p>
          <a:p>
            <a:endParaRPr lang="tr-TR" sz="2100" dirty="0" smtClean="0"/>
          </a:p>
          <a:p>
            <a:endParaRPr lang="tr-TR" sz="2100" dirty="0" smtClean="0"/>
          </a:p>
          <a:p>
            <a:r>
              <a:rPr lang="tr-TR" sz="2200" dirty="0" smtClean="0"/>
              <a:t>Semer = Beygir,katır,eşek gibi hayvanların sırtına yük bağlamak bazen de binmek için kullanılan, ağaç bir iskeletin sazla doldurulmuş “yatak”tan oluşan üstlüğüdür. Semer genellikle ağaç, çuval ve sazdan yapılır.Yük bağlamak ve binek hayvanına rahat binmek için kullanılır. Semerler boyunlu ve çatal semer olarak ikiye ayrılır. İlk kez Araplar ve İranlılar tarafından kullanıldığı söylenir. Türklere de onlardan geçmiştir.</a:t>
            </a:r>
          </a:p>
          <a:p>
            <a:pPr>
              <a:buNone/>
            </a:pPr>
            <a:endParaRPr lang="tr-TR" dirty="0"/>
          </a:p>
        </p:txBody>
      </p:sp>
      <p:pic>
        <p:nvPicPr>
          <p:cNvPr id="2050" name="Picture 2" descr="C:\Users\Administrator\Desktop\Yeni klasör\9 - Kopya.jpg"/>
          <p:cNvPicPr>
            <a:picLocks noChangeAspect="1" noChangeArrowheads="1"/>
          </p:cNvPicPr>
          <p:nvPr/>
        </p:nvPicPr>
        <p:blipFill>
          <a:blip r:embed="rId2" cstate="print"/>
          <a:srcRect/>
          <a:stretch>
            <a:fillRect/>
          </a:stretch>
        </p:blipFill>
        <p:spPr bwMode="auto">
          <a:xfrm>
            <a:off x="2214546" y="571480"/>
            <a:ext cx="4572032" cy="28575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5 Dikdörtgen"/>
          <p:cNvSpPr/>
          <p:nvPr/>
        </p:nvSpPr>
        <p:spPr>
          <a:xfrm>
            <a:off x="3214678" y="785794"/>
            <a:ext cx="3643338" cy="584775"/>
          </a:xfrm>
          <a:prstGeom prst="rect">
            <a:avLst/>
          </a:prstGeom>
        </p:spPr>
        <p:txBody>
          <a:bodyPr wrap="square">
            <a:spAutoFit/>
          </a:bodyPr>
          <a:lstStyle/>
          <a:p>
            <a:r>
              <a:rPr lang="tr-TR" sz="3200" b="1" dirty="0" smtClean="0">
                <a:solidFill>
                  <a:schemeClr val="bg1"/>
                </a:solidFill>
              </a:rPr>
              <a:t>SEMERCİLİK</a:t>
            </a:r>
          </a:p>
        </p:txBody>
      </p:sp>
      <p:sp>
        <p:nvSpPr>
          <p:cNvPr id="4" name="Altbilgi Yer Tutucusu 3"/>
          <p:cNvSpPr>
            <a:spLocks noGrp="1"/>
          </p:cNvSpPr>
          <p:nvPr>
            <p:ph type="ftr" sz="quarter" idx="11"/>
          </p:nvPr>
        </p:nvSpPr>
        <p:spPr/>
        <p:txBody>
          <a:bodyPr/>
          <a:lstStyle/>
          <a:p>
            <a:r>
              <a:rPr lang="tr-TR" smtClean="0"/>
              <a:t>www.sorubak.com</a:t>
            </a:r>
            <a:endParaRPr lang="tr-TR"/>
          </a:p>
        </p:txBody>
      </p:sp>
    </p:spTree>
    <p:extLst>
      <p:ext uri="{BB962C8B-B14F-4D97-AF65-F5344CB8AC3E}">
        <p14:creationId xmlns:p14="http://schemas.microsoft.com/office/powerpoint/2010/main" xmlns="" val="3291552965"/>
      </p:ext>
    </p:extLst>
  </p:cSld>
  <p:clrMapOvr>
    <a:masterClrMapping/>
  </p:clrMapOvr>
  <p:transition advTm="5273">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dirty="0" smtClean="0"/>
              <a:t/>
            </a:r>
            <a:br>
              <a:rPr lang="tr-TR" dirty="0" smtClean="0"/>
            </a:br>
            <a:endParaRPr lang="tr-TR" dirty="0"/>
          </a:p>
        </p:txBody>
      </p:sp>
      <p:sp>
        <p:nvSpPr>
          <p:cNvPr id="3" name="2 İçerik Yer Tutucusu"/>
          <p:cNvSpPr>
            <a:spLocks noGrp="1"/>
          </p:cNvSpPr>
          <p:nvPr>
            <p:ph idx="1"/>
          </p:nvPr>
        </p:nvSpPr>
        <p: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normAutofit lnSpcReduction="10000"/>
          </a:bodyPr>
          <a:lstStyle/>
          <a:p>
            <a:endParaRPr lang="tr-TR" dirty="0" smtClean="0"/>
          </a:p>
          <a:p>
            <a:endParaRPr lang="tr-TR" dirty="0" smtClean="0"/>
          </a:p>
          <a:p>
            <a:endParaRPr lang="tr-TR" dirty="0" smtClean="0"/>
          </a:p>
          <a:p>
            <a:endParaRPr lang="tr-TR" dirty="0" smtClean="0"/>
          </a:p>
          <a:p>
            <a:endParaRPr lang="tr-TR" sz="2200" dirty="0" smtClean="0"/>
          </a:p>
          <a:p>
            <a:endParaRPr lang="tr-TR" sz="2200" dirty="0" smtClean="0"/>
          </a:p>
          <a:p>
            <a:endParaRPr lang="tr-TR" sz="2200" dirty="0" smtClean="0"/>
          </a:p>
          <a:p>
            <a:r>
              <a:rPr lang="tr-TR" sz="2200" dirty="0" err="1" smtClean="0"/>
              <a:t>Attarlar</a:t>
            </a:r>
            <a:r>
              <a:rPr lang="tr-TR" sz="2200" dirty="0" smtClean="0"/>
              <a:t> (Eczanelerden önce onlar vardı)</a:t>
            </a:r>
          </a:p>
          <a:p>
            <a:r>
              <a:rPr lang="tr-TR" sz="2200" dirty="0" smtClean="0"/>
              <a:t>Osmanlı döneminde, usta-çırak usulüyle yetişen </a:t>
            </a:r>
            <a:r>
              <a:rPr lang="tr-TR" sz="2200" dirty="0" err="1" smtClean="0"/>
              <a:t>attarlar</a:t>
            </a:r>
            <a:r>
              <a:rPr lang="tr-TR" sz="2200" dirty="0" smtClean="0"/>
              <a:t>, ilaç yapımında kullanılan hammaddeleri satan ve ilaç hazırlayan esnaf topluluğuydu.</a:t>
            </a:r>
          </a:p>
          <a:p>
            <a:pPr>
              <a:buNone/>
            </a:pPr>
            <a:endParaRPr lang="tr-TR" dirty="0" smtClean="0"/>
          </a:p>
          <a:p>
            <a:endParaRPr lang="tr-TR" dirty="0"/>
          </a:p>
        </p:txBody>
      </p:sp>
      <p:pic>
        <p:nvPicPr>
          <p:cNvPr id="2050" name="Picture 2" descr="C:\Users\Administrator\Desktop\Yeni klasör\10.png"/>
          <p:cNvPicPr>
            <a:picLocks noChangeAspect="1" noChangeArrowheads="1"/>
          </p:cNvPicPr>
          <p:nvPr/>
        </p:nvPicPr>
        <p:blipFill>
          <a:blip r:embed="rId2" cstate="print"/>
          <a:srcRect/>
          <a:stretch>
            <a:fillRect/>
          </a:stretch>
        </p:blipFill>
        <p:spPr bwMode="auto">
          <a:xfrm>
            <a:off x="857224" y="214290"/>
            <a:ext cx="6749098" cy="38591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4 Dikdörtgen"/>
          <p:cNvSpPr/>
          <p:nvPr/>
        </p:nvSpPr>
        <p:spPr>
          <a:xfrm>
            <a:off x="2928926" y="4071942"/>
            <a:ext cx="3087602" cy="646331"/>
          </a:xfrm>
          <a:prstGeom prst="rect">
            <a:avLst/>
          </a:prstGeom>
        </p:spPr>
        <p:txBody>
          <a:bodyPr wrap="square">
            <a:spAutoFit/>
          </a:bodyPr>
          <a:lstStyle/>
          <a:p>
            <a:r>
              <a:rPr lang="tr-TR" sz="3600" b="1" dirty="0" smtClean="0"/>
              <a:t>ATTARLAR</a:t>
            </a:r>
          </a:p>
        </p:txBody>
      </p:sp>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advTm="6240">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endParaRPr lang="tr-TR" sz="4000" b="1" dirty="0"/>
          </a:p>
        </p:txBody>
      </p:sp>
      <p:pic>
        <p:nvPicPr>
          <p:cNvPr id="2050" name="Picture 2" descr="C:\Users\Administrator\Desktop\Yeni klasör\11.jpg"/>
          <p:cNvPicPr>
            <a:picLocks noGrp="1" noChangeAspect="1" noChangeArrowheads="1"/>
          </p:cNvPicPr>
          <p:nvPr>
            <p:ph idx="1"/>
          </p:nvPr>
        </p:nvPicPr>
        <p:blipFill>
          <a:blip r:embed="rId2" cstate="print"/>
          <a:srcRect/>
          <a:stretch>
            <a:fillRect/>
          </a:stretch>
        </p:blipFill>
        <p:spPr bwMode="auto">
          <a:xfrm>
            <a:off x="2071669" y="0"/>
            <a:ext cx="5116283" cy="3357562"/>
          </a:xfrm>
          <a:prstGeom prst="rect">
            <a:avLst/>
          </a:prstGeom>
          <a:noFill/>
        </p:spPr>
      </p:pic>
      <p:sp>
        <p:nvSpPr>
          <p:cNvPr id="8" name="7 Dikdörtgen"/>
          <p:cNvSpPr/>
          <p:nvPr/>
        </p:nvSpPr>
        <p:spPr>
          <a:xfrm>
            <a:off x="1285852" y="3786190"/>
            <a:ext cx="4857768" cy="2862322"/>
          </a:xfrm>
          <a:prstGeom prst="rect">
            <a:avLst/>
          </a:prstGeom>
        </p:spPr>
        <p:txBody>
          <a:bodyPr wrap="square">
            <a:spAutoFit/>
          </a:bodyPr>
          <a:lstStyle/>
          <a:p>
            <a:pPr algn="just"/>
            <a:endParaRPr lang="tr-TR" dirty="0" smtClean="0"/>
          </a:p>
          <a:p>
            <a:pPr algn="just"/>
            <a:r>
              <a:rPr lang="tr-TR" dirty="0" smtClean="0"/>
              <a:t>Hasırdan ya da sazdan örülerek yapılmış kulplu torbaya “</a:t>
            </a:r>
            <a:r>
              <a:rPr lang="tr-TR" b="1" dirty="0" smtClean="0"/>
              <a:t>ZENBİL”</a:t>
            </a:r>
            <a:r>
              <a:rPr lang="tr-TR" dirty="0" smtClean="0"/>
              <a:t> denir. </a:t>
            </a:r>
            <a:r>
              <a:rPr lang="tr-TR" dirty="0" err="1" smtClean="0"/>
              <a:t>Selçuklular’in</a:t>
            </a:r>
            <a:r>
              <a:rPr lang="tr-TR" dirty="0" smtClean="0"/>
              <a:t> ve </a:t>
            </a:r>
            <a:r>
              <a:rPr lang="tr-TR" dirty="0" err="1" smtClean="0"/>
              <a:t>Osmanlılar’ın</a:t>
            </a:r>
            <a:r>
              <a:rPr lang="tr-TR" dirty="0" smtClean="0"/>
              <a:t> günlük hayatında zembil </a:t>
            </a:r>
            <a:r>
              <a:rPr lang="tr-TR" dirty="0" err="1" smtClean="0"/>
              <a:t>esyalarının</a:t>
            </a:r>
            <a:r>
              <a:rPr lang="tr-TR" dirty="0" smtClean="0"/>
              <a:t> büyük önemi vardı. Sanayileşmenin gelişmesiyle birlikte zembil </a:t>
            </a:r>
            <a:r>
              <a:rPr lang="tr-TR" dirty="0" err="1" smtClean="0"/>
              <a:t>esyaların</a:t>
            </a:r>
            <a:r>
              <a:rPr lang="tr-TR" dirty="0" smtClean="0"/>
              <a:t> günlük hayat içindeki önemi büyük ölçüde kaybolmuştur. Bugün zembil </a:t>
            </a:r>
            <a:r>
              <a:rPr lang="tr-TR" dirty="0" err="1" smtClean="0"/>
              <a:t>esyaları</a:t>
            </a:r>
            <a:r>
              <a:rPr lang="tr-TR" dirty="0" smtClean="0"/>
              <a:t>, daha çok kentlerin varoşlarında ve kırsal kesimde üretilmekte ve kullanılmaktadır.</a:t>
            </a:r>
            <a:endParaRPr lang="tr-TR" dirty="0"/>
          </a:p>
        </p:txBody>
      </p:sp>
      <p:sp>
        <p:nvSpPr>
          <p:cNvPr id="5" name="4 Dikdörtgen"/>
          <p:cNvSpPr/>
          <p:nvPr/>
        </p:nvSpPr>
        <p:spPr>
          <a:xfrm>
            <a:off x="2357422" y="3357562"/>
            <a:ext cx="2445670" cy="646331"/>
          </a:xfrm>
          <a:prstGeom prst="rect">
            <a:avLst/>
          </a:prstGeom>
        </p:spPr>
        <p:txBody>
          <a:bodyPr wrap="none">
            <a:spAutoFit/>
          </a:bodyPr>
          <a:lstStyle/>
          <a:p>
            <a:r>
              <a:rPr lang="tr-TR" sz="3600" b="1" dirty="0" smtClean="0">
                <a:solidFill>
                  <a:srgbClr val="04617B"/>
                </a:solidFill>
                <a:latin typeface="Calibri"/>
                <a:ea typeface="+mj-ea"/>
                <a:cs typeface="+mj-cs"/>
              </a:rPr>
              <a:t>ZENBİLCİLİK</a:t>
            </a:r>
            <a:endParaRPr lang="tr-TR" b="1" dirty="0"/>
          </a:p>
        </p:txBody>
      </p:sp>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advTm="5632">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785794"/>
            <a:ext cx="8229600" cy="1143000"/>
          </a:xfrm>
        </p:spPr>
        <p:txBody>
          <a:bodyPr>
            <a:normAutofit/>
          </a:bodyPr>
          <a:lstStyle/>
          <a:p>
            <a:pPr lvl="3" algn="l" rtl="0">
              <a:spcBef>
                <a:spcPct val="0"/>
              </a:spcBef>
            </a:pPr>
            <a:r>
              <a:rPr lang="tr-TR" sz="2800" b="1" i="1" dirty="0" smtClean="0">
                <a:hlinkClick r:id="rId3"/>
              </a:rPr>
              <a:t>SEDEFKARLİK</a:t>
            </a:r>
            <a:r>
              <a:rPr lang="tr-TR" sz="3200" b="1" i="1" u="sng" dirty="0" smtClean="0"/>
              <a:t/>
            </a:r>
            <a:br>
              <a:rPr lang="tr-TR" sz="3200" b="1" i="1" u="sng" dirty="0" smtClean="0"/>
            </a:br>
            <a:endParaRPr lang="tr-TR" sz="3200" dirty="0"/>
          </a:p>
        </p:txBody>
      </p:sp>
      <p:sp>
        <p:nvSpPr>
          <p:cNvPr id="3" name="2 İçerik Yer Tutucusu"/>
          <p:cNvSpPr>
            <a:spLocks noGrp="1"/>
          </p:cNvSpPr>
          <p:nvPr>
            <p:ph idx="1"/>
          </p:nvPr>
        </p:nvSpPr>
        <p: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bg1"/>
            </a:solidFill>
          </a:ln>
        </p:spPr>
        <p:txBody>
          <a:bodyPr>
            <a:normAutofit/>
          </a:bodyPr>
          <a:lstStyle/>
          <a:p>
            <a:endParaRPr lang="tr-TR" dirty="0" smtClean="0">
              <a:hlinkClick r:id="rId3"/>
            </a:endParaRPr>
          </a:p>
          <a:p>
            <a:pPr marL="274320" lvl="3" indent="-274320">
              <a:buSzPct val="95000"/>
              <a:buNone/>
            </a:pPr>
            <a:endParaRPr lang="tr-TR" sz="2400" b="1" dirty="0" smtClean="0">
              <a:solidFill>
                <a:schemeClr val="bg1"/>
              </a:solidFill>
            </a:endParaRPr>
          </a:p>
          <a:p>
            <a:pPr>
              <a:buNone/>
            </a:pPr>
            <a:endParaRPr lang="tr-TR" dirty="0" smtClean="0">
              <a:hlinkClick r:id="rId3"/>
            </a:endParaRPr>
          </a:p>
          <a:p>
            <a:endParaRPr lang="tr-TR" sz="2200" dirty="0" smtClean="0"/>
          </a:p>
          <a:p>
            <a:endParaRPr lang="tr-TR" sz="2200" dirty="0" smtClean="0"/>
          </a:p>
          <a:p>
            <a:endParaRPr lang="tr-TR" sz="2200" dirty="0" smtClean="0"/>
          </a:p>
          <a:p>
            <a:r>
              <a:rPr lang="tr-TR" sz="2200" dirty="0" err="1" smtClean="0"/>
              <a:t>Sedefkarlik</a:t>
            </a:r>
            <a:r>
              <a:rPr lang="tr-TR" sz="2200" dirty="0" smtClean="0"/>
              <a:t> , sedef üzerinde çalışma, sedef kakma eşya yapımıdır. Bu isi yapan ustalara da sedefkar denirdi. </a:t>
            </a:r>
            <a:r>
              <a:rPr lang="tr-TR" sz="2200" dirty="0" err="1" smtClean="0"/>
              <a:t>Sedefkarlik</a:t>
            </a:r>
            <a:r>
              <a:rPr lang="tr-TR" sz="2200" dirty="0" smtClean="0"/>
              <a:t>  </a:t>
            </a:r>
            <a:r>
              <a:rPr lang="tr-TR" sz="2200" dirty="0" err="1" smtClean="0"/>
              <a:t>Osmanlılar’da</a:t>
            </a:r>
            <a:r>
              <a:rPr lang="tr-TR" sz="2200" dirty="0" smtClean="0"/>
              <a:t> önemli bir meslekti. Özellikle I6.</a:t>
            </a:r>
            <a:r>
              <a:rPr lang="tr-TR" sz="2200" dirty="0" err="1" smtClean="0"/>
              <a:t>yy’da</a:t>
            </a:r>
            <a:r>
              <a:rPr lang="tr-TR" sz="2200" dirty="0" smtClean="0"/>
              <a:t> kendine özgü bir üslup kazanmıştı. Osmanlı Sarayında sedefkarların çalıştığı özel atölyeler vardı. </a:t>
            </a:r>
            <a:endParaRPr lang="tr-TR" sz="2200" dirty="0"/>
          </a:p>
        </p:txBody>
      </p:sp>
      <p:pic>
        <p:nvPicPr>
          <p:cNvPr id="1026" name="Picture 2" descr="C:\Users\Administrator\Desktop\Yeni klasör\6.jpg"/>
          <p:cNvPicPr>
            <a:picLocks noChangeAspect="1" noChangeArrowheads="1"/>
          </p:cNvPicPr>
          <p:nvPr/>
        </p:nvPicPr>
        <p:blipFill>
          <a:blip r:embed="rId4" cstate="print"/>
          <a:srcRect/>
          <a:stretch>
            <a:fillRect/>
          </a:stretch>
        </p:blipFill>
        <p:spPr bwMode="auto">
          <a:xfrm>
            <a:off x="3286116" y="857232"/>
            <a:ext cx="3071834" cy="36534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advTm="5788">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10" y="142852"/>
            <a:ext cx="8229600" cy="1143000"/>
          </a:xfrm>
        </p:spPr>
        <p:txBody>
          <a:bodyPr>
            <a:normAutofit/>
          </a:bodyPr>
          <a:lstStyle/>
          <a:p>
            <a:pPr algn="ctr"/>
            <a:r>
              <a:rPr lang="tr-TR" sz="3200" b="1" dirty="0" smtClean="0"/>
              <a:t>TANZİFATÇILAR(Zamanın çöpçüleri)</a:t>
            </a:r>
          </a:p>
        </p:txBody>
      </p:sp>
      <p:sp>
        <p:nvSpPr>
          <p:cNvPr id="3" name="2 İçerik Yer Tutucusu"/>
          <p:cNvSpPr>
            <a:spLocks noGrp="1"/>
          </p:cNvSpPr>
          <p:nvPr>
            <p:ph idx="1"/>
          </p:nvPr>
        </p:nvSpPr>
        <p: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normAutofit lnSpcReduction="10000"/>
          </a:bodyPr>
          <a:lstStyle/>
          <a:p>
            <a:endParaRPr lang="tr-TR" dirty="0" smtClean="0"/>
          </a:p>
          <a:p>
            <a:endParaRPr lang="tr-TR" dirty="0" smtClean="0"/>
          </a:p>
          <a:p>
            <a:endParaRPr lang="tr-TR" dirty="0" smtClean="0"/>
          </a:p>
          <a:p>
            <a:endParaRPr lang="tr-TR" dirty="0" smtClean="0"/>
          </a:p>
          <a:p>
            <a:endParaRPr lang="tr-TR" sz="2000" dirty="0" smtClean="0"/>
          </a:p>
          <a:p>
            <a:r>
              <a:rPr lang="tr-TR" sz="2000" dirty="0" smtClean="0"/>
              <a:t>Üzerilerinde kırmızı ve siyah meşin kaftanlar vardı. Başlarında teke ve </a:t>
            </a:r>
            <a:r>
              <a:rPr lang="tr-TR" sz="2000" dirty="0" err="1" smtClean="0"/>
              <a:t>hamid</a:t>
            </a:r>
            <a:r>
              <a:rPr lang="tr-TR" sz="2000" dirty="0" smtClean="0"/>
              <a:t> külahları, omuzlarında uzun sırıklar üzerinde çapa demir, arkalarında müdevver ağaç tenekeler, ellerinde kazmalar, süpürge, kürek, omuzlarında zembil, harar ve har ü </a:t>
            </a:r>
            <a:r>
              <a:rPr lang="tr-TR" sz="2000" dirty="0" err="1" smtClean="0"/>
              <a:t>haşak</a:t>
            </a:r>
            <a:r>
              <a:rPr lang="tr-TR" sz="2000" dirty="0" smtClean="0"/>
              <a:t> sepetleri bulunur, ta ki kasıklarına kadar battal siyah çizmeler giyerlerdi.</a:t>
            </a:r>
            <a:br>
              <a:rPr lang="tr-TR" sz="2000" dirty="0" smtClean="0"/>
            </a:br>
            <a:r>
              <a:rPr lang="tr-TR" sz="2000" dirty="0" smtClean="0"/>
              <a:t>Çöp </a:t>
            </a:r>
            <a:r>
              <a:rPr lang="tr-TR" sz="2000" dirty="0" err="1" smtClean="0"/>
              <a:t>çıkaramâ</a:t>
            </a:r>
            <a:r>
              <a:rPr lang="tr-TR" sz="2000" dirty="0" smtClean="0"/>
              <a:t>? diye bağırarak sokaklarda dolaşır, evlerin kapılarını çalarak aldıkları çöpleri sırtlarındaki küfelere yükleyerek götürürlerdi. </a:t>
            </a:r>
            <a:endParaRPr lang="tr-TR" sz="2000" dirty="0"/>
          </a:p>
        </p:txBody>
      </p:sp>
      <p:pic>
        <p:nvPicPr>
          <p:cNvPr id="1026" name="Picture 2" descr="C:\Users\Administrator\Desktop\Yeni klasör\2.png"/>
          <p:cNvPicPr>
            <a:picLocks noChangeAspect="1" noChangeArrowheads="1"/>
          </p:cNvPicPr>
          <p:nvPr/>
        </p:nvPicPr>
        <p:blipFill>
          <a:blip r:embed="rId2" cstate="print"/>
          <a:srcRect/>
          <a:stretch>
            <a:fillRect/>
          </a:stretch>
        </p:blipFill>
        <p:spPr bwMode="auto">
          <a:xfrm>
            <a:off x="1643042" y="1409650"/>
            <a:ext cx="5715040" cy="2590854"/>
          </a:xfrm>
          <a:prstGeom prst="rect">
            <a:avLst/>
          </a:prstGeom>
          <a:noFill/>
        </p:spPr>
      </p:pic>
      <p:sp>
        <p:nvSpPr>
          <p:cNvPr id="4" name="Altbilgi Yer Tutucusu 3"/>
          <p:cNvSpPr>
            <a:spLocks noGrp="1"/>
          </p:cNvSpPr>
          <p:nvPr>
            <p:ph type="ftr" sz="quarter" idx="11"/>
          </p:nvPr>
        </p:nvSpPr>
        <p:spPr/>
        <p:txBody>
          <a:bodyPr/>
          <a:lstStyle/>
          <a:p>
            <a:r>
              <a:rPr lang="tr-TR" smtClean="0"/>
              <a:t>www.sorubak.com</a:t>
            </a:r>
            <a:endParaRPr lang="tr-TR"/>
          </a:p>
        </p:txBody>
      </p:sp>
    </p:spTree>
  </p:cSld>
  <p:clrMapOvr>
    <a:masterClrMapping/>
  </p:clrMapOvr>
  <p:transition advTm="5663">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364</TotalTime>
  <Words>521</Words>
  <Application>Microsoft Office PowerPoint</Application>
  <PresentationFormat>Ekran Gösterisi (4:3)</PresentationFormat>
  <Paragraphs>92</Paragraphs>
  <Slides>20</Slides>
  <Notes>4</Notes>
  <HiddenSlides>0</HiddenSlides>
  <MMClips>0</MMClips>
  <ScaleCrop>false</ScaleCrop>
  <HeadingPairs>
    <vt:vector size="4" baseType="variant">
      <vt:variant>
        <vt:lpstr>Tema</vt:lpstr>
      </vt:variant>
      <vt:variant>
        <vt:i4>2</vt:i4>
      </vt:variant>
      <vt:variant>
        <vt:lpstr>Slayt Başlıkları</vt:lpstr>
      </vt:variant>
      <vt:variant>
        <vt:i4>20</vt:i4>
      </vt:variant>
    </vt:vector>
  </HeadingPairs>
  <TitlesOfParts>
    <vt:vector size="22" baseType="lpstr">
      <vt:lpstr>1_Akış</vt:lpstr>
      <vt:lpstr>Akış</vt:lpstr>
      <vt:lpstr>KAYBOLAN MESLEKLER VE GÜNÜMÜZDEKİ MESLEKLER</vt:lpstr>
      <vt:lpstr> </vt:lpstr>
      <vt:lpstr>Slayt 3</vt:lpstr>
      <vt:lpstr>        </vt:lpstr>
      <vt:lpstr>Slayt 5</vt:lpstr>
      <vt:lpstr>  </vt:lpstr>
      <vt:lpstr>                                            </vt:lpstr>
      <vt:lpstr>SEDEFKARLİK </vt:lpstr>
      <vt:lpstr>TANZİFATÇILAR(Zamanın çöpçüleri)</vt:lpstr>
      <vt:lpstr> </vt:lpstr>
      <vt:lpstr>     Köy, pazar vb. yerlerde dolaşarak ufak tefek tuhafiye eşyası satan kimseye “ÇERÇİ” denir.Bu mesleğe de      “ÇERÇİCİLİK “denir. </vt:lpstr>
      <vt:lpstr>GÜNÜMÜZ MESLEKLERİ</vt:lpstr>
      <vt:lpstr>DOKTOR VE SAĞLIK HİZMETLERİ</vt:lpstr>
      <vt:lpstr>ÖĞRETMEN</vt:lpstr>
      <vt:lpstr>MÜHENDİS(İNŞAAT,MAKİNA,ZİRAAT,BİLGİSAYAR…)</vt:lpstr>
      <vt:lpstr>AVUKAT,SAVCI,HAKİM</vt:lpstr>
      <vt:lpstr>ASKER VE POLİS</vt:lpstr>
      <vt:lpstr>MADENCİ,İTFAİYECİ,AŞÇI</vt:lpstr>
      <vt:lpstr>PİLOT VE HOSTES</vt:lpstr>
      <vt:lpstr>VETERİNER,GÜVENLİK GÖREVLİSİ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KAYBOLAN MESLEKLER VE GÜNÜMÜZDEKİ MESLEKLER</dc:title>
  <dc:creator>Seda Öztürk</dc:creator>
  <cp:lastModifiedBy>lenovo</cp:lastModifiedBy>
  <cp:revision>81</cp:revision>
  <dcterms:created xsi:type="dcterms:W3CDTF">2013-01-09T12:44:14Z</dcterms:created>
  <dcterms:modified xsi:type="dcterms:W3CDTF">2013-01-24T19:05:29Z</dcterms:modified>
</cp:coreProperties>
</file>