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70" r:id="rId5"/>
    <p:sldId id="271" r:id="rId6"/>
    <p:sldId id="259" r:id="rId7"/>
    <p:sldId id="274" r:id="rId8"/>
    <p:sldId id="260" r:id="rId9"/>
    <p:sldId id="261" r:id="rId10"/>
    <p:sldId id="262" r:id="rId11"/>
    <p:sldId id="263" r:id="rId12"/>
    <p:sldId id="264" r:id="rId13"/>
    <p:sldId id="268" r:id="rId14"/>
    <p:sldId id="273" r:id="rId15"/>
    <p:sldId id="269" r:id="rId16"/>
    <p:sldId id="265" r:id="rId17"/>
    <p:sldId id="266" r:id="rId18"/>
    <p:sldId id="267" r:id="rId19"/>
    <p:sldId id="279" r:id="rId20"/>
    <p:sldId id="272" r:id="rId21"/>
    <p:sldId id="275" r:id="rId22"/>
    <p:sldId id="276" r:id="rId23"/>
    <p:sldId id="278" r:id="rId24"/>
    <p:sldId id="277" r:id="rId25"/>
    <p:sldId id="281" r:id="rId26"/>
    <p:sldId id="282" r:id="rId27"/>
    <p:sldId id="280"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60" autoAdjust="0"/>
    <p:restoredTop sz="94660"/>
  </p:normalViewPr>
  <p:slideViewPr>
    <p:cSldViewPr>
      <p:cViewPr varScale="1">
        <p:scale>
          <a:sx n="68" d="100"/>
          <a:sy n="68" d="100"/>
        </p:scale>
        <p:origin x="-13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24D081-0839-4702-B440-8C6476F4AC82}" type="datetimeFigureOut">
              <a:rPr lang="tr-TR" smtClean="0"/>
              <a:pPr/>
              <a:t>24.01.2013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C6EEF5-36F0-4944-BBD6-C76A8737FEAB}" type="slidenum">
              <a:rPr lang="tr-TR" smtClean="0"/>
              <a:pPr/>
              <a:t>‹#›</a:t>
            </a:fld>
            <a:endParaRPr lang="tr-TR"/>
          </a:p>
        </p:txBody>
      </p:sp>
    </p:spTree>
    <p:extLst>
      <p:ext uri="{BB962C8B-B14F-4D97-AF65-F5344CB8AC3E}">
        <p14:creationId xmlns:p14="http://schemas.microsoft.com/office/powerpoint/2010/main" xmlns="" val="3665762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D673419-FE44-48D6-B789-58D2F4DD1774}"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F5731A0-622E-4AD1-A7F0-2ED2C7D6D15C}"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3E50F54-7884-4B73-BB40-8CCDE178FC52}"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0BF12D7-754F-4B59-83A1-A85D2EA2A939}"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4D5EB45-CB90-4333-8D55-E60706F562AB}"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8D06ED2-513F-4957-8B51-46B3EB39BC9B}"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2EC923B-F648-4B27-B7BF-AB3EB07E8882}" type="datetime1">
              <a:rPr lang="tr-TR" smtClean="0"/>
              <a:t>24.01.2013</a:t>
            </a:fld>
            <a:endParaRPr lang="tr-TR"/>
          </a:p>
        </p:txBody>
      </p:sp>
      <p:sp>
        <p:nvSpPr>
          <p:cNvPr id="8" name="7 Altbilgi Yer Tutucusu"/>
          <p:cNvSpPr>
            <a:spLocks noGrp="1"/>
          </p:cNvSpPr>
          <p:nvPr>
            <p:ph type="ftr" sz="quarter" idx="11"/>
          </p:nvPr>
        </p:nvSpPr>
        <p:spPr/>
        <p:txBody>
          <a:bodyPr/>
          <a:lstStyle/>
          <a:p>
            <a:r>
              <a:rPr lang="tr-TR" smtClean="0"/>
              <a:t>www.sorubak.com</a:t>
            </a:r>
            <a:endParaRPr lang="tr-TR"/>
          </a:p>
        </p:txBody>
      </p:sp>
      <p:sp>
        <p:nvSpPr>
          <p:cNvPr id="9" name="8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F1E1E51-DC92-4037-AFA0-342177FE5E58}" type="datetime1">
              <a:rPr lang="tr-TR" smtClean="0"/>
              <a:t>24.01.2013</a:t>
            </a:fld>
            <a:endParaRPr lang="tr-TR"/>
          </a:p>
        </p:txBody>
      </p:sp>
      <p:sp>
        <p:nvSpPr>
          <p:cNvPr id="4" name="3 Altbilgi Yer Tutucusu"/>
          <p:cNvSpPr>
            <a:spLocks noGrp="1"/>
          </p:cNvSpPr>
          <p:nvPr>
            <p:ph type="ftr" sz="quarter" idx="11"/>
          </p:nvPr>
        </p:nvSpPr>
        <p:spPr/>
        <p:txBody>
          <a:bodyPr/>
          <a:lstStyle/>
          <a:p>
            <a:r>
              <a:rPr lang="tr-TR" smtClean="0"/>
              <a:t>www.sorubak.com</a:t>
            </a:r>
            <a:endParaRPr lang="tr-TR"/>
          </a:p>
        </p:txBody>
      </p:sp>
      <p:sp>
        <p:nvSpPr>
          <p:cNvPr id="5" name="4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FB1BD5A-E5E6-43C2-A57A-B8D4028B4330}" type="datetime1">
              <a:rPr lang="tr-TR" smtClean="0"/>
              <a:t>24.01.2013</a:t>
            </a:fld>
            <a:endParaRPr lang="tr-TR"/>
          </a:p>
        </p:txBody>
      </p:sp>
      <p:sp>
        <p:nvSpPr>
          <p:cNvPr id="3" name="2 Altbilgi Yer Tutucusu"/>
          <p:cNvSpPr>
            <a:spLocks noGrp="1"/>
          </p:cNvSpPr>
          <p:nvPr>
            <p:ph type="ftr" sz="quarter" idx="11"/>
          </p:nvPr>
        </p:nvSpPr>
        <p:spPr/>
        <p:txBody>
          <a:bodyPr/>
          <a:lstStyle/>
          <a:p>
            <a:r>
              <a:rPr lang="tr-TR" smtClean="0"/>
              <a:t>www.sorubak.com</a:t>
            </a:r>
            <a:endParaRPr lang="tr-TR"/>
          </a:p>
        </p:txBody>
      </p:sp>
      <p:sp>
        <p:nvSpPr>
          <p:cNvPr id="4" name="3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C8AC013-BF40-4213-AF6F-74F25A9C544A}"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232396F-2252-4923-85CC-320F5A28F569}"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161F28E-7BAA-4536-A6E7-25B8968341D6}" type="slidenum">
              <a:rPr lang="tr-TR" smtClean="0"/>
              <a:pPr/>
              <a:t>‹#›</a:t>
            </a:fld>
            <a:endParaRPr lang="tr-TR"/>
          </a:p>
        </p:txBody>
      </p:sp>
    </p:spTree>
  </p:cSld>
  <p:clrMapOvr>
    <a:masterClrMapping/>
  </p:clrMapOvr>
  <p:transition spd="slow">
    <p:pull dir="d"/>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4CA351-2BBC-4CDC-BEAE-857CA6515748}" type="datetime1">
              <a:rPr lang="tr-TR" smtClean="0"/>
              <a:t>24.01.2013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www.sorubak.com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61F28E-7BAA-4536-A6E7-25B8968341D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dir="d"/>
    <p:sndAc>
      <p:stSnd>
        <p:snd r:embed="rId13" name="camera.wav"/>
      </p:stSnd>
    </p:sndAc>
  </p:transition>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hyperlink" Target="http://tr.wikipedia.org/w/index.php?title=Dosya:Inebolu2007_0101_135117a.JPG&amp;filetimestamp=20070201103058" TargetMode="Externa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tr.wikipedia.org/w/index.php?title=Dosya:Inebolu2007_0101_135102a.JPG&amp;filetimestamp=20070201102802" TargetMode="Externa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tr/imgres?q=kurtulu%C5%9F+sava%C5%9F%C4%B1nda+yararl%C4%B1l%C4%B1k+g%C3%B6steren+kad%C4%B1nlar%C4%B1m%C4%B1z&amp;um=1&amp;hl=tr&amp;safe=off&amp;sa=N&amp;tbo=d&amp;biw=1366&amp;bih=673&amp;tbm=isch&amp;tbnid=QrY4eDh0AklB8M:&amp;imgrefurl=http://civiltilerim.blogcu.com/ozgurluk-savasinda-kadin-kahramanlar/4515211&amp;docid=pI6R_VLvQUcn2M&amp;imgurl=http://img2.blogcu.com/images/c/i/v/civiltilerim/12281598833.jpg&amp;w=432&amp;h=600&amp;ei=wTTUUIG2NYiphAfl0YCwBQ&amp;zoom=1&amp;iact=hc&amp;vpx=165&amp;vpy=88&amp;dur=3733&amp;hovh=265&amp;hovw=190&amp;tx=91&amp;ty=140&amp;sig=106496664354013476907&amp;page=1&amp;tbnh=136&amp;tbnw=95&amp;start=0&amp;ndsp=28&amp;ved=1t:429,r:1,s:0,i:88"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1124744"/>
            <a:ext cx="8280920" cy="2550145"/>
          </a:xfrm>
          <a:blipFill>
            <a:blip r:embed="rId3" cstate="print"/>
            <a:tile tx="0" ty="0" sx="100000" sy="100000" flip="none" algn="tl"/>
          </a:blipFill>
          <a:ln w="76200">
            <a:solidFill>
              <a:schemeClr val="tx1"/>
            </a:solidFill>
          </a:ln>
          <a:effectLst>
            <a:softEdge rad="31750"/>
          </a:effectLst>
        </p:spPr>
        <p:txBody>
          <a:bodyPr/>
          <a:lstStyle/>
          <a:p>
            <a:r>
              <a:rPr lang="tr-TR" dirty="0" smtClean="0"/>
              <a:t>KURTULUŞ SAVAŞINDA TÜRK KADINI</a:t>
            </a:r>
            <a:endParaRPr lang="tr-TR" dirty="0"/>
          </a:p>
        </p:txBody>
      </p:sp>
      <p:sp>
        <p:nvSpPr>
          <p:cNvPr id="3" name="2 Alt Başlık"/>
          <p:cNvSpPr>
            <a:spLocks noGrp="1"/>
          </p:cNvSpPr>
          <p:nvPr>
            <p:ph type="subTitle" idx="1"/>
          </p:nvPr>
        </p:nvSpPr>
        <p:spPr>
          <a:xfrm>
            <a:off x="1331640" y="4365104"/>
            <a:ext cx="6400800" cy="2904728"/>
          </a:xfrm>
          <a:solidFill>
            <a:schemeClr val="bg1"/>
          </a:solidFill>
          <a:effectLst>
            <a:glow rad="63500">
              <a:schemeClr val="accent1">
                <a:satMod val="175000"/>
                <a:alpha val="40000"/>
              </a:schemeClr>
            </a:glow>
          </a:effectLst>
        </p:spPr>
        <p:txBody>
          <a:bodyPr/>
          <a:lstStyle/>
          <a:p>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CEPHANE TAŞIYAN KADINLARIMIZ</a:t>
            </a:r>
            <a:endParaRPr lang="tr-TR" dirty="0"/>
          </a:p>
        </p:txBody>
      </p:sp>
      <p:sp>
        <p:nvSpPr>
          <p:cNvPr id="3" name="2 İçerik Yer Tutucusu"/>
          <p:cNvSpPr>
            <a:spLocks noGrp="1"/>
          </p:cNvSpPr>
          <p:nvPr>
            <p:ph idx="1"/>
          </p:nvPr>
        </p:nvSpPr>
        <p:spPr/>
        <p:txBody>
          <a:bodyPr/>
          <a:lstStyle/>
          <a:p>
            <a:r>
              <a:rPr lang="tr-TR" dirty="0" smtClean="0"/>
              <a:t>Kağnılarla cephane taşıyan kadınlarımız,bebekleriyle,kar,kış demeden yardıma koştular.</a:t>
            </a:r>
            <a:endParaRPr lang="tr-TR" dirty="0"/>
          </a:p>
        </p:txBody>
      </p:sp>
      <p:pic>
        <p:nvPicPr>
          <p:cNvPr id="4" name="il_fi" descr="http://www.gumushacikoylu.net/haberresim/cephedeturkkad%C4%B1n%C4%B1.jpg"/>
          <p:cNvPicPr/>
          <p:nvPr/>
        </p:nvPicPr>
        <p:blipFill>
          <a:blip r:embed="rId3" cstate="print"/>
          <a:srcRect/>
          <a:stretch>
            <a:fillRect/>
          </a:stretch>
        </p:blipFill>
        <p:spPr bwMode="auto">
          <a:xfrm>
            <a:off x="3131840" y="3645024"/>
            <a:ext cx="2853690" cy="2320925"/>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HALİDE EDİP ADIVAR</a:t>
            </a:r>
            <a:endParaRPr lang="tr-TR" dirty="0"/>
          </a:p>
        </p:txBody>
      </p:sp>
      <p:sp>
        <p:nvSpPr>
          <p:cNvPr id="3" name="2 İçerik Yer Tutucusu"/>
          <p:cNvSpPr>
            <a:spLocks noGrp="1"/>
          </p:cNvSpPr>
          <p:nvPr>
            <p:ph idx="1"/>
          </p:nvPr>
        </p:nvSpPr>
        <p:spPr/>
        <p:txBody>
          <a:bodyPr/>
          <a:lstStyle/>
          <a:p>
            <a:r>
              <a:rPr lang="tr-TR" dirty="0" smtClean="0"/>
              <a:t>Halide Onbaşı Kurtuluş Savaşı’nda gösterdiği yararlılıktan dolayı İstiklal Madalyası almaya hak kazandı. </a:t>
            </a:r>
            <a:endParaRPr lang="tr-TR" dirty="0"/>
          </a:p>
        </p:txBody>
      </p:sp>
      <p:pic>
        <p:nvPicPr>
          <p:cNvPr id="4" name="il_fi" descr="http://t2.gstatic.com/images?q=tbn:ANd9GcRHzcjUT7NUODuD2fJP_P0utRvn2fus1NHkvDTIZG24d02D5yPkKqPF90L2"/>
          <p:cNvPicPr/>
          <p:nvPr/>
        </p:nvPicPr>
        <p:blipFill>
          <a:blip r:embed="rId3" cstate="print"/>
          <a:srcRect/>
          <a:stretch>
            <a:fillRect/>
          </a:stretch>
        </p:blipFill>
        <p:spPr bwMode="auto">
          <a:xfrm>
            <a:off x="3131840" y="3140968"/>
            <a:ext cx="3024000" cy="3312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normAutofit fontScale="90000"/>
          </a:bodyPr>
          <a:lstStyle/>
          <a:p>
            <a:r>
              <a:rPr lang="tr-TR" dirty="0" smtClean="0">
                <a:solidFill>
                  <a:schemeClr val="bg1"/>
                </a:solidFill>
              </a:rPr>
              <a:t>KURTULUŞ MÜCADELESİNDE MİTİNGLER</a:t>
            </a:r>
            <a:endParaRPr lang="tr-TR" dirty="0">
              <a:solidFill>
                <a:schemeClr val="bg1"/>
              </a:solidFill>
            </a:endParaRPr>
          </a:p>
        </p:txBody>
      </p:sp>
      <p:sp>
        <p:nvSpPr>
          <p:cNvPr id="3" name="2 İçerik Yer Tutucusu"/>
          <p:cNvSpPr>
            <a:spLocks noGrp="1"/>
          </p:cNvSpPr>
          <p:nvPr>
            <p:ph idx="1"/>
          </p:nvPr>
        </p:nvSpPr>
        <p:spPr>
          <a:blipFill>
            <a:blip r:embed="rId4" cstate="print"/>
            <a:tile tx="0" ty="0" sx="100000" sy="100000" flip="none" algn="tl"/>
          </a:blipFill>
        </p:spPr>
        <p:txBody>
          <a:bodyPr/>
          <a:lstStyle/>
          <a:p>
            <a:r>
              <a:rPr lang="tr-TR" dirty="0" smtClean="0"/>
              <a:t>Halide Edip, İzmir’in işgali üzerine, İstanbul’da halkın mücadele bilincini oluşturmak için ateşli bir konuşma yapmıştır.</a:t>
            </a:r>
            <a:endParaRPr lang="tr-TR" dirty="0"/>
          </a:p>
        </p:txBody>
      </p:sp>
      <p:pic>
        <p:nvPicPr>
          <p:cNvPr id="4" name="il_fi" descr="http://t3.gstatic.com/images?q=tbn:ANd9GcR7GsTttSlxsTcDvllTfP4So0pgGl0j3QjFVpjcmeLYJTvubho9apmf8Uz3OQ"/>
          <p:cNvPicPr/>
          <p:nvPr/>
        </p:nvPicPr>
        <p:blipFill>
          <a:blip r:embed="rId5" cstate="print"/>
          <a:srcRect/>
          <a:stretch>
            <a:fillRect/>
          </a:stretch>
        </p:blipFill>
        <p:spPr bwMode="auto">
          <a:xfrm>
            <a:off x="2843808" y="3068960"/>
            <a:ext cx="3348000" cy="2880000"/>
          </a:xfrm>
          <a:prstGeom prst="rect">
            <a:avLst/>
          </a:prstGeom>
          <a:blipFill>
            <a:blip r:embed="rId6" cstate="print"/>
            <a:tile tx="0" ty="0" sx="100000" sy="100000" flip="none" algn="tl"/>
          </a:blip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 name="2 Resim" descr="http://4.bp.blogspot.com/_YDKDkk8Iy_Q/S_EXDcYPFZI/AAAAAAAAA6I/dj2CHyrgG-M/s1600/ku8.jpg"/>
          <p:cNvPicPr/>
          <p:nvPr/>
        </p:nvPicPr>
        <p:blipFill>
          <a:blip r:embed="rId3" cstate="print"/>
          <a:srcRect/>
          <a:stretch>
            <a:fillRect/>
          </a:stretch>
        </p:blipFill>
        <p:spPr bwMode="auto">
          <a:xfrm>
            <a:off x="2033587" y="1662112"/>
            <a:ext cx="5076825" cy="3533775"/>
          </a:xfrm>
          <a:prstGeom prst="rect">
            <a:avLst/>
          </a:prstGeom>
          <a:noFill/>
          <a:ln w="9525">
            <a:noFill/>
            <a:miter lim="800000"/>
            <a:headEnd/>
            <a:tailEnd/>
          </a:ln>
        </p:spPr>
      </p:pic>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 name="il_fi" descr="http://2.bp.blogspot.com/_YDKDkk8Iy_Q/S_EQ4lhIrTI/AAAAAAAAA4Q/uGp8HQb5cKk/s1600/ku6.jpg"/>
          <p:cNvPicPr/>
          <p:nvPr/>
        </p:nvPicPr>
        <p:blipFill>
          <a:blip r:embed="rId3" cstate="print"/>
          <a:srcRect/>
          <a:stretch>
            <a:fillRect/>
          </a:stretch>
        </p:blipFill>
        <p:spPr bwMode="auto">
          <a:xfrm>
            <a:off x="1691640" y="1432239"/>
            <a:ext cx="5760720" cy="3993522"/>
          </a:xfrm>
          <a:prstGeom prst="rect">
            <a:avLst/>
          </a:prstGeom>
          <a:noFill/>
          <a:ln w="9525">
            <a:noFill/>
            <a:miter lim="800000"/>
            <a:headEnd/>
            <a:tailEnd/>
          </a:ln>
        </p:spPr>
      </p:pic>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normAutofit fontScale="90000"/>
          </a:bodyPr>
          <a:lstStyle/>
          <a:p>
            <a:r>
              <a:rPr lang="tr-TR" dirty="0" smtClean="0">
                <a:solidFill>
                  <a:schemeClr val="bg2"/>
                </a:solidFill>
              </a:rPr>
              <a:t>MERMİ YAPIMINDA ÇALIŞAN KADINLARIMIZ</a:t>
            </a:r>
            <a:endParaRPr lang="tr-TR" dirty="0">
              <a:solidFill>
                <a:schemeClr val="bg2"/>
              </a:solidFill>
            </a:endParaRPr>
          </a:p>
        </p:txBody>
      </p:sp>
      <p:sp>
        <p:nvSpPr>
          <p:cNvPr id="3" name="2 İçerik Yer Tutucusu"/>
          <p:cNvSpPr>
            <a:spLocks noGrp="1"/>
          </p:cNvSpPr>
          <p:nvPr>
            <p:ph idx="1"/>
          </p:nvPr>
        </p:nvSpPr>
        <p:spPr>
          <a:blipFill>
            <a:blip r:embed="rId4" cstate="print"/>
            <a:tile tx="0" ty="0" sx="100000" sy="100000" flip="none" algn="tl"/>
          </a:blipFill>
        </p:spPr>
        <p:txBody>
          <a:bodyPr/>
          <a:lstStyle/>
          <a:p>
            <a:endParaRPr lang="tr-TR" dirty="0"/>
          </a:p>
        </p:txBody>
      </p:sp>
      <p:pic>
        <p:nvPicPr>
          <p:cNvPr id="4" name="il_fi" descr="http://t1.gstatic.com/images?q=tbn:ANd9GcTEo_fm7oZUtWLU85fiMS8g2ZR7-D33-_VmhfZsbH3eHnJaSi3lVvIBMaNL"/>
          <p:cNvPicPr/>
          <p:nvPr/>
        </p:nvPicPr>
        <p:blipFill>
          <a:blip r:embed="rId5" cstate="print"/>
          <a:srcRect/>
          <a:stretch>
            <a:fillRect/>
          </a:stretch>
        </p:blipFill>
        <p:spPr bwMode="auto">
          <a:xfrm>
            <a:off x="2987824" y="2420888"/>
            <a:ext cx="3636000" cy="3312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dirty="0" smtClean="0">
                <a:solidFill>
                  <a:schemeClr val="bg2"/>
                </a:solidFill>
              </a:rPr>
              <a:t>ŞEHİT ŞERİFE BACI</a:t>
            </a:r>
            <a:endParaRPr lang="tr-TR" dirty="0">
              <a:solidFill>
                <a:schemeClr val="bg2"/>
              </a:solidFill>
            </a:endParaRPr>
          </a:p>
        </p:txBody>
      </p:sp>
      <p:sp>
        <p:nvSpPr>
          <p:cNvPr id="3" name="2 İçerik Yer Tutucusu"/>
          <p:cNvSpPr>
            <a:spLocks noGrp="1"/>
          </p:cNvSpPr>
          <p:nvPr>
            <p:ph idx="1"/>
          </p:nvPr>
        </p:nvSpPr>
        <p:spPr>
          <a:blipFill>
            <a:blip r:embed="rId4" cstate="print"/>
            <a:tile tx="0" ty="0" sx="100000" sy="100000" flip="none" algn="tl"/>
          </a:blipFill>
        </p:spPr>
        <p:txBody>
          <a:bodyPr/>
          <a:lstStyle/>
          <a:p>
            <a:r>
              <a:rPr lang="tr-TR" dirty="0" smtClean="0"/>
              <a:t>İnebolu’dan Kastamonu’ya silah taşırken yolda bebeği ve cephaneyi korumak için donarak ölen Şerife Bacı’da unutulmaz kahramanlardan biridir.</a:t>
            </a:r>
            <a:endParaRPr lang="tr-TR" dirty="0"/>
          </a:p>
        </p:txBody>
      </p:sp>
      <p:pic>
        <p:nvPicPr>
          <p:cNvPr id="4" name="3 Resim" descr="http://upload.wikimedia.org/wikipedia/commons/thumb/e/eb/Inebolu2007_0101_135117a.JPG/250px-Inebolu2007_0101_135117a.JPG">
            <a:hlinkClick r:id="rId5"/>
          </p:cNvPr>
          <p:cNvPicPr/>
          <p:nvPr/>
        </p:nvPicPr>
        <p:blipFill>
          <a:blip r:embed="rId6" cstate="print"/>
          <a:srcRect/>
          <a:stretch>
            <a:fillRect/>
          </a:stretch>
        </p:blipFill>
        <p:spPr bwMode="auto">
          <a:xfrm>
            <a:off x="2915816" y="3212976"/>
            <a:ext cx="3564000" cy="2808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dirty="0" smtClean="0">
                <a:solidFill>
                  <a:schemeClr val="bg2"/>
                </a:solidFill>
              </a:rPr>
              <a:t>ŞEHİT ŞERİFE BACI</a:t>
            </a:r>
            <a:endParaRPr lang="tr-TR" dirty="0">
              <a:solidFill>
                <a:schemeClr val="bg2"/>
              </a:solidFill>
            </a:endParaRPr>
          </a:p>
        </p:txBody>
      </p:sp>
      <p:sp>
        <p:nvSpPr>
          <p:cNvPr id="3" name="2 İçerik Yer Tutucusu"/>
          <p:cNvSpPr>
            <a:spLocks noGrp="1"/>
          </p:cNvSpPr>
          <p:nvPr>
            <p:ph idx="1"/>
          </p:nvPr>
        </p:nvSpPr>
        <p:spPr>
          <a:blipFill>
            <a:blip r:embed="rId4" cstate="print"/>
            <a:tile tx="0" ty="0" sx="100000" sy="100000" flip="none" algn="tl"/>
          </a:blipFill>
        </p:spPr>
        <p:txBody>
          <a:bodyPr/>
          <a:lstStyle/>
          <a:p>
            <a:r>
              <a:rPr lang="tr-TR" dirty="0" smtClean="0"/>
              <a:t>İnebolu’da Şerife Bacı adına anıt park yapılmıştır.</a:t>
            </a:r>
            <a:endParaRPr lang="tr-TR" dirty="0"/>
          </a:p>
        </p:txBody>
      </p:sp>
      <p:pic>
        <p:nvPicPr>
          <p:cNvPr id="4" name="3 Resim" descr="http://upload.wikimedia.org/wikipedia/commons/thumb/3/36/Inebolu2007_0101_135102a.JPG/200px-Inebolu2007_0101_135102a.JPG">
            <a:hlinkClick r:id="rId5"/>
          </p:cNvPr>
          <p:cNvPicPr/>
          <p:nvPr/>
        </p:nvPicPr>
        <p:blipFill>
          <a:blip r:embed="rId6" cstate="print"/>
          <a:srcRect/>
          <a:stretch>
            <a:fillRect/>
          </a:stretch>
        </p:blipFill>
        <p:spPr bwMode="auto">
          <a:xfrm>
            <a:off x="3203848" y="2420888"/>
            <a:ext cx="2952000" cy="3492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dirty="0" smtClean="0"/>
              <a:t>KADIN KAHRAMANLARIMIZ</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normAutofit/>
          </a:bodyPr>
          <a:lstStyle/>
          <a:p>
            <a:r>
              <a:rPr lang="tr-TR" sz="4400" dirty="0" smtClean="0"/>
              <a:t>İŞTE KAHRAMAN KADINLARIMIZDAN BİRKAÇI DAHA:</a:t>
            </a:r>
            <a:endParaRPr lang="tr-TR" sz="4400"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 İSTİKLAL YA ÖLÜM!</a:t>
            </a:r>
            <a:endParaRPr lang="tr-TR" dirty="0"/>
          </a:p>
        </p:txBody>
      </p:sp>
      <p:sp>
        <p:nvSpPr>
          <p:cNvPr id="3" name="2 İçerik Yer Tutucusu"/>
          <p:cNvSpPr>
            <a:spLocks noGrp="1"/>
          </p:cNvSpPr>
          <p:nvPr>
            <p:ph idx="1"/>
          </p:nvPr>
        </p:nvSpPr>
        <p:spPr>
          <a:effectLst>
            <a:outerShdw blurRad="40000" dist="23000" dir="5400000" rotWithShape="0">
              <a:srgbClr val="000000">
                <a:alpha val="35000"/>
              </a:srgbClr>
            </a:outerShdw>
            <a:reflection blurRad="6350" stA="50000" endA="300" endPos="90000" dir="5400000" sy="-100000" algn="bl" rotWithShape="0"/>
          </a:effectLst>
        </p:spPr>
        <p:style>
          <a:lnRef idx="1">
            <a:schemeClr val="accent1"/>
          </a:lnRef>
          <a:fillRef idx="3">
            <a:schemeClr val="accent1"/>
          </a:fillRef>
          <a:effectRef idx="2">
            <a:schemeClr val="accent1"/>
          </a:effectRef>
          <a:fontRef idx="minor">
            <a:schemeClr val="lt1"/>
          </a:fontRef>
        </p:style>
        <p:txBody>
          <a:bodyPr/>
          <a:lstStyle/>
          <a:p>
            <a:r>
              <a:rPr lang="tr-TR" dirty="0" smtClean="0"/>
              <a:t>KURTULUŞ SAVAŞINDA TÜRK KADINI ASKERLERİMİZE CEPHANE TAŞIMAK,YARALILARA HEMŞİRELİK YAPMAK,YEMEK YAPMAK,ÇAMAŞIR YIKAMAK,BİZZAT SAVAŞA KATILMAK GİBİ PEK ÇOK HİZMETTE BULUNMUŞTUR.</a:t>
            </a: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t>HALİME ÇAVUŞ (KOCABIYIK)</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normAutofit fontScale="77500" lnSpcReduction="20000"/>
          </a:bodyPr>
          <a:lstStyle/>
          <a:p>
            <a:r>
              <a:rPr lang="tr-TR" b="1" dirty="0" smtClean="0"/>
              <a:t>HALİME ÇAVUŞ (KOCABIYIK)</a:t>
            </a:r>
            <a:br>
              <a:rPr lang="tr-TR" b="1" dirty="0" smtClean="0"/>
            </a:br>
            <a:r>
              <a:rPr lang="tr-TR" b="1" dirty="0" smtClean="0"/>
              <a:t>Kastamonulu Halime Çavuş, uzun yıllar Halim Çavuş zannedildi. Kurtuluş Savaşı’na giderken erkek kılığına girdi, erkek gibi </a:t>
            </a:r>
            <a:r>
              <a:rPr lang="tr-TR" b="1" dirty="0" err="1" smtClean="0"/>
              <a:t>traş</a:t>
            </a:r>
            <a:r>
              <a:rPr lang="tr-TR" b="1" dirty="0" smtClean="0"/>
              <a:t> oldu, saçını kazıttı ve kimseye kadın olduğunu söylemeden Türk askerinin arasına karıştı. Gün geldi savaş bitti, ancak o ne asker üniformasını çıkardı ne de her sabah </a:t>
            </a:r>
            <a:r>
              <a:rPr lang="tr-TR" b="1" dirty="0" err="1" smtClean="0"/>
              <a:t>traş</a:t>
            </a:r>
            <a:r>
              <a:rPr lang="tr-TR" b="1" dirty="0" smtClean="0"/>
              <a:t> olmaktan vazgeçti. Savaş sonrası Mustafa Kemal Paşa tarafından Ankara’ya çağrıldı. O’nun “ Seni yollamıyorum, bizim kızımız ol” önerisine “Annem babam beni bekler” şeklinde cevap veren Halime Çavuş, “Ben ana-babaya </a:t>
            </a:r>
            <a:r>
              <a:rPr lang="tr-TR" b="1" dirty="0" err="1" smtClean="0"/>
              <a:t>itiatli</a:t>
            </a:r>
            <a:r>
              <a:rPr lang="tr-TR" b="1" dirty="0" smtClean="0"/>
              <a:t> evlada saygı duyarım” diyen Mustafa Kemal Paşa tarafından çeşitli hediyeler verilerek tekrar evine yollandı ve kendisine maaş da bağlandı.</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t>GÖRDESLİ MAKBULE HANIM</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normAutofit lnSpcReduction="10000"/>
          </a:bodyPr>
          <a:lstStyle/>
          <a:p>
            <a:r>
              <a:rPr lang="tr-TR" b="1" dirty="0" smtClean="0"/>
              <a:t>GÖRDESLİ MAKBULE HANIM</a:t>
            </a:r>
            <a:br>
              <a:rPr lang="tr-TR" b="1" dirty="0" smtClean="0"/>
            </a:br>
            <a:r>
              <a:rPr lang="tr-TR" b="1" dirty="0" smtClean="0"/>
              <a:t>1921’de eşi </a:t>
            </a:r>
            <a:r>
              <a:rPr lang="tr-TR" b="1" dirty="0" err="1" smtClean="0"/>
              <a:t>Ustrumcalı</a:t>
            </a:r>
            <a:r>
              <a:rPr lang="tr-TR" b="1" dirty="0" smtClean="0"/>
              <a:t> Ali Efe ile birlikte Milli Mücadelede çete savaşlarına katılmıştı. 17 Mart 1922’de Akhisar Sungurlu hududu üzerinde bulunan Koca Yayla’da elinde silah düşmanla en ön safta savaşırken başından vurularak şehit edilmişti. Henüz 21 yaşındaydı.</a:t>
            </a:r>
            <a:br>
              <a:rPr lang="tr-TR" b="1" dirty="0" smtClean="0"/>
            </a:b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t>SULTAN HANIM</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lstStyle/>
          <a:p>
            <a:r>
              <a:rPr lang="tr-TR" b="1" dirty="0" smtClean="0"/>
              <a:t>SULTAN HANIM</a:t>
            </a:r>
            <a:br>
              <a:rPr lang="tr-TR" b="1" dirty="0" smtClean="0"/>
            </a:br>
            <a:r>
              <a:rPr lang="tr-TR" b="1" dirty="0" smtClean="0"/>
              <a:t>Adana bölgesinde çarpışan partizan müfrezesi geçici olarak </a:t>
            </a:r>
            <a:r>
              <a:rPr lang="tr-TR" b="1" dirty="0" err="1" smtClean="0"/>
              <a:t>Toros</a:t>
            </a:r>
            <a:r>
              <a:rPr lang="tr-TR" b="1" dirty="0" smtClean="0"/>
              <a:t> Dağlarından geri çekilirken, inekleriyle beraber onlara katılmış, çete dağda kaldıkça ineklerinin sütüyle onları beslemişti. Müfrezedekiler onu sevgiyle “anne” diye çağırmıştı.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t>NAZİFE KADIN</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lstStyle/>
          <a:p>
            <a:r>
              <a:rPr lang="tr-TR" b="1" dirty="0" smtClean="0"/>
              <a:t>NAZİFE KADIN</a:t>
            </a:r>
            <a:br>
              <a:rPr lang="tr-TR" b="1" dirty="0" smtClean="0"/>
            </a:br>
            <a:r>
              <a:rPr lang="tr-TR" b="1" dirty="0" smtClean="0"/>
              <a:t>9 Mart 1922’de Çanakkale Bigadiç civarını kuşatan Yunan ordusu Komutanı </a:t>
            </a:r>
            <a:r>
              <a:rPr lang="tr-TR" b="1" dirty="0" err="1" smtClean="0"/>
              <a:t>Nazife</a:t>
            </a:r>
            <a:r>
              <a:rPr lang="tr-TR" b="1" dirty="0" smtClean="0"/>
              <a:t> Kadın’dan bilgi istemiş, ancak o bilmediğini, bilse bile asla söylemeyeceğini ifade etmiş, bunun üzerine Yunanlılarca fırına atılarak şehit edilmişti.</a:t>
            </a:r>
            <a:br>
              <a:rPr lang="tr-TR" b="1" dirty="0" smtClean="0"/>
            </a:b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t>KILAVUZ HATİCE</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normAutofit fontScale="92500" lnSpcReduction="20000"/>
          </a:bodyPr>
          <a:lstStyle/>
          <a:p>
            <a:r>
              <a:rPr lang="tr-TR" b="1" dirty="0" smtClean="0"/>
              <a:t>KILAVUZ HATİCE</a:t>
            </a:r>
            <a:br>
              <a:rPr lang="tr-TR" b="1" dirty="0" smtClean="0"/>
            </a:br>
            <a:r>
              <a:rPr lang="tr-TR" b="1" dirty="0" smtClean="0"/>
              <a:t>Adana’da </a:t>
            </a:r>
            <a:r>
              <a:rPr lang="tr-TR" b="1" dirty="0" err="1" smtClean="0"/>
              <a:t>Fransızlar’a</a:t>
            </a:r>
            <a:r>
              <a:rPr lang="tr-TR" b="1" dirty="0" smtClean="0"/>
              <a:t> karşı verilen mücadelede yer alan ve milis kuvvetlerine katılan Kılavuz Hatice, 8 Mayıs 1920’de milli kuvvetler Pozantı’da taarruza başladığında, kritik bir duruma düşen Fransızları kandırarak kılavuzluk etmişti. Hatice, kılavuzluk yaptığı </a:t>
            </a:r>
            <a:r>
              <a:rPr lang="tr-TR" b="1" dirty="0" err="1" smtClean="0"/>
              <a:t>Fransızlar’a</a:t>
            </a:r>
            <a:r>
              <a:rPr lang="tr-TR" b="1" dirty="0" smtClean="0"/>
              <a:t> yanlış yol göstererek </a:t>
            </a:r>
            <a:r>
              <a:rPr lang="tr-TR" b="1" dirty="0" err="1" smtClean="0"/>
              <a:t>Karboğazı</a:t>
            </a:r>
            <a:r>
              <a:rPr lang="tr-TR" b="1" dirty="0" smtClean="0"/>
              <a:t>’ </a:t>
            </a:r>
            <a:r>
              <a:rPr lang="tr-TR" b="1" dirty="0" err="1" smtClean="0"/>
              <a:t>na</a:t>
            </a:r>
            <a:r>
              <a:rPr lang="tr-TR" b="1" dirty="0" smtClean="0"/>
              <a:t> sokmuştu. Boğazda sıkışan Fransızlar, Türk askerine esir düşmüştü.</a:t>
            </a:r>
            <a:br>
              <a:rPr lang="tr-TR" b="1" dirty="0" smtClean="0"/>
            </a:b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blipFill>
            <a:blip r:embed="rId3" cstate="print"/>
            <a:tile tx="0" ty="0" sx="100000" sy="100000" flip="none" algn="tl"/>
          </a:blipFill>
        </p:spPr>
        <p:txBody>
          <a:bodyPr>
            <a:normAutofit/>
          </a:bodyPr>
          <a:lstStyle/>
          <a:p>
            <a:r>
              <a:rPr lang="tr-TR" sz="4800" dirty="0" smtClean="0">
                <a:solidFill>
                  <a:srgbClr val="002060"/>
                </a:solidFill>
              </a:rPr>
              <a:t>VATANLARI UĞRUNA FEDAKARLIK GÖSTEREN TÜM KADIN KAHRAMANLARIMIZIN RUHLARI ŞAD OLSUN.</a:t>
            </a:r>
            <a:endParaRPr lang="tr-TR" sz="4800" dirty="0">
              <a:solidFill>
                <a:srgbClr val="002060"/>
              </a:solidFill>
            </a:endParaRPr>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blipFill>
            <a:blip r:embed="rId3" cstate="print"/>
            <a:tile tx="0" ty="0" sx="100000" sy="100000" flip="none" algn="tl"/>
          </a:blipFill>
        </p:spPr>
        <p:txBody>
          <a:bodyPr>
            <a:normAutofit/>
          </a:bodyPr>
          <a:lstStyle/>
          <a:p>
            <a:r>
              <a:rPr lang="tr-TR" sz="4800" dirty="0" smtClean="0">
                <a:solidFill>
                  <a:srgbClr val="FFFF00"/>
                </a:solidFill>
              </a:rPr>
              <a:t>İZLEDİĞİNİZ İÇİN TEŞEKKÜRLER</a:t>
            </a:r>
            <a:endParaRPr lang="tr-TR" sz="4800" dirty="0">
              <a:solidFill>
                <a:srgbClr val="FFFF00"/>
              </a:solidFill>
            </a:endParaRPr>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blipFill>
            <a:blip r:embed="rId3" cstate="print"/>
            <a:tile tx="0" ty="0" sx="100000" sy="100000" flip="none" algn="tl"/>
          </a:blipFill>
        </p:spPr>
        <p:txBody>
          <a:bodyPr/>
          <a:lstStyle/>
          <a:p>
            <a:r>
              <a:rPr lang="tr-TR" sz="4800" dirty="0" smtClean="0"/>
              <a:t>HAZIRLAYAN</a:t>
            </a:r>
          </a:p>
          <a:p>
            <a:endParaRPr lang="tr-TR" dirty="0" smtClean="0"/>
          </a:p>
          <a:p>
            <a:endParaRPr lang="tr-TR" dirty="0" smtClean="0"/>
          </a:p>
          <a:p>
            <a:r>
              <a:rPr lang="tr-TR" sz="4400" dirty="0" smtClean="0"/>
              <a:t>ZEYNEP  TEKTAŞ</a:t>
            </a:r>
          </a:p>
          <a:p>
            <a:r>
              <a:rPr lang="tr-TR" sz="4400" dirty="0" smtClean="0"/>
              <a:t>ŞEHİT NAMIK TÜMER İLKOKULU</a:t>
            </a:r>
            <a:endParaRPr lang="tr-TR" sz="4400"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 İSTİKLAL YA ÖLÜM!</a:t>
            </a:r>
            <a:endParaRPr lang="tr-TR" dirty="0"/>
          </a:p>
        </p:txBody>
      </p:sp>
      <p:sp>
        <p:nvSpPr>
          <p:cNvPr id="3" name="2 İçerik Yer Tutucusu"/>
          <p:cNvSpPr>
            <a:spLocks noGrp="1"/>
          </p:cNvSpPr>
          <p:nvPr>
            <p:ph idx="1"/>
          </p:nvPr>
        </p:nvSpPr>
        <p:spPr/>
        <p:txBody>
          <a:bodyPr/>
          <a:lstStyle/>
          <a:p>
            <a:r>
              <a:rPr lang="tr-TR" dirty="0" smtClean="0"/>
              <a:t>CEPHEYE YARDIMA GİDEN KADINLAR</a:t>
            </a:r>
            <a:endParaRPr lang="tr-TR" dirty="0"/>
          </a:p>
        </p:txBody>
      </p:sp>
      <p:pic>
        <p:nvPicPr>
          <p:cNvPr id="4" name="il_fi" descr="http://t0.gstatic.com/images?q=tbn:ANd9GcS6bE4HprRksSLPbo24B8RiaMyVsSraiy0L-IpJwfBAxKuGfQ-Ts8wJOCeH"/>
          <p:cNvPicPr/>
          <p:nvPr/>
        </p:nvPicPr>
        <p:blipFill>
          <a:blip r:embed="rId3" cstate="print"/>
          <a:srcRect/>
          <a:stretch>
            <a:fillRect/>
          </a:stretch>
        </p:blipFill>
        <p:spPr bwMode="auto">
          <a:xfrm>
            <a:off x="2699792" y="2636912"/>
            <a:ext cx="3960000" cy="3024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il_fi" descr="http://1.bp.blogspot.com/-ptTQ54uSbIo/TvNsN8RF8oI/AAAAAAAAG7A/TLzHzbJ1pBE/s1600/nenehatun1.jpg"/>
          <p:cNvPicPr>
            <a:picLocks noGrp="1"/>
          </p:cNvPicPr>
          <p:nvPr>
            <p:ph idx="1"/>
          </p:nvPr>
        </p:nvPicPr>
        <p:blipFill>
          <a:blip r:embed="rId3" cstate="print"/>
          <a:srcRect/>
          <a:stretch>
            <a:fillRect/>
          </a:stretch>
        </p:blipFill>
        <p:spPr bwMode="auto">
          <a:xfrm>
            <a:off x="1428750" y="1774031"/>
            <a:ext cx="6286500" cy="4178300"/>
          </a:xfrm>
          <a:prstGeom prst="rect">
            <a:avLst/>
          </a:prstGeom>
          <a:noFill/>
          <a:ln w="9525">
            <a:noFill/>
            <a:miter lim="800000"/>
            <a:headEnd/>
            <a:tailEnd/>
          </a:ln>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lstStyle/>
          <a:p>
            <a:r>
              <a:rPr lang="tr-TR" b="1" dirty="0" smtClean="0">
                <a:solidFill>
                  <a:schemeClr val="bg1"/>
                </a:solidFill>
              </a:rPr>
              <a:t>NENE HATUN (1857 - 1955)</a:t>
            </a:r>
            <a:endParaRPr lang="tr-TR" dirty="0">
              <a:solidFill>
                <a:schemeClr val="bg1"/>
              </a:solidFill>
            </a:endParaRPr>
          </a:p>
        </p:txBody>
      </p:sp>
      <p:sp>
        <p:nvSpPr>
          <p:cNvPr id="3" name="2 İçerik Yer Tutucusu"/>
          <p:cNvSpPr>
            <a:spLocks noGrp="1"/>
          </p:cNvSpPr>
          <p:nvPr>
            <p:ph idx="1"/>
          </p:nvPr>
        </p:nvSpPr>
        <p:spPr>
          <a:blipFill>
            <a:blip r:embed="rId4" cstate="print"/>
            <a:tile tx="0" ty="0" sx="100000" sy="100000" flip="none" algn="tl"/>
          </a:blipFill>
        </p:spPr>
        <p:txBody>
          <a:bodyPr>
            <a:normAutofit fontScale="85000" lnSpcReduction="20000"/>
          </a:bodyPr>
          <a:lstStyle/>
          <a:p>
            <a:r>
              <a:rPr lang="tr-TR" b="1" dirty="0" smtClean="0"/>
              <a:t>NENE HATUN (1857 - 1955)</a:t>
            </a:r>
            <a:br>
              <a:rPr lang="tr-TR" b="1" dirty="0" smtClean="0"/>
            </a:br>
            <a:r>
              <a:rPr lang="tr-TR" b="1" dirty="0" smtClean="0"/>
              <a:t>Tarihimize "93 Harbi" adıyla geçen Türk-Rus savaşında Erzurum'un Aziziye Tabyası'nda gösterdiği kahramanlıkla adını tarihe yazdıran Türk kadını. Erzurum'da doğdu, tam </a:t>
            </a:r>
            <a:r>
              <a:rPr lang="tr-TR" b="1" dirty="0" err="1" smtClean="0"/>
              <a:t>doksansekiz</a:t>
            </a:r>
            <a:r>
              <a:rPr lang="tr-TR" b="1" dirty="0" smtClean="0"/>
              <a:t> yıl orada yaşadı. Bir kahramanlık sembolü olarak tanındı ve anıldı. Ömrünün son demlerini "Üçüncü Ordu'nun annesi" olarak geçirdi. </a:t>
            </a:r>
            <a:br>
              <a:rPr lang="tr-TR" b="1" dirty="0" smtClean="0"/>
            </a:br>
            <a:r>
              <a:rPr lang="tr-TR" b="1" dirty="0" smtClean="0"/>
              <a:t>. Ölümünden üç ay önce Türk </a:t>
            </a:r>
            <a:r>
              <a:rPr lang="tr-TR" b="1" dirty="0" err="1" smtClean="0"/>
              <a:t>Kadinlar</a:t>
            </a:r>
            <a:r>
              <a:rPr lang="tr-TR" b="1" dirty="0" smtClean="0"/>
              <a:t> </a:t>
            </a:r>
            <a:r>
              <a:rPr lang="tr-TR" b="1" dirty="0" err="1" smtClean="0"/>
              <a:t>Birligi</a:t>
            </a:r>
            <a:r>
              <a:rPr lang="tr-TR" b="1" dirty="0" smtClean="0"/>
              <a:t> </a:t>
            </a:r>
            <a:r>
              <a:rPr lang="tr-TR" b="1" dirty="0" err="1" smtClean="0"/>
              <a:t>tarafindan</a:t>
            </a:r>
            <a:r>
              <a:rPr lang="tr-TR" b="1" dirty="0" smtClean="0"/>
              <a:t> ANNELER ANNESI </a:t>
            </a:r>
            <a:r>
              <a:rPr lang="tr-TR" b="1" dirty="0" err="1" smtClean="0"/>
              <a:t>seçilmisti</a:t>
            </a:r>
            <a:r>
              <a:rPr lang="tr-TR" b="1" dirty="0" smtClean="0"/>
              <a:t>. </a:t>
            </a:r>
            <a:br>
              <a:rPr lang="tr-TR" b="1" dirty="0" smtClean="0"/>
            </a:b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KARA FATMA</a:t>
            </a:r>
            <a:endParaRPr lang="tr-TR" dirty="0"/>
          </a:p>
        </p:txBody>
      </p:sp>
      <p:sp>
        <p:nvSpPr>
          <p:cNvPr id="3" name="2 İçerik Yer Tutucusu"/>
          <p:cNvSpPr>
            <a:spLocks noGrp="1"/>
          </p:cNvSpPr>
          <p:nvPr>
            <p:ph idx="1"/>
          </p:nvPr>
        </p:nvSpPr>
        <p:spPr/>
        <p:txBody>
          <a:bodyPr/>
          <a:lstStyle/>
          <a:p>
            <a:endParaRPr lang="tr-TR" dirty="0"/>
          </a:p>
        </p:txBody>
      </p:sp>
      <p:pic>
        <p:nvPicPr>
          <p:cNvPr id="4" name="rg_hi" descr="http://t0.gstatic.com/images?q=tbn:ANd9GcSAs8gzfHhs5y4btlkeRQbzmEby8FKup1IFyRq0nPDUC4SwdVd_GQ">
            <a:hlinkClick r:id="rId3"/>
          </p:cNvPr>
          <p:cNvPicPr/>
          <p:nvPr/>
        </p:nvPicPr>
        <p:blipFill>
          <a:blip r:embed="rId4" cstate="print"/>
          <a:srcRect/>
          <a:stretch>
            <a:fillRect/>
          </a:stretch>
        </p:blipFill>
        <p:spPr bwMode="auto">
          <a:xfrm>
            <a:off x="3203848" y="2132856"/>
            <a:ext cx="2952000" cy="3924000"/>
          </a:xfrm>
          <a:prstGeom prst="rect">
            <a:avLst/>
          </a:prstGeom>
          <a:ln>
            <a:headEnd/>
            <a:tailEnd/>
          </a:ln>
        </p:spPr>
        <p:style>
          <a:lnRef idx="1">
            <a:schemeClr val="accent3"/>
          </a:lnRef>
          <a:fillRef idx="2">
            <a:schemeClr val="accent3"/>
          </a:fillRef>
          <a:effectRef idx="1">
            <a:schemeClr val="accent3"/>
          </a:effectRef>
          <a:fontRef idx="minor">
            <a:schemeClr val="dk1"/>
          </a:fontRef>
        </p:style>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normAutofit fontScale="90000"/>
          </a:bodyPr>
          <a:lstStyle/>
          <a:p>
            <a:r>
              <a:rPr lang="tr-TR" b="1" dirty="0" smtClean="0"/>
              <a:t>FATMA SEHER ERDEN</a:t>
            </a:r>
            <a:br>
              <a:rPr lang="tr-TR" b="1" dirty="0" smtClean="0"/>
            </a:br>
            <a:r>
              <a:rPr lang="tr-TR" b="1" dirty="0" smtClean="0"/>
              <a:t>(ERZURUMLU KARA FATMA)</a:t>
            </a:r>
            <a:endParaRPr lang="tr-TR" dirty="0"/>
          </a:p>
        </p:txBody>
      </p:sp>
      <p:sp>
        <p:nvSpPr>
          <p:cNvPr id="3" name="2 İçerik Yer Tutucusu"/>
          <p:cNvSpPr>
            <a:spLocks noGrp="1"/>
          </p:cNvSpPr>
          <p:nvPr>
            <p:ph idx="1"/>
          </p:nvPr>
        </p:nvSpPr>
        <p:spPr>
          <a:blipFill>
            <a:blip r:embed="rId4" cstate="print"/>
            <a:tile tx="0" ty="0" sx="100000" sy="100000" flip="none" algn="tl"/>
          </a:blipFill>
        </p:spPr>
        <p:txBody>
          <a:bodyPr>
            <a:normAutofit fontScale="62500" lnSpcReduction="20000"/>
          </a:bodyPr>
          <a:lstStyle/>
          <a:p>
            <a:r>
              <a:rPr lang="tr-TR" b="1" dirty="0" smtClean="0"/>
              <a:t>FATMA SEHER ERDEN</a:t>
            </a:r>
            <a:br>
              <a:rPr lang="tr-TR" b="1" dirty="0" smtClean="0"/>
            </a:br>
            <a:r>
              <a:rPr lang="tr-TR" b="1" dirty="0" smtClean="0"/>
              <a:t>(ERZURUMLU KARA FATMA)</a:t>
            </a:r>
            <a:br>
              <a:rPr lang="tr-TR" b="1" dirty="0" smtClean="0"/>
            </a:br>
            <a:r>
              <a:rPr lang="tr-TR" b="1" dirty="0" smtClean="0"/>
              <a:t>1888’de Erzurum’da doğdu. Subay Suat Derviş Bey ile evlenip Balkan Savaşı’na katıldı.I. Dünya Savaşı’nda Kafkas Cephesine gitti.1919'daki Kongre günlerinde, Mustafa Kemal'le bizzat görüşebilmek için Sivas'a gitti.Bu görüşmenin ardından, Milis Müfreze Komutanı olarak Batı Cephesinde görevlendirildi. 300 kişiyi aşkın birliği ile Başkomutanlık Meydan Muharebesi’nde Mehmetçikle birlikte destanlar yazdı. Büyük Taarruz’un ilk günlerinde General </a:t>
            </a:r>
            <a:r>
              <a:rPr lang="tr-TR" b="1" dirty="0" err="1" smtClean="0"/>
              <a:t>Trikupis</a:t>
            </a:r>
            <a:r>
              <a:rPr lang="tr-TR" b="1" dirty="0" smtClean="0"/>
              <a:t>‘in birliğine esir düşmüşse de, kaçarak yeniden müfrezesinin başına geçmişti.Kahraman kadın Kurtuluş Savaşı’ndan sonra “</a:t>
            </a:r>
            <a:r>
              <a:rPr lang="tr-TR" b="1" dirty="0" err="1" smtClean="0"/>
              <a:t>üstteğmen</a:t>
            </a:r>
            <a:r>
              <a:rPr lang="tr-TR" b="1" dirty="0" smtClean="0"/>
              <a:t>” rütbesi ile emekli oldu. Emekli maaşını Kızılay’a bağışladı. 1954 yılında TBMM kendisine yeni aylık tespit etti. </a:t>
            </a:r>
            <a:br>
              <a:rPr lang="tr-TR" b="1" dirty="0" smtClean="0"/>
            </a:br>
            <a:r>
              <a:rPr lang="tr-TR" b="1" dirty="0" smtClean="0"/>
              <a:t/>
            </a:r>
            <a:br>
              <a:rPr lang="tr-TR" b="1" dirty="0" smtClean="0"/>
            </a:br>
            <a:r>
              <a:rPr lang="tr-TR" b="1" dirty="0" smtClean="0"/>
              <a:t/>
            </a:r>
            <a:br>
              <a:rPr lang="tr-TR" b="1" dirty="0" smtClean="0"/>
            </a:br>
            <a:endParaRPr lang="tr-TR" dirty="0"/>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normAutofit fontScale="90000"/>
          </a:bodyPr>
          <a:lstStyle/>
          <a:p>
            <a:r>
              <a:rPr lang="tr-TR" dirty="0" smtClean="0">
                <a:solidFill>
                  <a:schemeClr val="bg1"/>
                </a:solidFill>
              </a:rPr>
              <a:t>CEPHEYE YARDIMA GİDEN KADINLAR</a:t>
            </a:r>
            <a:endParaRPr lang="tr-TR" dirty="0">
              <a:solidFill>
                <a:schemeClr val="bg1"/>
              </a:solidFill>
            </a:endParaRPr>
          </a:p>
        </p:txBody>
      </p:sp>
      <p:sp>
        <p:nvSpPr>
          <p:cNvPr id="3" name="2 İçerik Yer Tutucusu"/>
          <p:cNvSpPr>
            <a:spLocks noGrp="1"/>
          </p:cNvSpPr>
          <p:nvPr>
            <p:ph idx="1"/>
          </p:nvPr>
        </p:nvSpPr>
        <p: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8100000" scaled="1"/>
            <a:tileRect/>
          </a:gradFill>
        </p:spPr>
        <p:txBody>
          <a:bodyPr/>
          <a:lstStyle/>
          <a:p>
            <a:endParaRPr lang="tr-TR" dirty="0"/>
          </a:p>
        </p:txBody>
      </p:sp>
      <p:pic>
        <p:nvPicPr>
          <p:cNvPr id="4" name="il_fi" descr="http://t1.gstatic.com/images?q=tbn:ANd9GcRklt10EX3Hoe5M3T4MqzxcMvipNb5P8Z3GAnwcUpbQ1r_wpFzR0GdpIFmh9g"/>
          <p:cNvPicPr/>
          <p:nvPr/>
        </p:nvPicPr>
        <p:blipFill>
          <a:blip r:embed="rId4" cstate="print"/>
          <a:srcRect/>
          <a:stretch>
            <a:fillRect/>
          </a:stretch>
        </p:blipFill>
        <p:spPr bwMode="auto">
          <a:xfrm>
            <a:off x="2483768" y="2420888"/>
            <a:ext cx="4104000" cy="320400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3" cstate="print"/>
            <a:tile tx="0" ty="0" sx="100000" sy="100000" flip="none" algn="tl"/>
          </a:blipFill>
        </p:spPr>
        <p:txBody>
          <a:bodyPr>
            <a:normAutofit fontScale="90000"/>
          </a:bodyPr>
          <a:lstStyle/>
          <a:p>
            <a:r>
              <a:rPr lang="tr-TR" dirty="0" smtClean="0">
                <a:solidFill>
                  <a:schemeClr val="bg1"/>
                </a:solidFill>
              </a:rPr>
              <a:t>MERMİ YAPIMINDA ÇALIŞAN KADINLARIMIZ</a:t>
            </a:r>
            <a:endParaRPr lang="tr-TR" dirty="0">
              <a:solidFill>
                <a:schemeClr val="bg1"/>
              </a:solidFill>
            </a:endParaRPr>
          </a:p>
        </p:txBody>
      </p:sp>
      <p:sp>
        <p:nvSpPr>
          <p:cNvPr id="3" name="2 İçerik Yer Tutucusu"/>
          <p:cNvSpPr>
            <a:spLocks noGrp="1"/>
          </p:cNvSpPr>
          <p:nvPr>
            <p:ph idx="1"/>
          </p:nvPr>
        </p:nvSpPr>
        <p:spPr>
          <a:blipFill>
            <a:blip r:embed="rId4" cstate="print"/>
            <a:tile tx="0" ty="0" sx="100000" sy="100000" flip="none" algn="tl"/>
          </a:blipFill>
        </p:spPr>
        <p:txBody>
          <a:bodyPr/>
          <a:lstStyle/>
          <a:p>
            <a:endParaRPr lang="tr-TR" dirty="0"/>
          </a:p>
        </p:txBody>
      </p:sp>
      <p:pic>
        <p:nvPicPr>
          <p:cNvPr id="4" name="il_fi" descr="http://www.forumacil.com/attachments/turk-tarihi-16081d1348138466/kahraman-turk-kadinlari.jpg"/>
          <p:cNvPicPr/>
          <p:nvPr/>
        </p:nvPicPr>
        <p:blipFill>
          <a:blip r:embed="rId5" cstate="print"/>
          <a:srcRect/>
          <a:stretch>
            <a:fillRect/>
          </a:stretch>
        </p:blipFill>
        <p:spPr bwMode="auto">
          <a:xfrm>
            <a:off x="2085022" y="1645285"/>
            <a:ext cx="4973955" cy="3567430"/>
          </a:xfrm>
          <a:prstGeom prst="rect">
            <a:avLst/>
          </a:prstGeom>
          <a:noFill/>
          <a:ln w="9525">
            <a:noFill/>
            <a:miter lim="800000"/>
            <a:headEnd/>
            <a:tailEnd/>
          </a:ln>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spd="slow">
    <p:pull dir="d"/>
    <p:sndAc>
      <p:stSnd>
        <p:snd r:embed="rId2" name="camera.wav"/>
      </p:stSnd>
    </p:sndAc>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235</Words>
  <Application>Microsoft Office PowerPoint</Application>
  <PresentationFormat>Ekran Gösterisi (4:3)</PresentationFormat>
  <Paragraphs>69</Paragraphs>
  <Slides>27</Slides>
  <Notes>0</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Ofis Teması</vt:lpstr>
      <vt:lpstr>KURTULUŞ SAVAŞINDA TÜRK KADINI</vt:lpstr>
      <vt:lpstr>YA İSTİKLAL YA ÖLÜM!</vt:lpstr>
      <vt:lpstr>YA İSTİKLAL YA ÖLÜM!</vt:lpstr>
      <vt:lpstr>Slayt 4</vt:lpstr>
      <vt:lpstr>NENE HATUN (1857 - 1955)</vt:lpstr>
      <vt:lpstr>KARA FATMA</vt:lpstr>
      <vt:lpstr>FATMA SEHER ERDEN (ERZURUMLU KARA FATMA)</vt:lpstr>
      <vt:lpstr>CEPHEYE YARDIMA GİDEN KADINLAR</vt:lpstr>
      <vt:lpstr>MERMİ YAPIMINDA ÇALIŞAN KADINLARIMIZ</vt:lpstr>
      <vt:lpstr>CEPHANE TAŞIYAN KADINLARIMIZ</vt:lpstr>
      <vt:lpstr>HALİDE EDİP ADIVAR</vt:lpstr>
      <vt:lpstr>KURTULUŞ MÜCADELESİNDE MİTİNGLER</vt:lpstr>
      <vt:lpstr>Slayt 13</vt:lpstr>
      <vt:lpstr>Slayt 14</vt:lpstr>
      <vt:lpstr>Slayt 15</vt:lpstr>
      <vt:lpstr>MERMİ YAPIMINDA ÇALIŞAN KADINLARIMIZ</vt:lpstr>
      <vt:lpstr>ŞEHİT ŞERİFE BACI</vt:lpstr>
      <vt:lpstr>ŞEHİT ŞERİFE BACI</vt:lpstr>
      <vt:lpstr>KADIN KAHRAMANLARIMIZ</vt:lpstr>
      <vt:lpstr>HALİME ÇAVUŞ (KOCABIYIK)</vt:lpstr>
      <vt:lpstr>GÖRDESLİ MAKBULE HANIM</vt:lpstr>
      <vt:lpstr>SULTAN HANIM</vt:lpstr>
      <vt:lpstr>NAZİFE KADIN</vt:lpstr>
      <vt:lpstr>KILAVUZ HATİCE</vt:lpstr>
      <vt:lpstr>Slayt 25</vt:lpstr>
      <vt:lpstr>Slayt 26</vt:lpstr>
      <vt:lpstr>Slayt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KURTULUŞ SAVAŞINDA TÜRK KADINI</dc:title>
  <dc:creator>zeynep</dc:creator>
  <cp:lastModifiedBy>lenovo</cp:lastModifiedBy>
  <cp:revision>17</cp:revision>
  <dcterms:created xsi:type="dcterms:W3CDTF">2012-12-25T18:46:49Z</dcterms:created>
  <dcterms:modified xsi:type="dcterms:W3CDTF">2013-01-24T19:02:21Z</dcterms:modified>
</cp:coreProperties>
</file>