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6" r:id="rId1"/>
  </p:sldMasterIdLst>
  <p:sldIdLst>
    <p:sldId id="256" r:id="rId2"/>
    <p:sldId id="258" r:id="rId3"/>
    <p:sldId id="259" r:id="rId4"/>
    <p:sldId id="260" r:id="rId5"/>
    <p:sldId id="261" r:id="rId6"/>
    <p:sldId id="262" r:id="rId7"/>
    <p:sldId id="264" r:id="rId8"/>
    <p:sldId id="265" r:id="rId9"/>
    <p:sldId id="268" r:id="rId10"/>
    <p:sldId id="269" r:id="rId11"/>
    <p:sldId id="270" r:id="rId12"/>
    <p:sldId id="267" r:id="rId13"/>
    <p:sldId id="271" r:id="rId1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D9F75050-0E15-4C5B-92B0-66D068882F1F}" type="datetimeFigureOut">
              <a:rPr lang="tr-TR" smtClean="0"/>
              <a:pPr/>
              <a:t>12.12.2012</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slow">
    <p:dissolv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12.12.2012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dissolv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12.12.2012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dissolv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12.12.2012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dissolv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12.12.2012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slow">
    <p:dissolv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12.12.2012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dissolv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12.12.2012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dissolv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12.12.2012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dissolv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12.12.2012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dissolv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12.12.2012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dissolv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12.12.2012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B1DEFA8C-F947-479F-BE07-76B6B3F80BF1}"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spd="slow">
    <p:dissolv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9F75050-0E15-4C5B-92B0-66D068882F1F}" type="datetimeFigureOut">
              <a:rPr lang="tr-TR" smtClean="0"/>
              <a:pPr/>
              <a:t>12.12.2012</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DEFA8C-F947-479F-BE07-76B6B3F80BF1}"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Lst>
  <p:transition spd="slow">
    <p:dissolve/>
  </p:transition>
  <p:timing>
    <p:tnLst>
      <p:par>
        <p:cTn id="1" dur="indefinite" restart="never" nodeType="tmRoot"/>
      </p:par>
    </p:tnLst>
  </p:timing>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Dikdörtgen"/>
          <p:cNvSpPr/>
          <p:nvPr/>
        </p:nvSpPr>
        <p:spPr>
          <a:xfrm>
            <a:off x="323528" y="764705"/>
            <a:ext cx="8820472" cy="2585323"/>
          </a:xfrm>
          <a:prstGeom prst="rect">
            <a:avLst/>
          </a:prstGeom>
          <a:noFill/>
        </p:spPr>
        <p:txBody>
          <a:bodyPr wrap="square" lIns="91440" tIns="45720" rIns="91440" bIns="45720">
            <a:spAutoFit/>
          </a:bodyPr>
          <a:lstStyle/>
          <a:p>
            <a:pPr algn="ctr"/>
            <a:r>
              <a:rPr lang="tr-TR" sz="5400" dirty="0" smtClean="0">
                <a:ln w="18415" cmpd="sng">
                  <a:solidFill>
                    <a:srgbClr val="FFFFFF"/>
                  </a:solidFill>
                  <a:prstDash val="solid"/>
                </a:ln>
                <a:solidFill>
                  <a:srgbClr val="FFFFFF"/>
                </a:solidFill>
                <a:effectLst>
                  <a:outerShdw blurRad="60007" dist="310007" dir="7680000" sy="30000" kx="1300200" algn="ctr" rotWithShape="0">
                    <a:prstClr val="black">
                      <a:alpha val="32000"/>
                    </a:prstClr>
                  </a:outerShdw>
                </a:effectLst>
                <a:latin typeface="Calibri" pitchFamily="34" charset="0"/>
                <a:cs typeface="Calibri" pitchFamily="34" charset="0"/>
              </a:rPr>
              <a:t>İSLAM  DİNİNİN SAKINMAMIZI  İSTEDİĞİ DAVRANIŞLAR</a:t>
            </a:r>
          </a:p>
          <a:p>
            <a:pPr algn="ctr"/>
            <a:endParaRPr lang="tr-TR" sz="5400" cap="none" spc="0" dirty="0">
              <a:ln w="31550" cmpd="sng">
                <a:solidFill>
                  <a:srgbClr val="00B0F0"/>
                </a:solidFill>
                <a:prstDash val="solid"/>
              </a:ln>
              <a:solidFill>
                <a:schemeClr val="bg2">
                  <a:lumMod val="40000"/>
                  <a:lumOff val="60000"/>
                </a:schemeClr>
              </a:solidFill>
              <a:effectLst>
                <a:outerShdw blurRad="41275" dist="12700" dir="12000000" algn="tl" rotWithShape="0">
                  <a:srgbClr val="000000">
                    <a:alpha val="40000"/>
                  </a:srgbClr>
                </a:outerShdw>
              </a:effectLst>
              <a:latin typeface="Bradley Hand ITC" pitchFamily="66" charset="0"/>
            </a:endParaRPr>
          </a:p>
        </p:txBody>
      </p:sp>
      <p:sp>
        <p:nvSpPr>
          <p:cNvPr id="3" name="2 Metin kutusu"/>
          <p:cNvSpPr txBox="1"/>
          <p:nvPr/>
        </p:nvSpPr>
        <p:spPr>
          <a:xfrm>
            <a:off x="0" y="4725144"/>
            <a:ext cx="9144000" cy="661720"/>
          </a:xfrm>
          <a:prstGeom prst="rect">
            <a:avLst/>
          </a:prstGeom>
          <a:noFill/>
          <a:ln>
            <a:noFill/>
          </a:ln>
        </p:spPr>
        <p:txBody>
          <a:bodyPr wrap="square" rtlCol="0">
            <a:spAutoFit/>
          </a:bodyPr>
          <a:lstStyle/>
          <a:p>
            <a:r>
              <a:rPr lang="tr-TR" sz="3700" dirty="0" smtClean="0">
                <a:ln w="18415" cmpd="sng">
                  <a:solidFill>
                    <a:srgbClr val="FFFFFF"/>
                  </a:solidFill>
                  <a:prstDash val="solid"/>
                </a:ln>
                <a:solidFill>
                  <a:srgbClr val="FFFFFF"/>
                </a:solidFill>
                <a:effectLst>
                  <a:outerShdw blurRad="60007" dist="310007" dir="7680000" sy="30000" kx="1300200" algn="ctr" rotWithShape="0">
                    <a:prstClr val="black">
                      <a:alpha val="32000"/>
                    </a:prstClr>
                  </a:outerShdw>
                </a:effectLst>
                <a:cs typeface="Calibri" pitchFamily="34" charset="0"/>
              </a:rPr>
              <a:t>            </a:t>
            </a:r>
            <a:r>
              <a:rPr lang="tr-TR" sz="3700" dirty="0" smtClean="0">
                <a:ln w="18415" cmpd="sng">
                  <a:solidFill>
                    <a:srgbClr val="FFFFFF"/>
                  </a:solidFill>
                  <a:prstDash val="solid"/>
                </a:ln>
                <a:solidFill>
                  <a:srgbClr val="FFFFFF"/>
                </a:solidFill>
                <a:effectLst>
                  <a:outerShdw blurRad="60007" dist="310007" dir="7680000" sy="30000" kx="1300200" algn="ctr" rotWithShape="0">
                    <a:prstClr val="black">
                      <a:alpha val="32000"/>
                    </a:prstClr>
                  </a:outerShdw>
                </a:effectLst>
                <a:latin typeface="Calibri" pitchFamily="34" charset="0"/>
                <a:cs typeface="Calibri" pitchFamily="34" charset="0"/>
              </a:rPr>
              <a:t>HAZIRLAYAN:Tarık.211</a:t>
            </a:r>
            <a:endParaRPr lang="tr-TR" sz="3700" dirty="0">
              <a:ln w="18415" cmpd="sng">
                <a:solidFill>
                  <a:srgbClr val="FFFFFF"/>
                </a:solidFill>
                <a:prstDash val="solid"/>
              </a:ln>
              <a:solidFill>
                <a:srgbClr val="FFFFFF"/>
              </a:solidFill>
              <a:effectLst>
                <a:outerShdw blurRad="60007" dist="310007" dir="7680000" sy="30000" kx="1300200" algn="ctr" rotWithShape="0">
                  <a:prstClr val="black">
                    <a:alpha val="32000"/>
                  </a:prstClr>
                </a:outerShdw>
              </a:effectLst>
              <a:latin typeface="Calibri" pitchFamily="34" charset="0"/>
              <a:cs typeface="Calibri" pitchFamily="34" charset="0"/>
            </a:endParaRPr>
          </a:p>
        </p:txBody>
      </p:sp>
    </p:spTree>
  </p:cSld>
  <p:clrMapOvr>
    <a:masterClrMapping/>
  </p:clrMapOvr>
  <p:transition spd="slow">
    <p:newsflash/>
    <p:sndAc>
      <p:stSnd>
        <p:snd r:embed="rId2" name="drumroll.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0" y="980728"/>
            <a:ext cx="4716016" cy="144655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rPr>
              <a:t>      KÖTÜ ZANDA</a:t>
            </a:r>
          </a:p>
          <a:p>
            <a:r>
              <a:rPr lang="tr-TR"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rPr>
              <a:t>       BULUNMAK</a:t>
            </a:r>
            <a:endParaRPr lang="tr-TR"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ndParaRPr>
          </a:p>
        </p:txBody>
      </p:sp>
      <p:pic>
        <p:nvPicPr>
          <p:cNvPr id="5122" name="Picture 2" descr="http://dinibil.com/images/alintilar/kotuzan.jpg"/>
          <p:cNvPicPr>
            <a:picLocks noChangeAspect="1" noChangeArrowheads="1"/>
          </p:cNvPicPr>
          <p:nvPr/>
        </p:nvPicPr>
        <p:blipFill>
          <a:blip r:embed="rId2" cstate="print"/>
          <a:srcRect/>
          <a:stretch>
            <a:fillRect/>
          </a:stretch>
        </p:blipFill>
        <p:spPr bwMode="auto">
          <a:xfrm>
            <a:off x="5868144" y="908720"/>
            <a:ext cx="2664296" cy="25608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5 Metin kutusu"/>
          <p:cNvSpPr txBox="1"/>
          <p:nvPr/>
        </p:nvSpPr>
        <p:spPr>
          <a:xfrm>
            <a:off x="0" y="2492896"/>
            <a:ext cx="5724128" cy="4247317"/>
          </a:xfrm>
          <a:prstGeom prst="rect">
            <a:avLst/>
          </a:prstGeom>
          <a:noFill/>
        </p:spPr>
        <p:txBody>
          <a:bodyPr wrap="square" rtlCol="0">
            <a:spAutoFit/>
          </a:bodyPr>
          <a:lstStyle/>
          <a:p>
            <a:r>
              <a:rPr lang="tr-TR" dirty="0" smtClean="0">
                <a:latin typeface="+mj-lt"/>
              </a:rPr>
              <a:t>     Herhangi bir kimse  hakkında doğru  bilgi  ve delile dayanmadan yapılan olumsuz tahmin ve görüşlere kötü zan denir.İnsanlar hakkında kötü zanda hareket etmek,dinimizin hoş görmediği bir davranıştır.Bu  konuda Yüce Allah şöyle buyurmaktadır: </a:t>
            </a:r>
            <a:r>
              <a:rPr lang="tr-TR" b="1" dirty="0" smtClean="0">
                <a:latin typeface="+mj-lt"/>
              </a:rPr>
              <a:t> “Ey  iman edenler! Zannın çoğundan kaçının.Çünkü zannın bir kısmı günahtır.”</a:t>
            </a:r>
          </a:p>
          <a:p>
            <a:r>
              <a:rPr lang="tr-TR" b="1" dirty="0" smtClean="0">
                <a:latin typeface="+mj-lt"/>
              </a:rPr>
              <a:t>      </a:t>
            </a:r>
            <a:r>
              <a:rPr lang="tr-TR" dirty="0" smtClean="0">
                <a:latin typeface="+mj-lt"/>
              </a:rPr>
              <a:t>Kötü zanda bulunmak kıskançlık,sevgisizlik,kin duyma ve düşmanlık gibi kötü duyguların kontrol edilmemesinden ortaya çıkar.Bu gibi duygulara sahip olan insanlar başkalarının ilişkilerini araştırmaya,kusurlarını öğrenmeye yönelir.Bu durum insanı değişik olumsuz davranışlara yöneltebilir.Kötü zanda bulunan kimse  diğer insanların gözünde saygınlığını kaybeder.</a:t>
            </a:r>
            <a:endParaRPr lang="tr-TR" b="1" dirty="0" smtClean="0">
              <a:latin typeface="+mj-lt"/>
            </a:endParaRPr>
          </a:p>
          <a:p>
            <a:endParaRPr lang="tr-TR" b="1" dirty="0" smtClean="0">
              <a:latin typeface="+mj-lt"/>
            </a:endParaRPr>
          </a:p>
          <a:p>
            <a:endParaRPr lang="tr-TR" dirty="0">
              <a:latin typeface="+mj-lt"/>
            </a:endParaRPr>
          </a:p>
        </p:txBody>
      </p:sp>
    </p:spTree>
  </p:cSld>
  <p:clrMapOvr>
    <a:masterClrMapping/>
  </p:clrMapOvr>
  <p:transition spd="slow">
    <p:cover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dinibil.com/images/alintilar/kusur-bulma.jpg"/>
          <p:cNvPicPr>
            <a:picLocks noChangeAspect="1" noChangeArrowheads="1"/>
          </p:cNvPicPr>
          <p:nvPr/>
        </p:nvPicPr>
        <p:blipFill>
          <a:blip r:embed="rId2" cstate="print"/>
          <a:srcRect/>
          <a:stretch>
            <a:fillRect/>
          </a:stretch>
        </p:blipFill>
        <p:spPr bwMode="auto">
          <a:xfrm>
            <a:off x="5416800" y="1052736"/>
            <a:ext cx="3294481" cy="23042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5 Metin kutusu"/>
          <p:cNvSpPr txBox="1"/>
          <p:nvPr/>
        </p:nvSpPr>
        <p:spPr>
          <a:xfrm>
            <a:off x="0" y="620688"/>
            <a:ext cx="5580112" cy="1938992"/>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rPr>
              <a:t>       BAŞKALARININ</a:t>
            </a:r>
          </a:p>
          <a:p>
            <a:r>
              <a:rPr lang="tr-T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rPr>
              <a:t>          KUSURUNU</a:t>
            </a:r>
          </a:p>
          <a:p>
            <a:r>
              <a:rPr lang="tr-T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rPr>
              <a:t>         ARAŞTIRMAK</a:t>
            </a:r>
            <a:endParaRPr lang="tr-TR"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ndParaRPr>
          </a:p>
        </p:txBody>
      </p:sp>
      <p:sp>
        <p:nvSpPr>
          <p:cNvPr id="7" name="6 Metin kutusu"/>
          <p:cNvSpPr txBox="1"/>
          <p:nvPr/>
        </p:nvSpPr>
        <p:spPr>
          <a:xfrm>
            <a:off x="0" y="2564904"/>
            <a:ext cx="5364088" cy="4247317"/>
          </a:xfrm>
          <a:prstGeom prst="rect">
            <a:avLst/>
          </a:prstGeom>
          <a:noFill/>
        </p:spPr>
        <p:txBody>
          <a:bodyPr wrap="square" rtlCol="0">
            <a:spAutoFit/>
          </a:bodyPr>
          <a:lstStyle/>
          <a:p>
            <a:r>
              <a:rPr lang="tr-TR" dirty="0" smtClean="0">
                <a:latin typeface="+mj-lt"/>
              </a:rPr>
              <a:t>      Her  insanın kendine özgü bir yaşamı vardır.Hiçbir insan özel yaşamıyla ilgili birtakım olayların açığa çıkmasını istemez.Kendi kusurlarının  başkaları tarafından araştırılması  ve  öğrenilmek istenmesi insanları rahatsız eder.</a:t>
            </a:r>
          </a:p>
          <a:p>
            <a:r>
              <a:rPr lang="tr-TR" dirty="0" smtClean="0">
                <a:latin typeface="+mj-lt"/>
              </a:rPr>
              <a:t>       İslam başkalarının kusurlarını araştırmayı hoş görmez.Bu konuda  Yüce Allah, </a:t>
            </a:r>
            <a:r>
              <a:rPr lang="tr-TR" b="1" dirty="0" smtClean="0">
                <a:latin typeface="+mj-lt"/>
              </a:rPr>
              <a:t> “… Birbirinizin kusurlarını araştırmayın…”   </a:t>
            </a:r>
            <a:r>
              <a:rPr lang="tr-TR" dirty="0" smtClean="0">
                <a:latin typeface="+mj-lt"/>
              </a:rPr>
              <a:t>buyurmaktadır. Peygamberimizde insanların  kusurlarını araştırmayı kötü bir davranış olarak değerlendirmiştir..O bir  sözünde,  </a:t>
            </a:r>
            <a:r>
              <a:rPr lang="tr-TR" b="1" dirty="0" smtClean="0">
                <a:latin typeface="+mj-lt"/>
              </a:rPr>
              <a:t>“Müslümanların kusurlarını örten kimsenin Allah da dünya ve </a:t>
            </a:r>
            <a:r>
              <a:rPr lang="tr-TR" b="1" dirty="0" err="1" smtClean="0">
                <a:latin typeface="+mj-lt"/>
              </a:rPr>
              <a:t>ahirette</a:t>
            </a:r>
            <a:r>
              <a:rPr lang="tr-TR" b="1" dirty="0" smtClean="0">
                <a:latin typeface="+mj-lt"/>
              </a:rPr>
              <a:t> ayıplarını  örter.” </a:t>
            </a:r>
            <a:r>
              <a:rPr lang="tr-TR" dirty="0" smtClean="0">
                <a:latin typeface="+mj-lt"/>
              </a:rPr>
              <a:t>buyurarak insanların kusurlarını araştırmak bir yana onların örtülmesi gerektiğini bildirmiştir</a:t>
            </a:r>
          </a:p>
          <a:p>
            <a:r>
              <a:rPr lang="tr-TR" dirty="0" smtClean="0">
                <a:latin typeface="+mj-lt"/>
              </a:rPr>
              <a:t>  </a:t>
            </a:r>
          </a:p>
        </p:txBody>
      </p:sp>
    </p:spTree>
  </p:cSld>
  <p:clrMapOvr>
    <a:masterClrMapping/>
  </p:clrMapOvr>
  <p:transition spd="slow">
    <p:cover dir="l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Owner\Desktop\aile-buyuklerine-saygim.jpg"/>
          <p:cNvPicPr>
            <a:picLocks noChangeAspect="1" noChangeArrowheads="1"/>
          </p:cNvPicPr>
          <p:nvPr/>
        </p:nvPicPr>
        <p:blipFill>
          <a:blip r:embed="rId2" cstate="print"/>
          <a:srcRect/>
          <a:stretch>
            <a:fillRect/>
          </a:stretch>
        </p:blipFill>
        <p:spPr bwMode="auto">
          <a:xfrm>
            <a:off x="6588224" y="980728"/>
            <a:ext cx="2232248" cy="22322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4 Metin kutusu"/>
          <p:cNvSpPr txBox="1"/>
          <p:nvPr/>
        </p:nvSpPr>
        <p:spPr>
          <a:xfrm>
            <a:off x="0" y="980728"/>
            <a:ext cx="6407696" cy="144655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rPr>
              <a:t>ANNE,BABA ve     BÜYÜKLERE SAYGISIZLIK</a:t>
            </a:r>
            <a:endParaRPr lang="tr-TR"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ndParaRPr>
          </a:p>
        </p:txBody>
      </p:sp>
      <p:sp>
        <p:nvSpPr>
          <p:cNvPr id="6" name="5 Metin kutusu"/>
          <p:cNvSpPr txBox="1"/>
          <p:nvPr/>
        </p:nvSpPr>
        <p:spPr>
          <a:xfrm>
            <a:off x="0" y="2564904"/>
            <a:ext cx="6588224" cy="3139321"/>
          </a:xfrm>
          <a:prstGeom prst="rect">
            <a:avLst/>
          </a:prstGeom>
          <a:noFill/>
        </p:spPr>
        <p:txBody>
          <a:bodyPr wrap="square" rtlCol="0">
            <a:spAutoFit/>
          </a:bodyPr>
          <a:lstStyle/>
          <a:p>
            <a:r>
              <a:rPr lang="tr-TR" dirty="0" smtClean="0">
                <a:latin typeface="+mj-lt"/>
              </a:rPr>
              <a:t>Anne,baba ve büyüklerimiz bizi büyük emek ve fedakarlıkla  yetiştiren insanlardır .Onlar bizim için değişik güçlüklere katlanırlar.</a:t>
            </a:r>
          </a:p>
          <a:p>
            <a:r>
              <a:rPr lang="tr-TR" dirty="0" smtClean="0">
                <a:latin typeface="+mj-lt"/>
              </a:rPr>
              <a:t>Annemiz,babamız,öğretmenlerimiz gibi büyüklerimiz  hayata daha iyi hazırlanmamız için bize yol gösterirler,örnek olurlar.Hiçbir karşılık beklemeden  her türlü özveriyi gösterirler.Bize iyi,dürüst  olmayı öğretirler.Kötülere ve kötülüklere karşı bizi uyarır ve korurlar.Yüce Allah </a:t>
            </a:r>
            <a:r>
              <a:rPr lang="tr-TR" dirty="0" err="1" smtClean="0">
                <a:latin typeface="+mj-lt"/>
              </a:rPr>
              <a:t>Kur’an</a:t>
            </a:r>
            <a:r>
              <a:rPr lang="tr-TR" dirty="0" smtClean="0">
                <a:latin typeface="+mj-lt"/>
              </a:rPr>
              <a:t>-ı Kerim’de bizlere şu uyarıda bulunmaktadır:  </a:t>
            </a:r>
            <a:r>
              <a:rPr lang="tr-TR" b="1" dirty="0" smtClean="0">
                <a:latin typeface="+mj-lt"/>
              </a:rPr>
              <a:t>“</a:t>
            </a:r>
            <a:r>
              <a:rPr lang="tr-TR" b="1" dirty="0" err="1" smtClean="0">
                <a:latin typeface="+mj-lt"/>
              </a:rPr>
              <a:t>Rabbi’in</a:t>
            </a:r>
            <a:r>
              <a:rPr lang="tr-TR" b="1" dirty="0" smtClean="0">
                <a:latin typeface="+mj-lt"/>
              </a:rPr>
              <a:t>,sadece kendisine kulluk etmenizi,anne ve babanıza da iyi davranmanızı emretti.Onlardan biri veya her ikisi senin yanında yaşlanırsa kendilerine ‘öf’ deme;onları azarlama,ikisine de güzel söz söyle.” </a:t>
            </a:r>
            <a:r>
              <a:rPr lang="tr-TR" dirty="0" smtClean="0">
                <a:latin typeface="+mj-lt"/>
              </a:rPr>
              <a:t>buyurmaktadır.</a:t>
            </a:r>
            <a:endParaRPr lang="tr-TR" dirty="0">
              <a:latin typeface="+mj-lt"/>
            </a:endParaRPr>
          </a:p>
        </p:txBody>
      </p:sp>
    </p:spTree>
  </p:cSld>
  <p:clrMapOvr>
    <a:masterClrMapping/>
  </p:clrMapOvr>
  <p:transition spd="slow">
    <p:cover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179512" y="1268760"/>
            <a:ext cx="8712968" cy="369332"/>
          </a:xfrm>
          <a:prstGeom prst="rect">
            <a:avLst/>
          </a:prstGeom>
          <a:noFill/>
        </p:spPr>
        <p:txBody>
          <a:bodyPr wrap="square" rtlCol="0">
            <a:spAutoFit/>
          </a:bodyPr>
          <a:lstStyle/>
          <a:p>
            <a:r>
              <a:rPr lang="tr-TR" dirty="0" smtClean="0"/>
              <a:t>                            </a:t>
            </a:r>
            <a:endParaRPr lang="tr-TR" dirty="0"/>
          </a:p>
        </p:txBody>
      </p:sp>
      <p:sp>
        <p:nvSpPr>
          <p:cNvPr id="3" name="2 Metin kutusu"/>
          <p:cNvSpPr txBox="1"/>
          <p:nvPr/>
        </p:nvSpPr>
        <p:spPr>
          <a:xfrm>
            <a:off x="0" y="1412776"/>
            <a:ext cx="8964488" cy="3046988"/>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SAYGI DEĞER ÖĞRETMENİM VE ARKADAŞLARIM BENİ SÜKUNETLE DİNLEDİĞİNİZ İÇİN TEŞEKKÜR EDERİM</a:t>
            </a:r>
            <a:endParaRPr lang="tr-TR"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ransition spd="slow">
    <p:split/>
    <p:sndAc>
      <p:stSnd>
        <p:snd r:embed="rId2" name="applause.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Owner\Desktop\yaln söylemek ve hile yapmak.jpg"/>
          <p:cNvPicPr>
            <a:picLocks noChangeAspect="1" noChangeArrowheads="1"/>
          </p:cNvPicPr>
          <p:nvPr/>
        </p:nvPicPr>
        <p:blipFill>
          <a:blip r:embed="rId2" cstate="print"/>
          <a:srcRect/>
          <a:stretch>
            <a:fillRect/>
          </a:stretch>
        </p:blipFill>
        <p:spPr bwMode="auto">
          <a:xfrm>
            <a:off x="6084168" y="836712"/>
            <a:ext cx="2915816" cy="22830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7 Metin kutusu"/>
          <p:cNvSpPr txBox="1"/>
          <p:nvPr/>
        </p:nvSpPr>
        <p:spPr>
          <a:xfrm>
            <a:off x="395536" y="908720"/>
            <a:ext cx="5616624"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r>
              <a:rPr lang="tr-TR"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rPr>
              <a:t>YALAN SÖYLEMEK</a:t>
            </a:r>
            <a:endParaRPr lang="tr-TR"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ndParaRPr>
          </a:p>
        </p:txBody>
      </p:sp>
      <p:sp>
        <p:nvSpPr>
          <p:cNvPr id="11" name="10 Metin kutusu"/>
          <p:cNvSpPr txBox="1"/>
          <p:nvPr/>
        </p:nvSpPr>
        <p:spPr>
          <a:xfrm>
            <a:off x="0" y="1556792"/>
            <a:ext cx="6156176" cy="3139321"/>
          </a:xfrm>
          <a:prstGeom prst="rect">
            <a:avLst/>
          </a:prstGeom>
          <a:noFill/>
        </p:spPr>
        <p:txBody>
          <a:bodyPr wrap="square" rtlCol="0">
            <a:spAutoFit/>
          </a:bodyPr>
          <a:lstStyle/>
          <a:p>
            <a:r>
              <a:rPr lang="tr-TR" dirty="0" smtClean="0">
                <a:latin typeface="+mj-lt"/>
              </a:rPr>
              <a:t>   Başkalarını aldatmak amacıyla bilerek ve gerçeğe aykırı olarak söylenen söze yalan,söyleyene de yalancı denir.</a:t>
            </a:r>
          </a:p>
          <a:p>
            <a:r>
              <a:rPr lang="tr-TR" dirty="0" smtClean="0">
                <a:latin typeface="+mj-lt"/>
              </a:rPr>
              <a:t>   Yalan;gerçeğin gizlenmesi  söylenmemesi,eksik veya fazla söylenmesidir.Dinimiz yalan ve ikiyüzlülüğün her türlüsünü yasaklamıştır.Yüce Allah  </a:t>
            </a:r>
            <a:r>
              <a:rPr lang="tr-TR" dirty="0" err="1" smtClean="0">
                <a:latin typeface="+mj-lt"/>
              </a:rPr>
              <a:t>Kur’an</a:t>
            </a:r>
            <a:r>
              <a:rPr lang="tr-TR" dirty="0" smtClean="0">
                <a:latin typeface="+mj-lt"/>
              </a:rPr>
              <a:t>-ı Kerim’de, </a:t>
            </a:r>
            <a:r>
              <a:rPr lang="tr-TR" b="1" dirty="0" smtClean="0">
                <a:latin typeface="+mj-lt"/>
              </a:rPr>
              <a:t>“…Yalan sözden kaçının.” </a:t>
            </a:r>
            <a:r>
              <a:rPr lang="tr-TR" dirty="0" smtClean="0">
                <a:latin typeface="+mj-lt"/>
              </a:rPr>
              <a:t>buyurmuştur.Peygamberimiz de doğruluğun ve yalancılığın getireceği sonuçlara  şöyle işaret etmiştir: </a:t>
            </a:r>
            <a:r>
              <a:rPr lang="tr-TR" b="1" dirty="0" smtClean="0">
                <a:latin typeface="+mj-lt"/>
              </a:rPr>
              <a:t>“Doğru sözlülük;iyiliğe,iyilik de cennete götürür…Yalan;kötülüğe,kötülük de  cehenneme götürür…” </a:t>
            </a:r>
            <a:r>
              <a:rPr lang="tr-TR" dirty="0" smtClean="0">
                <a:latin typeface="+mj-lt"/>
              </a:rPr>
              <a:t>buyurarak her zaman doğru sözlü olmamızı istemiştir.</a:t>
            </a:r>
          </a:p>
          <a:p>
            <a:r>
              <a:rPr lang="tr-TR" dirty="0" smtClean="0"/>
              <a:t>     </a:t>
            </a:r>
            <a:endParaRPr lang="tr-TR" dirty="0"/>
          </a:p>
        </p:txBody>
      </p:sp>
      <p:sp>
        <p:nvSpPr>
          <p:cNvPr id="12" name="11 Metin kutusu"/>
          <p:cNvSpPr txBox="1"/>
          <p:nvPr/>
        </p:nvSpPr>
        <p:spPr>
          <a:xfrm>
            <a:off x="0" y="4653136"/>
            <a:ext cx="9144000" cy="46166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sz="19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rPr>
              <a:t>-</a:t>
            </a:r>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rPr>
              <a:t>Yalan söylemenin bireysel ve toplumsal  birkaç zararı</a:t>
            </a:r>
            <a:endParaRPr lang="tr-TR"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ndParaRPr>
          </a:p>
        </p:txBody>
      </p:sp>
      <p:sp>
        <p:nvSpPr>
          <p:cNvPr id="14" name="13 Sağ Ok"/>
          <p:cNvSpPr/>
          <p:nvPr/>
        </p:nvSpPr>
        <p:spPr>
          <a:xfrm>
            <a:off x="251520" y="5157192"/>
            <a:ext cx="539552"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14 Metin kutusu"/>
          <p:cNvSpPr txBox="1"/>
          <p:nvPr/>
        </p:nvSpPr>
        <p:spPr>
          <a:xfrm>
            <a:off x="899592" y="5013176"/>
            <a:ext cx="8244408" cy="369332"/>
          </a:xfrm>
          <a:prstGeom prst="rect">
            <a:avLst/>
          </a:prstGeom>
          <a:noFill/>
        </p:spPr>
        <p:txBody>
          <a:bodyPr wrap="square" rtlCol="0">
            <a:spAutoFit/>
          </a:bodyPr>
          <a:lstStyle/>
          <a:p>
            <a:r>
              <a:rPr lang="tr-TR" dirty="0" smtClean="0">
                <a:latin typeface="+mj-lt"/>
              </a:rPr>
              <a:t>Yalan,bireyin toplumdaki değerinin ve güvenini zedeler.</a:t>
            </a:r>
            <a:endParaRPr lang="tr-TR" dirty="0">
              <a:latin typeface="+mj-lt"/>
            </a:endParaRPr>
          </a:p>
        </p:txBody>
      </p:sp>
      <p:sp>
        <p:nvSpPr>
          <p:cNvPr id="17" name="16 Sağ Ok"/>
          <p:cNvSpPr/>
          <p:nvPr/>
        </p:nvSpPr>
        <p:spPr>
          <a:xfrm>
            <a:off x="251520" y="5445224"/>
            <a:ext cx="539552"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18 Sağ Ok"/>
          <p:cNvSpPr/>
          <p:nvPr/>
        </p:nvSpPr>
        <p:spPr>
          <a:xfrm>
            <a:off x="251520" y="5733256"/>
            <a:ext cx="539552"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0" name="19 Metin kutusu"/>
          <p:cNvSpPr txBox="1"/>
          <p:nvPr/>
        </p:nvSpPr>
        <p:spPr>
          <a:xfrm>
            <a:off x="899592" y="5589240"/>
            <a:ext cx="7776864" cy="369332"/>
          </a:xfrm>
          <a:prstGeom prst="rect">
            <a:avLst/>
          </a:prstGeom>
          <a:noFill/>
        </p:spPr>
        <p:txBody>
          <a:bodyPr wrap="square" rtlCol="0">
            <a:spAutoFit/>
          </a:bodyPr>
          <a:lstStyle/>
          <a:p>
            <a:r>
              <a:rPr lang="tr-TR" dirty="0" smtClean="0">
                <a:latin typeface="+mj-lt"/>
              </a:rPr>
              <a:t>Toplumda fertlerin birbirine karşı saygı ve sevgisini azaltır.</a:t>
            </a:r>
            <a:endParaRPr lang="tr-TR" dirty="0">
              <a:latin typeface="+mj-lt"/>
            </a:endParaRPr>
          </a:p>
        </p:txBody>
      </p:sp>
      <p:sp>
        <p:nvSpPr>
          <p:cNvPr id="21" name="20 Metin kutusu"/>
          <p:cNvSpPr txBox="1"/>
          <p:nvPr/>
        </p:nvSpPr>
        <p:spPr>
          <a:xfrm>
            <a:off x="899592" y="5301208"/>
            <a:ext cx="5832648" cy="369332"/>
          </a:xfrm>
          <a:prstGeom prst="rect">
            <a:avLst/>
          </a:prstGeom>
          <a:noFill/>
        </p:spPr>
        <p:txBody>
          <a:bodyPr wrap="square" rtlCol="0">
            <a:spAutoFit/>
          </a:bodyPr>
          <a:lstStyle/>
          <a:p>
            <a:r>
              <a:rPr lang="tr-TR" dirty="0" smtClean="0">
                <a:latin typeface="+mj-lt"/>
              </a:rPr>
              <a:t>İnsanlar arası ilişkilerin  bozulmasına neden olur.</a:t>
            </a:r>
            <a:endParaRPr lang="tr-TR" dirty="0">
              <a:latin typeface="+mj-lt"/>
            </a:endParaRPr>
          </a:p>
        </p:txBody>
      </p:sp>
      <p:sp>
        <p:nvSpPr>
          <p:cNvPr id="22" name="21 Sağ Ok"/>
          <p:cNvSpPr/>
          <p:nvPr/>
        </p:nvSpPr>
        <p:spPr>
          <a:xfrm>
            <a:off x="251520" y="6021288"/>
            <a:ext cx="539552"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3" name="22 Metin kutusu"/>
          <p:cNvSpPr txBox="1"/>
          <p:nvPr/>
        </p:nvSpPr>
        <p:spPr>
          <a:xfrm>
            <a:off x="827584" y="5877272"/>
            <a:ext cx="7128792" cy="369332"/>
          </a:xfrm>
          <a:prstGeom prst="rect">
            <a:avLst/>
          </a:prstGeom>
          <a:noFill/>
        </p:spPr>
        <p:txBody>
          <a:bodyPr wrap="square" rtlCol="0">
            <a:spAutoFit/>
          </a:bodyPr>
          <a:lstStyle/>
          <a:p>
            <a:r>
              <a:rPr lang="tr-TR" dirty="0" smtClean="0"/>
              <a:t>  </a:t>
            </a:r>
            <a:r>
              <a:rPr lang="tr-TR" dirty="0" smtClean="0">
                <a:latin typeface="+mj-lt"/>
              </a:rPr>
              <a:t>Barış,güven ve huzur ortamını yok eder.</a:t>
            </a:r>
            <a:endParaRPr lang="tr-TR" dirty="0">
              <a:latin typeface="+mj-lt"/>
            </a:endParaRPr>
          </a:p>
        </p:txBody>
      </p:sp>
    </p:spTree>
  </p:cSld>
  <p:clrMapOvr>
    <a:masterClrMapping/>
  </p:clrMapOvr>
  <p:transition spd="slow">
    <p:push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pc\Desktop\Slayt\demir-cevheri.jpg"/>
          <p:cNvPicPr>
            <a:picLocks noChangeAspect="1" noChangeArrowheads="1"/>
          </p:cNvPicPr>
          <p:nvPr/>
        </p:nvPicPr>
        <p:blipFill>
          <a:blip r:embed="rId2" cstate="print"/>
          <a:srcRect/>
          <a:stretch>
            <a:fillRect/>
          </a:stretch>
        </p:blipFill>
        <p:spPr bwMode="auto">
          <a:xfrm>
            <a:off x="5176062" y="764704"/>
            <a:ext cx="3967938" cy="244827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6 Metin kutusu"/>
          <p:cNvSpPr txBox="1"/>
          <p:nvPr/>
        </p:nvSpPr>
        <p:spPr>
          <a:xfrm>
            <a:off x="0" y="692696"/>
            <a:ext cx="5148064"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tr-TR"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rPr>
              <a:t>HİLE YAPMAK</a:t>
            </a:r>
            <a:endParaRPr lang="tr-TR"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ndParaRPr>
          </a:p>
        </p:txBody>
      </p:sp>
      <p:sp>
        <p:nvSpPr>
          <p:cNvPr id="8" name="7 Metin kutusu"/>
          <p:cNvSpPr txBox="1"/>
          <p:nvPr/>
        </p:nvSpPr>
        <p:spPr>
          <a:xfrm>
            <a:off x="0" y="1268760"/>
            <a:ext cx="5148064" cy="6463308"/>
          </a:xfrm>
          <a:prstGeom prst="rect">
            <a:avLst/>
          </a:prstGeom>
          <a:noFill/>
        </p:spPr>
        <p:txBody>
          <a:bodyPr wrap="square" rtlCol="0">
            <a:spAutoFit/>
          </a:bodyPr>
          <a:lstStyle/>
          <a:p>
            <a:r>
              <a:rPr lang="tr-TR" dirty="0" smtClean="0">
                <a:latin typeface="+mj-lt"/>
              </a:rPr>
              <a:t>   Hile de dinimizin yasakladığı ,toplumsal ilişkileri zedeleyen kötü davranışlardan biridir.Hile birilerini aldatarak çıkar  sağlamak için yapılan ve yalanı da içine alan kötü bir davranıştır.Bu da yalan söylemek ve yalancı şahitlik yapmak gibi toplumsal barışı,güveni ve huzuru bozar.Birçok insanın mağdur olmasına sebep olur.</a:t>
            </a:r>
          </a:p>
          <a:p>
            <a:r>
              <a:rPr lang="tr-TR" dirty="0" smtClean="0">
                <a:latin typeface="+mj-lt"/>
              </a:rPr>
              <a:t>    Allah </a:t>
            </a:r>
            <a:r>
              <a:rPr lang="tr-TR" dirty="0" err="1" smtClean="0">
                <a:latin typeface="+mj-lt"/>
              </a:rPr>
              <a:t>Kur’an</a:t>
            </a:r>
            <a:r>
              <a:rPr lang="tr-TR" dirty="0" smtClean="0">
                <a:latin typeface="+mj-lt"/>
              </a:rPr>
              <a:t>-ı Kerim’de hileden kaçınmamızı şu şekilde emreder :</a:t>
            </a:r>
            <a:r>
              <a:rPr lang="tr-TR" b="1" dirty="0" smtClean="0">
                <a:latin typeface="+mj-lt"/>
              </a:rPr>
              <a:t> “İnsanlardan alırken ölçüp tarttıklarını tam,onlara vermek için ölçüp  tarttıklarında ise noksan yapan(ölçen) hilekarlara yazıklar olsun”.</a:t>
            </a:r>
          </a:p>
          <a:p>
            <a:r>
              <a:rPr lang="tr-TR" b="1" dirty="0" smtClean="0">
                <a:latin typeface="+mj-lt"/>
              </a:rPr>
              <a:t>    </a:t>
            </a:r>
            <a:r>
              <a:rPr lang="tr-TR" dirty="0" smtClean="0">
                <a:latin typeface="+mj-lt"/>
              </a:rPr>
              <a:t>Hile yapan ve  yalan söyleyen kişiler  kendilerine,ailelerine,çevrelerine ve topluma zarar verirler.Kimse tarafından  sevilmez ve toplumdaki güvenilirliklerini kaybederler.Böyle  insanlarla  dostluk ve arkadaşlık yapılmaz.Yalan ve hileden kaçınmak her insan için ahlaki bir görevdir. </a:t>
            </a:r>
            <a:endParaRPr lang="tr-TR" b="1" dirty="0" smtClean="0">
              <a:latin typeface="+mj-lt"/>
            </a:endParaRPr>
          </a:p>
          <a:p>
            <a:endParaRPr lang="tr-TR" b="1" dirty="0" smtClean="0"/>
          </a:p>
          <a:p>
            <a:endParaRPr lang="tr-TR" b="1" dirty="0" smtClean="0"/>
          </a:p>
          <a:p>
            <a:endParaRPr lang="tr-TR" dirty="0" smtClean="0"/>
          </a:p>
          <a:p>
            <a:endParaRPr lang="tr-TR" dirty="0" smtClean="0"/>
          </a:p>
          <a:p>
            <a:endParaRPr lang="tr-TR" dirty="0" smtClean="0"/>
          </a:p>
        </p:txBody>
      </p:sp>
      <p:sp>
        <p:nvSpPr>
          <p:cNvPr id="9" name="8 Metin kutusu"/>
          <p:cNvSpPr txBox="1"/>
          <p:nvPr/>
        </p:nvSpPr>
        <p:spPr>
          <a:xfrm>
            <a:off x="5220072" y="3140968"/>
            <a:ext cx="3923928" cy="3693319"/>
          </a:xfrm>
          <a:prstGeom prst="rect">
            <a:avLst/>
          </a:prstGeom>
          <a:noFill/>
        </p:spPr>
        <p:txBody>
          <a:bodyPr wrap="square" rtlCol="0">
            <a:spAutoFit/>
          </a:bodyPr>
          <a:lstStyle/>
          <a:p>
            <a:r>
              <a:rPr lang="tr-TR" dirty="0" smtClean="0">
                <a:latin typeface="+mj-lt"/>
              </a:rPr>
              <a:t>Öğrencinin,öğretmenine,çocukların</a:t>
            </a:r>
          </a:p>
          <a:p>
            <a:r>
              <a:rPr lang="tr-TR" dirty="0" smtClean="0">
                <a:latin typeface="+mj-lt"/>
              </a:rPr>
              <a:t>anne ve babasına,işçinin  işverenine ve herkes birbirine karşı dürüst olmalıdır.Peygamberimiz,</a:t>
            </a:r>
            <a:r>
              <a:rPr lang="tr-TR" b="1" dirty="0" smtClean="0">
                <a:latin typeface="+mj-lt"/>
              </a:rPr>
              <a:t> “Bizi aldatan bizden değildir.” </a:t>
            </a:r>
            <a:r>
              <a:rPr lang="tr-TR" dirty="0" smtClean="0">
                <a:latin typeface="+mj-lt"/>
              </a:rPr>
              <a:t>buyurarak yalan konuşmanın ve hile yapmanın Müslümanlara yakışmadığını belirtmiştir.</a:t>
            </a:r>
          </a:p>
          <a:p>
            <a:r>
              <a:rPr lang="tr-TR" dirty="0" smtClean="0">
                <a:latin typeface="+mj-lt"/>
              </a:rPr>
              <a:t>  Toplumun  huzurlu olabilmesi için insanların birbirlerine güven duymaları ile mümkündür.Bu nedenle  bizler yalan ve hileden kaçınmalıyız.</a:t>
            </a:r>
          </a:p>
          <a:p>
            <a:r>
              <a:rPr lang="tr-TR" dirty="0" smtClean="0"/>
              <a:t>       </a:t>
            </a:r>
            <a:endParaRPr lang="tr-TR" dirty="0"/>
          </a:p>
        </p:txBody>
      </p:sp>
    </p:spTree>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323528" y="908720"/>
            <a:ext cx="4608512"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tr-TR"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rPr>
              <a:t>GIYBET</a:t>
            </a:r>
            <a:endParaRPr lang="tr-TR"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ndParaRPr>
          </a:p>
        </p:txBody>
      </p:sp>
      <p:sp>
        <p:nvSpPr>
          <p:cNvPr id="7" name="6 Metin kutusu"/>
          <p:cNvSpPr txBox="1"/>
          <p:nvPr/>
        </p:nvSpPr>
        <p:spPr>
          <a:xfrm>
            <a:off x="0" y="1700808"/>
            <a:ext cx="5076056" cy="4801314"/>
          </a:xfrm>
          <a:prstGeom prst="rect">
            <a:avLst/>
          </a:prstGeom>
          <a:noFill/>
        </p:spPr>
        <p:txBody>
          <a:bodyPr wrap="square" rtlCol="0">
            <a:spAutoFit/>
          </a:bodyPr>
          <a:lstStyle/>
          <a:p>
            <a:r>
              <a:rPr lang="tr-TR" dirty="0" smtClean="0">
                <a:latin typeface="+mj-lt"/>
              </a:rPr>
              <a:t>    Gıybet,kişinin yüzüne söylendiğinde hoşlanmayacağı şeyleri  arkasından söylemektir .</a:t>
            </a:r>
          </a:p>
          <a:p>
            <a:r>
              <a:rPr lang="tr-TR" dirty="0" smtClean="0">
                <a:latin typeface="+mj-lt"/>
              </a:rPr>
              <a:t>Günlük konuşmalarda buna dedikodu denir.Bir insanın alay konusu yapılması da  gıybettir.Ayrıca bir kimsenin farkına    vardığı zaman üzüleceği, herhangi bir kusurunu kapalı söylemek,ima etmek,işaret,hareket veya yazı ile belirtmekte gıybettir.</a:t>
            </a:r>
          </a:p>
          <a:p>
            <a:r>
              <a:rPr lang="tr-TR" dirty="0" smtClean="0">
                <a:latin typeface="+mj-lt"/>
              </a:rPr>
              <a:t>      İslam dini,kişi ve topluma büyük zararlar verdiği için gıybeti yasaklamıştır.Bu hususta Yüce Allah </a:t>
            </a:r>
            <a:r>
              <a:rPr lang="tr-TR" dirty="0" err="1" smtClean="0">
                <a:latin typeface="+mj-lt"/>
              </a:rPr>
              <a:t>Kur’an</a:t>
            </a:r>
            <a:r>
              <a:rPr lang="tr-TR" dirty="0" smtClean="0">
                <a:latin typeface="+mj-lt"/>
              </a:rPr>
              <a:t>’ da şöyle buyurmuştur:</a:t>
            </a:r>
            <a:r>
              <a:rPr lang="tr-TR" b="1" dirty="0" smtClean="0">
                <a:latin typeface="+mj-lt"/>
              </a:rPr>
              <a:t>”Ey iman edenler!Zannın çoğundan kaçının.Çünkü zannın bir kısmı günahtır.Birbirinizin kusurunu araştırmayın.Biriniz diğerinizi arkasından çekiştirmesin…O halde Allah’tan korkun.Şüphesiz Allah tövbeyi kabul edendir,çok merhamet edendir.” </a:t>
            </a:r>
            <a:r>
              <a:rPr lang="tr-TR" dirty="0" smtClean="0">
                <a:latin typeface="+mj-lt"/>
              </a:rPr>
              <a:t>buyrulmuştur.                                                        </a:t>
            </a:r>
            <a:endParaRPr lang="tr-TR" dirty="0">
              <a:latin typeface="+mj-lt"/>
            </a:endParaRPr>
          </a:p>
        </p:txBody>
      </p:sp>
      <p:sp>
        <p:nvSpPr>
          <p:cNvPr id="8" name="7 Metin kutusu"/>
          <p:cNvSpPr txBox="1"/>
          <p:nvPr/>
        </p:nvSpPr>
        <p:spPr>
          <a:xfrm>
            <a:off x="5148064" y="4365104"/>
            <a:ext cx="3744416" cy="1200329"/>
          </a:xfrm>
          <a:prstGeom prst="rect">
            <a:avLst/>
          </a:prstGeom>
          <a:noFill/>
        </p:spPr>
        <p:txBody>
          <a:bodyPr wrap="square" rtlCol="0">
            <a:spAutoFit/>
          </a:bodyPr>
          <a:lstStyle/>
          <a:p>
            <a:r>
              <a:rPr lang="tr-TR" dirty="0" err="1" smtClean="0">
                <a:latin typeface="+mj-lt"/>
              </a:rPr>
              <a:t>Hümeze</a:t>
            </a:r>
            <a:r>
              <a:rPr lang="tr-TR" dirty="0" smtClean="0">
                <a:latin typeface="+mj-lt"/>
              </a:rPr>
              <a:t> suresinin 1. ayetinde ise </a:t>
            </a:r>
            <a:r>
              <a:rPr lang="tr-TR" b="1" dirty="0" smtClean="0">
                <a:latin typeface="+mj-lt"/>
              </a:rPr>
              <a:t>“İnsanları arkadan çekiştiren, kaş  göz  işaretleriyle alay eden her kişinin vay haline!” </a:t>
            </a:r>
            <a:r>
              <a:rPr lang="tr-TR" dirty="0" smtClean="0">
                <a:latin typeface="+mj-lt"/>
              </a:rPr>
              <a:t>buyrulmaktadır.	</a:t>
            </a:r>
            <a:endParaRPr lang="tr-TR" dirty="0">
              <a:latin typeface="+mj-lt"/>
            </a:endParaRPr>
          </a:p>
        </p:txBody>
      </p:sp>
      <p:pic>
        <p:nvPicPr>
          <p:cNvPr id="2050" name="Picture 2" descr="C:\Documents and Settings\Owner\Desktop\Tarığın Slaytı\gıybet ve iftira.jpg"/>
          <p:cNvPicPr>
            <a:picLocks noChangeAspect="1" noChangeArrowheads="1"/>
          </p:cNvPicPr>
          <p:nvPr/>
        </p:nvPicPr>
        <p:blipFill>
          <a:blip r:embed="rId2" cstate="print"/>
          <a:srcRect/>
          <a:stretch>
            <a:fillRect/>
          </a:stretch>
        </p:blipFill>
        <p:spPr bwMode="auto">
          <a:xfrm>
            <a:off x="5075299" y="1124744"/>
            <a:ext cx="3960689" cy="26404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push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251520" y="764704"/>
            <a:ext cx="4320480"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rPr>
              <a:t>        İFTİRA</a:t>
            </a:r>
            <a:endParaRPr lang="tr-TR"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ndParaRPr>
          </a:p>
        </p:txBody>
      </p:sp>
      <p:sp>
        <p:nvSpPr>
          <p:cNvPr id="6" name="5 Metin kutusu"/>
          <p:cNvSpPr txBox="1"/>
          <p:nvPr/>
        </p:nvSpPr>
        <p:spPr>
          <a:xfrm>
            <a:off x="0" y="1484783"/>
            <a:ext cx="4860032" cy="3970318"/>
          </a:xfrm>
          <a:prstGeom prst="rect">
            <a:avLst/>
          </a:prstGeom>
          <a:noFill/>
        </p:spPr>
        <p:txBody>
          <a:bodyPr wrap="square" rtlCol="0">
            <a:spAutoFit/>
          </a:bodyPr>
          <a:lstStyle/>
          <a:p>
            <a:r>
              <a:rPr lang="tr-TR" dirty="0" smtClean="0">
                <a:latin typeface="+mj-lt"/>
              </a:rPr>
              <a:t>Dinimizin sakınmamızı istediği bir diğer  kötü  bir diğer kötü davranış da iftiradır.İftira;bir  insanın söylemediği sözü söyledi,yapmadığı  şeyi yaptı demektir.İftira,insanların  onur ve kişiliklerini zedeler.Örneğin  arkadaşımızı yapmadığı  kötü  bir davranıştan dolayı  öğretmenimize şikayet  etmemiz iftira olur.Allah,iftiranın günah olduğunu belirterek   şöyle buyurmuştur:</a:t>
            </a:r>
            <a:r>
              <a:rPr lang="tr-TR" b="1" dirty="0" smtClean="0">
                <a:latin typeface="+mj-lt"/>
              </a:rPr>
              <a:t>Mümin erkekleri ve mümin kadınları,yapmadıkları şeyle suçlayıp  incitenler,bir iftira  ve açık bir günah yüklenmişlerdir.”   “ Kim bir hata veya günah işler de sonra onu suçsuz birinin üzerine atarsa şüphesiz büyük iftira etmiş,apaçık bir günah yüklenmiş olur.</a:t>
            </a:r>
            <a:endParaRPr lang="tr-TR" dirty="0">
              <a:latin typeface="+mj-lt"/>
            </a:endParaRPr>
          </a:p>
        </p:txBody>
      </p:sp>
      <p:sp>
        <p:nvSpPr>
          <p:cNvPr id="5" name="4 Metin kutusu"/>
          <p:cNvSpPr txBox="1"/>
          <p:nvPr/>
        </p:nvSpPr>
        <p:spPr>
          <a:xfrm>
            <a:off x="0" y="5517232"/>
            <a:ext cx="5508104" cy="46166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rPr>
              <a:t>İftiranın  kişi ve topluma birkaç zararı</a:t>
            </a:r>
            <a:endParaRPr lang="tr-TR"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ndParaRPr>
          </a:p>
        </p:txBody>
      </p:sp>
      <p:sp>
        <p:nvSpPr>
          <p:cNvPr id="9" name="8 Metin kutusu"/>
          <p:cNvSpPr txBox="1"/>
          <p:nvPr/>
        </p:nvSpPr>
        <p:spPr>
          <a:xfrm>
            <a:off x="899592" y="5805264"/>
            <a:ext cx="4608512" cy="369332"/>
          </a:xfrm>
          <a:prstGeom prst="rect">
            <a:avLst/>
          </a:prstGeom>
          <a:noFill/>
        </p:spPr>
        <p:txBody>
          <a:bodyPr wrap="square" rtlCol="0">
            <a:spAutoFit/>
          </a:bodyPr>
          <a:lstStyle/>
          <a:p>
            <a:r>
              <a:rPr lang="tr-TR" dirty="0" smtClean="0">
                <a:latin typeface="+mj-lt"/>
              </a:rPr>
              <a:t>İftiraya uğran insanlar huzursuz olur</a:t>
            </a:r>
            <a:endParaRPr lang="tr-TR" dirty="0">
              <a:latin typeface="+mj-lt"/>
            </a:endParaRPr>
          </a:p>
        </p:txBody>
      </p:sp>
      <p:sp>
        <p:nvSpPr>
          <p:cNvPr id="11" name="10 Metin kutusu"/>
          <p:cNvSpPr txBox="1"/>
          <p:nvPr/>
        </p:nvSpPr>
        <p:spPr>
          <a:xfrm>
            <a:off x="899592" y="6093296"/>
            <a:ext cx="4032448" cy="646331"/>
          </a:xfrm>
          <a:prstGeom prst="rect">
            <a:avLst/>
          </a:prstGeom>
          <a:noFill/>
        </p:spPr>
        <p:txBody>
          <a:bodyPr wrap="square" rtlCol="0">
            <a:spAutoFit/>
          </a:bodyPr>
          <a:lstStyle/>
          <a:p>
            <a:r>
              <a:rPr lang="tr-TR" dirty="0" smtClean="0">
                <a:latin typeface="+mj-lt"/>
              </a:rPr>
              <a:t>Çevresindeki  insanlara bakamayacak duruma gelebilir  ve  işini kaybedebilir.</a:t>
            </a:r>
            <a:endParaRPr lang="tr-TR" dirty="0">
              <a:latin typeface="+mj-lt"/>
            </a:endParaRPr>
          </a:p>
        </p:txBody>
      </p:sp>
      <p:sp>
        <p:nvSpPr>
          <p:cNvPr id="12" name="11 Sağ Ok"/>
          <p:cNvSpPr/>
          <p:nvPr/>
        </p:nvSpPr>
        <p:spPr>
          <a:xfrm>
            <a:off x="251520" y="5877272"/>
            <a:ext cx="539552"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12 Sağ Ok"/>
          <p:cNvSpPr/>
          <p:nvPr/>
        </p:nvSpPr>
        <p:spPr>
          <a:xfrm>
            <a:off x="251520" y="6165304"/>
            <a:ext cx="539552"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13 Sağ Ok"/>
          <p:cNvSpPr/>
          <p:nvPr/>
        </p:nvSpPr>
        <p:spPr>
          <a:xfrm>
            <a:off x="4860032" y="3573016"/>
            <a:ext cx="539552"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14 Metin kutusu"/>
          <p:cNvSpPr txBox="1"/>
          <p:nvPr/>
        </p:nvSpPr>
        <p:spPr>
          <a:xfrm>
            <a:off x="5436096" y="3501009"/>
            <a:ext cx="3528392" cy="646331"/>
          </a:xfrm>
          <a:prstGeom prst="rect">
            <a:avLst/>
          </a:prstGeom>
          <a:noFill/>
        </p:spPr>
        <p:txBody>
          <a:bodyPr wrap="square" rtlCol="0">
            <a:spAutoFit/>
          </a:bodyPr>
          <a:lstStyle/>
          <a:p>
            <a:r>
              <a:rPr lang="tr-TR" dirty="0" smtClean="0">
                <a:latin typeface="+mj-lt"/>
              </a:rPr>
              <a:t>Büyük emeklerle kurulan  aile yuvası yıkılabilir.</a:t>
            </a:r>
            <a:endParaRPr lang="tr-TR" dirty="0">
              <a:latin typeface="+mj-lt"/>
            </a:endParaRPr>
          </a:p>
        </p:txBody>
      </p:sp>
      <p:sp>
        <p:nvSpPr>
          <p:cNvPr id="16" name="15 Sağ Ok"/>
          <p:cNvSpPr/>
          <p:nvPr/>
        </p:nvSpPr>
        <p:spPr>
          <a:xfrm>
            <a:off x="4860032" y="4221088"/>
            <a:ext cx="539552"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7" name="16 Metin kutusu"/>
          <p:cNvSpPr txBox="1"/>
          <p:nvPr/>
        </p:nvSpPr>
        <p:spPr>
          <a:xfrm>
            <a:off x="5436096" y="4077072"/>
            <a:ext cx="3707904" cy="1477328"/>
          </a:xfrm>
          <a:prstGeom prst="rect">
            <a:avLst/>
          </a:prstGeom>
          <a:noFill/>
        </p:spPr>
        <p:txBody>
          <a:bodyPr wrap="square" rtlCol="0">
            <a:spAutoFit/>
          </a:bodyPr>
          <a:lstStyle/>
          <a:p>
            <a:r>
              <a:rPr lang="tr-TR" dirty="0" smtClean="0">
                <a:latin typeface="+mj-lt"/>
              </a:rPr>
              <a:t>İnsanların  birbirine güveni kalmaz insanlar arasındaki sevgi ve dostluk bağları zayıflar ;dayanışma ve yardımlaşma  gibi güzel alışkanlıklar  ortadan kalkar.</a:t>
            </a:r>
            <a:endParaRPr lang="tr-TR" dirty="0">
              <a:latin typeface="+mj-lt"/>
            </a:endParaRPr>
          </a:p>
        </p:txBody>
      </p:sp>
      <p:sp>
        <p:nvSpPr>
          <p:cNvPr id="18" name="17 Sağ Ok"/>
          <p:cNvSpPr/>
          <p:nvPr/>
        </p:nvSpPr>
        <p:spPr>
          <a:xfrm>
            <a:off x="5076056" y="5661248"/>
            <a:ext cx="539552"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18 Metin kutusu"/>
          <p:cNvSpPr txBox="1"/>
          <p:nvPr/>
        </p:nvSpPr>
        <p:spPr>
          <a:xfrm>
            <a:off x="5724128" y="5589240"/>
            <a:ext cx="3419872" cy="646331"/>
          </a:xfrm>
          <a:prstGeom prst="rect">
            <a:avLst/>
          </a:prstGeom>
          <a:noFill/>
        </p:spPr>
        <p:txBody>
          <a:bodyPr wrap="square" rtlCol="0">
            <a:spAutoFit/>
          </a:bodyPr>
          <a:lstStyle/>
          <a:p>
            <a:r>
              <a:rPr lang="tr-TR" dirty="0" smtClean="0">
                <a:latin typeface="+mj-lt"/>
              </a:rPr>
              <a:t>Birlik,beraberlik dostluk ve arkadaşlık zedelenir</a:t>
            </a:r>
            <a:endParaRPr lang="tr-TR" dirty="0">
              <a:latin typeface="+mj-lt"/>
            </a:endParaRPr>
          </a:p>
        </p:txBody>
      </p:sp>
      <p:sp>
        <p:nvSpPr>
          <p:cNvPr id="21" name="20 Sağ Ok"/>
          <p:cNvSpPr/>
          <p:nvPr/>
        </p:nvSpPr>
        <p:spPr>
          <a:xfrm>
            <a:off x="5076056" y="6309320"/>
            <a:ext cx="539552"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21 Metin kutusu"/>
          <p:cNvSpPr txBox="1"/>
          <p:nvPr/>
        </p:nvSpPr>
        <p:spPr>
          <a:xfrm>
            <a:off x="5652120" y="6165304"/>
            <a:ext cx="3491880" cy="369332"/>
          </a:xfrm>
          <a:prstGeom prst="rect">
            <a:avLst/>
          </a:prstGeom>
          <a:noFill/>
        </p:spPr>
        <p:txBody>
          <a:bodyPr wrap="square" rtlCol="0">
            <a:spAutoFit/>
          </a:bodyPr>
          <a:lstStyle/>
          <a:p>
            <a:r>
              <a:rPr lang="tr-TR" dirty="0" smtClean="0">
                <a:latin typeface="+mj-lt"/>
              </a:rPr>
              <a:t>Toplumda huzur kalmaz</a:t>
            </a:r>
            <a:endParaRPr lang="tr-TR" dirty="0">
              <a:latin typeface="+mj-lt"/>
            </a:endParaRPr>
          </a:p>
        </p:txBody>
      </p:sp>
      <p:pic>
        <p:nvPicPr>
          <p:cNvPr id="1026" name="Picture 2" descr="C:\Users\pc\Desktop\Tarığın Slaytı\iftira-ile-ilgili-sozler.jpeg"/>
          <p:cNvPicPr>
            <a:picLocks noChangeAspect="1" noChangeArrowheads="1"/>
          </p:cNvPicPr>
          <p:nvPr/>
        </p:nvPicPr>
        <p:blipFill>
          <a:blip r:embed="rId2" cstate="print"/>
          <a:srcRect/>
          <a:stretch>
            <a:fillRect/>
          </a:stretch>
        </p:blipFill>
        <p:spPr bwMode="auto">
          <a:xfrm>
            <a:off x="5148064" y="836712"/>
            <a:ext cx="3672408" cy="26571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pc\Desktop\Tarığın Slaytı\hırsızlık.jpg"/>
          <p:cNvPicPr>
            <a:picLocks noChangeAspect="1" noChangeArrowheads="1"/>
          </p:cNvPicPr>
          <p:nvPr/>
        </p:nvPicPr>
        <p:blipFill>
          <a:blip r:embed="rId2" cstate="print"/>
          <a:srcRect/>
          <a:stretch>
            <a:fillRect/>
          </a:stretch>
        </p:blipFill>
        <p:spPr bwMode="auto">
          <a:xfrm>
            <a:off x="5580112" y="836712"/>
            <a:ext cx="3294014" cy="27016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5 Metin kutusu"/>
          <p:cNvSpPr txBox="1"/>
          <p:nvPr/>
        </p:nvSpPr>
        <p:spPr>
          <a:xfrm>
            <a:off x="251520" y="836712"/>
            <a:ext cx="4608512"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tr-TR"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rPr>
              <a:t>HIRSIZLIK</a:t>
            </a:r>
            <a:endParaRPr lang="tr-TR"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ndParaRPr>
          </a:p>
        </p:txBody>
      </p:sp>
      <p:sp>
        <p:nvSpPr>
          <p:cNvPr id="8" name="7 Metin kutusu"/>
          <p:cNvSpPr txBox="1"/>
          <p:nvPr/>
        </p:nvSpPr>
        <p:spPr>
          <a:xfrm>
            <a:off x="0" y="1484784"/>
            <a:ext cx="5508104" cy="4247317"/>
          </a:xfrm>
          <a:prstGeom prst="rect">
            <a:avLst/>
          </a:prstGeom>
          <a:noFill/>
        </p:spPr>
        <p:txBody>
          <a:bodyPr wrap="square" rtlCol="0">
            <a:spAutoFit/>
          </a:bodyPr>
          <a:lstStyle/>
          <a:p>
            <a:r>
              <a:rPr lang="tr-TR" dirty="0" smtClean="0"/>
              <a:t>     </a:t>
            </a:r>
            <a:r>
              <a:rPr lang="tr-TR" sz="1700" dirty="0" smtClean="0">
                <a:latin typeface="+mj-lt"/>
              </a:rPr>
              <a:t>B</a:t>
            </a:r>
            <a:r>
              <a:rPr lang="tr-TR" dirty="0" smtClean="0">
                <a:latin typeface="+mj-lt"/>
              </a:rPr>
              <a:t>ir kimsenin,kendisine ait olmayan bir  malı,parayı ya   da eşyayı  sahibinin  izni  ve  haberi olmadan  almasına  hırsızlık denir .</a:t>
            </a:r>
          </a:p>
          <a:p>
            <a:r>
              <a:rPr lang="tr-TR" dirty="0" smtClean="0">
                <a:latin typeface="+mj-lt"/>
              </a:rPr>
              <a:t>      Hırsızlık,yalnızca kişilere ait  bir mal ya da parayı çalmaktan ibaret değildir.Bunun  yanında devletin imkanlarını  kendi çıkarları için  kullanmak,inşaatta malzemeyi ölçülerinden az  ve kalitesiz kullanmak da  birer   hırsızlıktır.Ayrıca bir insanın zamanının ve emeğinin  çalınması da bir hırsızlıktır.</a:t>
            </a:r>
          </a:p>
          <a:p>
            <a:r>
              <a:rPr lang="tr-TR" dirty="0" smtClean="0">
                <a:latin typeface="+mj-lt"/>
              </a:rPr>
              <a:t>       Hırsızlık;hukuki ve ahlaki yönden suç sayıldığı  gibi dinimizce de yasaklanmıştır.Çünkü hırsızlık kul hakkı yemektir.Allah </a:t>
            </a:r>
            <a:r>
              <a:rPr lang="tr-TR" dirty="0" err="1" smtClean="0">
                <a:latin typeface="+mj-lt"/>
              </a:rPr>
              <a:t>Kur’an</a:t>
            </a:r>
            <a:r>
              <a:rPr lang="tr-TR" dirty="0" smtClean="0">
                <a:latin typeface="+mj-lt"/>
              </a:rPr>
              <a:t>-Kerim’de şöyle buyurmuştur:</a:t>
            </a:r>
            <a:r>
              <a:rPr lang="tr-TR" b="1" dirty="0" smtClean="0">
                <a:latin typeface="+mj-lt"/>
              </a:rPr>
              <a:t>”Ey iman edenler!Mallarınızı aranızda  haksızlıkla değil  ,karşılıklı rıza ile yapılan ticaretle yiyin…”</a:t>
            </a:r>
            <a:endParaRPr lang="tr-TR" dirty="0" smtClean="0">
              <a:latin typeface="+mj-lt"/>
            </a:endParaRPr>
          </a:p>
          <a:p>
            <a:endParaRPr lang="tr-TR" dirty="0"/>
          </a:p>
        </p:txBody>
      </p:sp>
    </p:spTree>
  </p:cSld>
  <p:clrMapOvr>
    <a:masterClrMapping/>
  </p:clrMapOvr>
  <p:transition spd="slow">
    <p:cover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pc\Desktop\Tarığın Slaytı\haset etmek.jpg"/>
          <p:cNvPicPr>
            <a:picLocks noChangeAspect="1" noChangeArrowheads="1"/>
          </p:cNvPicPr>
          <p:nvPr/>
        </p:nvPicPr>
        <p:blipFill>
          <a:blip r:embed="rId2" cstate="print"/>
          <a:srcRect/>
          <a:stretch>
            <a:fillRect/>
          </a:stretch>
        </p:blipFill>
        <p:spPr bwMode="auto">
          <a:xfrm>
            <a:off x="5436096" y="836712"/>
            <a:ext cx="3240360" cy="25202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2 Metin kutusu"/>
          <p:cNvSpPr txBox="1"/>
          <p:nvPr/>
        </p:nvSpPr>
        <p:spPr>
          <a:xfrm>
            <a:off x="611560" y="764704"/>
            <a:ext cx="4608512"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rPr>
              <a:t>  HASET ETMEK </a:t>
            </a:r>
            <a:endParaRPr lang="tr-TR"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ndParaRPr>
          </a:p>
        </p:txBody>
      </p:sp>
      <p:sp>
        <p:nvSpPr>
          <p:cNvPr id="6" name="5 Metin kutusu"/>
          <p:cNvSpPr txBox="1"/>
          <p:nvPr/>
        </p:nvSpPr>
        <p:spPr>
          <a:xfrm>
            <a:off x="0" y="1484784"/>
            <a:ext cx="5436096" cy="5222329"/>
          </a:xfrm>
          <a:prstGeom prst="rect">
            <a:avLst/>
          </a:prstGeom>
          <a:noFill/>
        </p:spPr>
        <p:txBody>
          <a:bodyPr wrap="square" rtlCol="0">
            <a:spAutoFit/>
          </a:bodyPr>
          <a:lstStyle/>
          <a:p>
            <a:r>
              <a:rPr lang="tr-TR" dirty="0" smtClean="0"/>
              <a:t>    </a:t>
            </a:r>
            <a:r>
              <a:rPr lang="tr-TR" dirty="0" smtClean="0">
                <a:latin typeface="+mj-lt"/>
              </a:rPr>
              <a:t>Haset,kıskançlık ve çekememezliktir.Genelde, düşmanlık,kibir ,açgözlülük,önde olma ve büyüklenmek gibi duygular hasedin nedenlerindendir  bazılarıdır.</a:t>
            </a:r>
          </a:p>
          <a:p>
            <a:r>
              <a:rPr lang="tr-TR" dirty="0" smtClean="0">
                <a:latin typeface="+mj-lt"/>
              </a:rPr>
              <a:t>     İslam dini,haset  etmenin  kötü bir davranış olduğunu bildirmiş  ve bundan kaçınılmasını  istemiştir.Çünkü hasetlik duygusu,insanı sürekli  rahatsız eder.Böylece insan hem kendini hem de arkadaş ve yakınlarını huzursuz etmiş olur.Haset etmek,güneşlin kar ve buzu erittiği  gibi sevapları yok etmektedir.Peygamberimiz, </a:t>
            </a:r>
            <a:r>
              <a:rPr lang="tr-TR" b="1" dirty="0" smtClean="0">
                <a:latin typeface="+mj-lt"/>
              </a:rPr>
              <a:t>“Hasetten kaçınınız.Çünkü ateşin odunu yakıp yok ettiği gibi haset de iyi işleri  yok eder,bitirir.” </a:t>
            </a:r>
            <a:r>
              <a:rPr lang="tr-TR" dirty="0" smtClean="0">
                <a:latin typeface="+mj-lt"/>
              </a:rPr>
              <a:t>buyurmuştur. İslam dini haset etmeyi yasaklamış;ancak başarılı, çalışkan ve güzel ahlaklı insanlara  imrenmeyi(gıpta etmeyi)   hoş görmüştür.Sınıfımızda veya çevremizde  derslerinde  başarılı  ve terbiyeli  arkadaşımızı örnek almamız,onlar gibi başarılı ve dürüst olmayı  </a:t>
            </a:r>
          </a:p>
          <a:p>
            <a:endParaRPr lang="tr-TR" dirty="0"/>
          </a:p>
        </p:txBody>
      </p:sp>
      <p:sp>
        <p:nvSpPr>
          <p:cNvPr id="5" name="4 Metin kutusu"/>
          <p:cNvSpPr txBox="1"/>
          <p:nvPr/>
        </p:nvSpPr>
        <p:spPr>
          <a:xfrm>
            <a:off x="5436096" y="3429000"/>
            <a:ext cx="3707904" cy="3139321"/>
          </a:xfrm>
          <a:prstGeom prst="rect">
            <a:avLst/>
          </a:prstGeom>
          <a:noFill/>
        </p:spPr>
        <p:txBody>
          <a:bodyPr wrap="square" rtlCol="0">
            <a:spAutoFit/>
          </a:bodyPr>
          <a:lstStyle/>
          <a:p>
            <a:r>
              <a:rPr lang="tr-TR" dirty="0" smtClean="0">
                <a:latin typeface="+mj-lt"/>
              </a:rPr>
              <a:t>istememiz haset değil     imrenmektir. Peygamberimiz bu konuda şöyle buyurmuştur:</a:t>
            </a:r>
            <a:r>
              <a:rPr lang="tr-TR" b="1" dirty="0" smtClean="0">
                <a:latin typeface="+mj-lt"/>
              </a:rPr>
              <a:t>Şu iki  kişi dışında hiç kimseye imrenmek doğru değildir:Bunlardan biri Allah’ın kendisine verdiği doğru  bilgiyi uygulayan ve bunu başkasına da öğreten bilge kişi diğeri de  Allah’ın kendisine verdiği malı hak yolda harcayan zengin ve cömert kişidir.” </a:t>
            </a:r>
            <a:r>
              <a:rPr lang="tr-TR" dirty="0" smtClean="0">
                <a:latin typeface="+mj-lt"/>
              </a:rPr>
              <a:t>buyurmuştur</a:t>
            </a:r>
            <a:endParaRPr lang="tr-TR" dirty="0">
              <a:latin typeface="+mj-lt"/>
            </a:endParaRPr>
          </a:p>
        </p:txBody>
      </p:sp>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Owner\Desktop\Tarığın Slaytı\alay etmek.jpg"/>
          <p:cNvPicPr>
            <a:picLocks noChangeAspect="1" noChangeArrowheads="1"/>
          </p:cNvPicPr>
          <p:nvPr/>
        </p:nvPicPr>
        <p:blipFill>
          <a:blip r:embed="rId2" cstate="print"/>
          <a:srcRect/>
          <a:stretch>
            <a:fillRect/>
          </a:stretch>
        </p:blipFill>
        <p:spPr bwMode="auto">
          <a:xfrm>
            <a:off x="5652120" y="1052737"/>
            <a:ext cx="2592288" cy="21752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4 Metin kutusu"/>
          <p:cNvSpPr txBox="1"/>
          <p:nvPr/>
        </p:nvSpPr>
        <p:spPr>
          <a:xfrm>
            <a:off x="539552" y="836712"/>
            <a:ext cx="4320480"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tr-TR"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rPr>
              <a:t>ALAY ETMEK</a:t>
            </a:r>
            <a:endParaRPr lang="tr-TR"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ndParaRPr>
          </a:p>
        </p:txBody>
      </p:sp>
      <p:sp>
        <p:nvSpPr>
          <p:cNvPr id="6" name="5 Metin kutusu"/>
          <p:cNvSpPr txBox="1"/>
          <p:nvPr/>
        </p:nvSpPr>
        <p:spPr>
          <a:xfrm>
            <a:off x="0" y="1484784"/>
            <a:ext cx="5508104" cy="5078313"/>
          </a:xfrm>
          <a:prstGeom prst="rect">
            <a:avLst/>
          </a:prstGeom>
          <a:noFill/>
        </p:spPr>
        <p:txBody>
          <a:bodyPr wrap="square" rtlCol="0">
            <a:spAutoFit/>
          </a:bodyPr>
          <a:lstStyle/>
          <a:p>
            <a:r>
              <a:rPr lang="tr-TR" dirty="0" smtClean="0"/>
              <a:t>     </a:t>
            </a:r>
            <a:r>
              <a:rPr lang="tr-TR" dirty="0" smtClean="0">
                <a:latin typeface="+mj-lt"/>
              </a:rPr>
              <a:t>Alay etmek;bir kimsenin kusurlu veya eksik yönlerini küçümseyerek söz,işaret veya yazı ile eğlence konusu yapmaktır.</a:t>
            </a:r>
          </a:p>
          <a:p>
            <a:r>
              <a:rPr lang="tr-TR" dirty="0" smtClean="0">
                <a:latin typeface="+mj-lt"/>
              </a:rPr>
              <a:t>     İslam dininin sakınılmasını istediği davranışlardan biri de insanlarla alay etmektir.İnsanlar,fiziksel yapıları ve yetenekleri yönünden birbirinden farklı yaratılmışlardır.Her insanın başkasına göre kusurlu ve eksik yönleri olabilir.Hepimizi yaratan Allah’tır.Başkalarının kusurlarını alay konusu etmemek gerekir.Alay etmek şaka yollu da olsa da kötü bir davranıştır.Bu yüzden dinimiz söz,tavır,davranış ,işaret yada yazı ile insanların kusur ve noksanlarını dile dolayıp onları küçük düşürmeyi yasaklamıştır.Yüce Allah, insanları hor görmekten, küçümsemekten ,üstünlük  taslamaktan ve alay etmekten kaçınmamızı ister.Bu hususta </a:t>
            </a:r>
            <a:r>
              <a:rPr lang="tr-TR" dirty="0" err="1" smtClean="0">
                <a:latin typeface="+mj-lt"/>
              </a:rPr>
              <a:t>Kur’an</a:t>
            </a:r>
            <a:r>
              <a:rPr lang="tr-TR" dirty="0" smtClean="0">
                <a:latin typeface="+mj-lt"/>
              </a:rPr>
              <a:t>’ da şöyle  buyrulmuştur: </a:t>
            </a:r>
            <a:r>
              <a:rPr lang="tr-TR" b="1" dirty="0" smtClean="0">
                <a:latin typeface="+mj-lt"/>
              </a:rPr>
              <a:t>“İnsanları arkadan  çekiştiren,kaş göz işaretleriyle alay eden her  kişinin vay haline!”  </a:t>
            </a:r>
            <a:r>
              <a:rPr lang="tr-TR" dirty="0" smtClean="0">
                <a:latin typeface="+mj-lt"/>
              </a:rPr>
              <a:t>Başka bir  ayette ise,</a:t>
            </a:r>
            <a:r>
              <a:rPr lang="tr-TR" b="1" dirty="0" smtClean="0">
                <a:latin typeface="+mj-lt"/>
              </a:rPr>
              <a:t> </a:t>
            </a:r>
            <a:endParaRPr lang="tr-TR" b="1" dirty="0">
              <a:latin typeface="+mj-lt"/>
            </a:endParaRPr>
          </a:p>
        </p:txBody>
      </p:sp>
      <p:sp>
        <p:nvSpPr>
          <p:cNvPr id="7" name="6 Metin kutusu"/>
          <p:cNvSpPr txBox="1"/>
          <p:nvPr/>
        </p:nvSpPr>
        <p:spPr>
          <a:xfrm>
            <a:off x="5508104" y="4005064"/>
            <a:ext cx="3635896" cy="1754326"/>
          </a:xfrm>
          <a:prstGeom prst="rect">
            <a:avLst/>
          </a:prstGeom>
          <a:noFill/>
        </p:spPr>
        <p:txBody>
          <a:bodyPr wrap="square" rtlCol="0">
            <a:spAutoFit/>
          </a:bodyPr>
          <a:lstStyle/>
          <a:p>
            <a:r>
              <a:rPr lang="tr-TR" b="1" dirty="0" smtClean="0">
                <a:latin typeface="+mj-lt"/>
              </a:rPr>
              <a:t>“Ey iman  edenler !Bir topluluk  diğer  bir  topluluk </a:t>
            </a:r>
          </a:p>
          <a:p>
            <a:r>
              <a:rPr lang="tr-TR" b="1" dirty="0" smtClean="0">
                <a:latin typeface="+mj-lt"/>
              </a:rPr>
              <a:t> ile alay etmesin .Belki alay edilenler kendilerinden daha iyidirler…”  </a:t>
            </a:r>
            <a:r>
              <a:rPr lang="tr-TR" dirty="0" smtClean="0">
                <a:latin typeface="+mj-lt"/>
              </a:rPr>
              <a:t>buyurarak  yarattığı varlıkların  küçük ve hor görülmesini yasaklamıştır.</a:t>
            </a:r>
            <a:endParaRPr lang="tr-TR" b="1" dirty="0">
              <a:latin typeface="+mj-lt"/>
            </a:endParaRPr>
          </a:p>
        </p:txBody>
      </p:sp>
    </p:spTree>
  </p:cSld>
  <p:clrMapOvr>
    <a:masterClrMapping/>
  </p:clrMapOvr>
  <p:transition spd="slow">
    <p:cover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0" y="980728"/>
            <a:ext cx="6156176"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sz="435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rPr>
              <a:t>BÜYÜKLENMEK(KİBİR)</a:t>
            </a:r>
            <a:endParaRPr lang="tr-TR" sz="435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lt"/>
            </a:endParaRPr>
          </a:p>
        </p:txBody>
      </p:sp>
      <p:pic>
        <p:nvPicPr>
          <p:cNvPr id="3074" name="Picture 2" descr="C:\Documents and Settings\Owner\Desktop\Tarığın Slaytı\kibir.png"/>
          <p:cNvPicPr>
            <a:picLocks noChangeAspect="1" noChangeArrowheads="1"/>
          </p:cNvPicPr>
          <p:nvPr/>
        </p:nvPicPr>
        <p:blipFill>
          <a:blip r:embed="rId2" cstate="print"/>
          <a:srcRect/>
          <a:stretch>
            <a:fillRect/>
          </a:stretch>
        </p:blipFill>
        <p:spPr bwMode="auto">
          <a:xfrm>
            <a:off x="5436096" y="908720"/>
            <a:ext cx="3284215" cy="29908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6 Metin kutusu"/>
          <p:cNvSpPr txBox="1"/>
          <p:nvPr/>
        </p:nvSpPr>
        <p:spPr>
          <a:xfrm>
            <a:off x="0" y="1844824"/>
            <a:ext cx="5436096" cy="3139321"/>
          </a:xfrm>
          <a:prstGeom prst="rect">
            <a:avLst/>
          </a:prstGeom>
          <a:noFill/>
        </p:spPr>
        <p:txBody>
          <a:bodyPr wrap="square" rtlCol="0">
            <a:spAutoFit/>
          </a:bodyPr>
          <a:lstStyle/>
          <a:p>
            <a:r>
              <a:rPr lang="tr-TR" dirty="0" smtClean="0">
                <a:latin typeface="+mj-lt"/>
              </a:rPr>
              <a:t>     Büyüklenmek (Kibir);kişinin  kendisini  başkalarından üstün tutması,özel ve ayrıcalıklı görmesidir.Kibir aynı zamanda kendini beğenerek başkalarını küçümsemektir.</a:t>
            </a:r>
          </a:p>
          <a:p>
            <a:r>
              <a:rPr lang="tr-TR" dirty="0" smtClean="0">
                <a:latin typeface="+mj-lt"/>
              </a:rPr>
              <a:t>      Yüce Allah,büyüklenmekten kaçınmamızı emrederek şöyle buyurmuştur:  </a:t>
            </a:r>
            <a:r>
              <a:rPr lang="tr-TR" b="1" dirty="0" smtClean="0">
                <a:latin typeface="+mj-lt"/>
              </a:rPr>
              <a:t>“İnsanlardan kendini büyük görerek  yüzünü çevirme,yolda böbürlenerek yürüme,zira Allah büyüklük taslayıp,kendini beğenip</a:t>
            </a:r>
          </a:p>
          <a:p>
            <a:r>
              <a:rPr lang="tr-TR" b="1" dirty="0" smtClean="0">
                <a:latin typeface="+mj-lt"/>
              </a:rPr>
              <a:t>övünen hiç kimseyi  sevmez.”  </a:t>
            </a:r>
            <a:r>
              <a:rPr lang="tr-TR" dirty="0" smtClean="0">
                <a:latin typeface="+mj-lt"/>
              </a:rPr>
              <a:t>Peygamberimiz de,  </a:t>
            </a:r>
            <a:r>
              <a:rPr lang="tr-TR" b="1" dirty="0" smtClean="0">
                <a:latin typeface="+mj-lt"/>
              </a:rPr>
              <a:t>“Kimse kimseye eziyet etmesin,kimse kimseye karşı böbürlenmesin.”</a:t>
            </a:r>
            <a:r>
              <a:rPr lang="tr-TR" dirty="0" smtClean="0">
                <a:latin typeface="+mj-lt"/>
              </a:rPr>
              <a:t>  diyerek alçak gönüllü olmamızı  istemiştir.</a:t>
            </a:r>
            <a:endParaRPr lang="tr-TR" b="1" dirty="0" smtClean="0">
              <a:latin typeface="+mj-lt"/>
            </a:endParaRPr>
          </a:p>
        </p:txBody>
      </p:sp>
    </p:spTree>
  </p:cSld>
  <p:clrMapOvr>
    <a:masterClrMapping/>
  </p:clrMapOvr>
  <p:transition spd="slow">
    <p:cover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580</TotalTime>
  <Words>1263</Words>
  <Application>Microsoft Office PowerPoint</Application>
  <PresentationFormat>Ekran Gösterisi (4:3)</PresentationFormat>
  <Paragraphs>68</Paragraphs>
  <Slides>13</Slides>
  <Notes>0</Notes>
  <HiddenSlides>0</HiddenSlides>
  <MMClips>0</MMClips>
  <ScaleCrop>false</ScaleCrop>
  <HeadingPairs>
    <vt:vector size="4" baseType="variant">
      <vt:variant>
        <vt:lpstr>Tema</vt:lpstr>
      </vt:variant>
      <vt:variant>
        <vt:i4>1</vt:i4>
      </vt:variant>
      <vt:variant>
        <vt:lpstr>Slayt Başlıkları</vt:lpstr>
      </vt:variant>
      <vt:variant>
        <vt:i4>13</vt:i4>
      </vt:variant>
    </vt:vector>
  </HeadingPairs>
  <TitlesOfParts>
    <vt:vector size="14" baseType="lpstr">
      <vt:lpstr>Akış</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cp:lastModifiedBy>CASPERHOME</cp:lastModifiedBy>
  <cp:revision>347</cp:revision>
  <dcterms:modified xsi:type="dcterms:W3CDTF">2012-12-12T16:22:52Z</dcterms:modified>
</cp:coreProperties>
</file>