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2" r:id="rId4"/>
    <p:sldId id="264" r:id="rId5"/>
    <p:sldId id="258" r:id="rId6"/>
    <p:sldId id="265" r:id="rId7"/>
    <p:sldId id="263" r:id="rId8"/>
    <p:sldId id="259" r:id="rId9"/>
    <p:sldId id="261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9" r:id="rId20"/>
    <p:sldId id="276" r:id="rId21"/>
    <p:sldId id="277" r:id="rId22"/>
    <p:sldId id="278" r:id="rId23"/>
    <p:sldId id="280" r:id="rId24"/>
    <p:sldId id="281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AC8300"/>
    <a:srgbClr val="F6BB00"/>
    <a:srgbClr val="FFD85B"/>
    <a:srgbClr val="FFD13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166AD-6F96-46AF-9CB2-81C2EC626B9A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98B29-2A49-415B-AB24-07BFB451CB8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2500306"/>
            <a:ext cx="82868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0000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rgbClr val="00B0F0"/>
                  </a:outerShdw>
                  <a:reflection blurRad="12700" stA="28000" endPos="45000" dist="1000" dir="5400000" sy="-100000" algn="bl" rotWithShape="0"/>
                </a:effectLst>
              </a:rPr>
              <a:t>KESİRLERDE TOPLAMA</a:t>
            </a:r>
          </a:p>
          <a:p>
            <a:pPr algn="ctr"/>
            <a:r>
              <a:rPr lang="tr-TR" sz="54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0000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rgbClr val="00B0F0"/>
                  </a:outerShdw>
                  <a:reflection blurRad="12700" stA="28000" endPos="45000" dist="1000" dir="5400000" sy="-100000" algn="bl" rotWithShape="0"/>
                </a:effectLst>
              </a:rPr>
              <a:t> VE ÇIKARMA </a:t>
            </a:r>
            <a:endParaRPr lang="tr-TR" sz="5400" b="1" cap="all" dirty="0">
              <a:ln w="9000" cmpd="sng">
                <a:solidFill>
                  <a:srgbClr val="FFC000"/>
                </a:solidFill>
                <a:prstDash val="solid"/>
              </a:ln>
              <a:gradFill>
                <a:gsLst>
                  <a:gs pos="0">
                    <a:srgbClr val="FF0000"/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50800" dist="50800" dir="5400000" algn="ctr" rotWithShape="0">
                  <a:srgbClr val="00B0F0"/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F:\Yeni Klasör\AN11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143380"/>
            <a:ext cx="185738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Yeni Klasör\s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643182"/>
            <a:ext cx="3806209" cy="2643201"/>
          </a:xfrm>
          <a:prstGeom prst="rect">
            <a:avLst/>
          </a:prstGeom>
          <a:noFill/>
        </p:spPr>
      </p:pic>
      <p:sp>
        <p:nvSpPr>
          <p:cNvPr id="5" name="4 Oval Belirtme Çizgisi"/>
          <p:cNvSpPr/>
          <p:nvPr/>
        </p:nvSpPr>
        <p:spPr>
          <a:xfrm>
            <a:off x="1000100" y="1000108"/>
            <a:ext cx="3071834" cy="2071702"/>
          </a:xfrm>
          <a:prstGeom prst="wedgeEllipseCallout">
            <a:avLst>
              <a:gd name="adj1" fmla="val 52069"/>
              <a:gd name="adj2" fmla="val 3708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FF"/>
                </a:solidFill>
              </a:rPr>
              <a:t>Peki kesirlerimizin paydaları eşit değilse toplama işlemini nasıl yaparız çocuklar?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"/>
          <p:cNvGrpSpPr/>
          <p:nvPr/>
        </p:nvGrpSpPr>
        <p:grpSpPr>
          <a:xfrm>
            <a:off x="428596" y="428604"/>
            <a:ext cx="7688984" cy="2886075"/>
            <a:chOff x="428596" y="857232"/>
            <a:chExt cx="7688984" cy="2886075"/>
          </a:xfrm>
        </p:grpSpPr>
        <p:pic>
          <p:nvPicPr>
            <p:cNvPr id="10242" name="Picture 2" descr="F:\Yeni Klasör\imagesCA2366C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57686" y="857232"/>
              <a:ext cx="3759894" cy="2857520"/>
            </a:xfrm>
            <a:prstGeom prst="rect">
              <a:avLst/>
            </a:prstGeom>
            <a:noFill/>
          </p:spPr>
        </p:pic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857232"/>
              <a:ext cx="3914775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6 Metin kutusu"/>
          <p:cNvSpPr txBox="1"/>
          <p:nvPr/>
        </p:nvSpPr>
        <p:spPr>
          <a:xfrm>
            <a:off x="214282" y="3571876"/>
            <a:ext cx="8715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7030A0"/>
                </a:solidFill>
              </a:rPr>
              <a:t>G</a:t>
            </a:r>
            <a:r>
              <a:rPr lang="tr-TR" sz="2400" dirty="0" smtClean="0">
                <a:solidFill>
                  <a:srgbClr val="7030A0"/>
                </a:solidFill>
              </a:rPr>
              <a:t>arfield sahibinin getirdiği pizzaların ikisinden de yemek ister.Pizzalardan biri 4 e diğeri 8 e bölünmüştür.Her ikisinden de bir dilim alır.Sahibi pizzaların kaçta kaçını yediğine bakar.</a:t>
            </a:r>
          </a:p>
          <a:p>
            <a:endParaRPr lang="tr-TR" sz="2400" dirty="0">
              <a:solidFill>
                <a:srgbClr val="7030A0"/>
              </a:solidFill>
            </a:endParaRPr>
          </a:p>
        </p:txBody>
      </p:sp>
      <p:grpSp>
        <p:nvGrpSpPr>
          <p:cNvPr id="10" name="6 Grup"/>
          <p:cNvGrpSpPr/>
          <p:nvPr/>
        </p:nvGrpSpPr>
        <p:grpSpPr>
          <a:xfrm>
            <a:off x="2428860" y="5000636"/>
            <a:ext cx="370073" cy="797960"/>
            <a:chOff x="5143504" y="4000504"/>
            <a:chExt cx="386582" cy="797960"/>
          </a:xfrm>
        </p:grpSpPr>
        <p:cxnSp>
          <p:nvCxnSpPr>
            <p:cNvPr id="11" name="10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11 Metin kutusu"/>
            <p:cNvSpPr txBox="1"/>
            <p:nvPr/>
          </p:nvSpPr>
          <p:spPr>
            <a:xfrm>
              <a:off x="5214942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FF00FF"/>
                  </a:solidFill>
                </a:rPr>
                <a:t>8</a:t>
              </a: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14" name="6 Grup"/>
          <p:cNvGrpSpPr/>
          <p:nvPr/>
        </p:nvGrpSpPr>
        <p:grpSpPr>
          <a:xfrm>
            <a:off x="6286512" y="4929198"/>
            <a:ext cx="370069" cy="797960"/>
            <a:chOff x="5143504" y="4000504"/>
            <a:chExt cx="386578" cy="797960"/>
          </a:xfrm>
        </p:grpSpPr>
        <p:cxnSp>
          <p:nvCxnSpPr>
            <p:cNvPr id="15" name="14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5 Metin kutusu"/>
            <p:cNvSpPr txBox="1"/>
            <p:nvPr/>
          </p:nvSpPr>
          <p:spPr>
            <a:xfrm>
              <a:off x="5214938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4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17" name="16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>
                  <a:solidFill>
                    <a:srgbClr val="FF00FF"/>
                  </a:solidFill>
                </a:rPr>
                <a:t>1</a:t>
              </a:r>
            </a:p>
          </p:txBody>
        </p:sp>
      </p:grpSp>
      <p:pic>
        <p:nvPicPr>
          <p:cNvPr id="10246" name="Picture 6" descr="F:\Yeni Klasör\5677h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928670"/>
            <a:ext cx="1028700" cy="5219700"/>
          </a:xfrm>
          <a:prstGeom prst="rect">
            <a:avLst/>
          </a:prstGeom>
          <a:noFill/>
        </p:spPr>
      </p:pic>
      <p:sp>
        <p:nvSpPr>
          <p:cNvPr id="18" name="17 Artı"/>
          <p:cNvSpPr/>
          <p:nvPr/>
        </p:nvSpPr>
        <p:spPr>
          <a:xfrm>
            <a:off x="4572000" y="4857760"/>
            <a:ext cx="428628" cy="50006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şittir"/>
          <p:cNvSpPr/>
          <p:nvPr/>
        </p:nvSpPr>
        <p:spPr>
          <a:xfrm>
            <a:off x="7286644" y="5072074"/>
            <a:ext cx="428628" cy="35719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8072462" y="4572008"/>
            <a:ext cx="61266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7200" b="1" i="1" dirty="0">
                <a:solidFill>
                  <a:srgbClr val="FF00FF"/>
                </a:solidFill>
              </a:rPr>
              <a:t>?</a:t>
            </a:r>
          </a:p>
        </p:txBody>
      </p:sp>
      <p:pic>
        <p:nvPicPr>
          <p:cNvPr id="10245" name="Picture 5" descr="F:\Yeni Klasör\5677h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142984"/>
            <a:ext cx="1028700" cy="521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 animBg="1"/>
      <p:bldP spid="20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 Grup"/>
          <p:cNvGrpSpPr/>
          <p:nvPr/>
        </p:nvGrpSpPr>
        <p:grpSpPr>
          <a:xfrm>
            <a:off x="1571604" y="1071546"/>
            <a:ext cx="370073" cy="797960"/>
            <a:chOff x="5143504" y="4000504"/>
            <a:chExt cx="386582" cy="797960"/>
          </a:xfrm>
        </p:grpSpPr>
        <p:cxnSp>
          <p:nvCxnSpPr>
            <p:cNvPr id="11" name="10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11 Metin kutusu"/>
            <p:cNvSpPr txBox="1"/>
            <p:nvPr/>
          </p:nvSpPr>
          <p:spPr>
            <a:xfrm>
              <a:off x="5214942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FF00FF"/>
                  </a:solidFill>
                </a:rPr>
                <a:t>8</a:t>
              </a: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4" name="6 Grup"/>
          <p:cNvGrpSpPr/>
          <p:nvPr/>
        </p:nvGrpSpPr>
        <p:grpSpPr>
          <a:xfrm>
            <a:off x="3643306" y="1071546"/>
            <a:ext cx="370069" cy="797960"/>
            <a:chOff x="5143504" y="4000504"/>
            <a:chExt cx="386578" cy="797960"/>
          </a:xfrm>
        </p:grpSpPr>
        <p:cxnSp>
          <p:nvCxnSpPr>
            <p:cNvPr id="15" name="14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5 Metin kutusu"/>
            <p:cNvSpPr txBox="1"/>
            <p:nvPr/>
          </p:nvSpPr>
          <p:spPr>
            <a:xfrm>
              <a:off x="5214938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4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17" name="16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>
                  <a:solidFill>
                    <a:srgbClr val="FF00FF"/>
                  </a:solidFill>
                </a:rPr>
                <a:t>1</a:t>
              </a:r>
            </a:p>
          </p:txBody>
        </p:sp>
      </p:grpSp>
      <p:sp>
        <p:nvSpPr>
          <p:cNvPr id="18" name="17 Artı"/>
          <p:cNvSpPr/>
          <p:nvPr/>
        </p:nvSpPr>
        <p:spPr>
          <a:xfrm>
            <a:off x="2500298" y="1214422"/>
            <a:ext cx="428628" cy="50006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şittir"/>
          <p:cNvSpPr/>
          <p:nvPr/>
        </p:nvSpPr>
        <p:spPr>
          <a:xfrm>
            <a:off x="4500562" y="1357298"/>
            <a:ext cx="428628" cy="35719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28596" y="3429000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accent1">
                    <a:lumMod val="50000"/>
                  </a:schemeClr>
                </a:solidFill>
              </a:rPr>
              <a:t>Eğer kesirlerin paydalarını eşitlersek bu iki pizzayı eşit parçalara bölmüş oluruz. Böylece ne kadarını yediğimizi anlamamız daha kolay olur.</a:t>
            </a:r>
            <a:endParaRPr lang="tr-TR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1428728" y="200024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(1)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3643306" y="2071678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(2)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25" name="6 Grup"/>
          <p:cNvGrpSpPr/>
          <p:nvPr/>
        </p:nvGrpSpPr>
        <p:grpSpPr>
          <a:xfrm>
            <a:off x="5500703" y="1071546"/>
            <a:ext cx="370063" cy="797960"/>
            <a:chOff x="5143504" y="4000504"/>
            <a:chExt cx="386571" cy="797960"/>
          </a:xfrm>
        </p:grpSpPr>
        <p:cxnSp>
          <p:nvCxnSpPr>
            <p:cNvPr id="26" name="25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26 Metin kutusu"/>
            <p:cNvSpPr txBox="1"/>
            <p:nvPr/>
          </p:nvSpPr>
          <p:spPr>
            <a:xfrm>
              <a:off x="5214931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FF00FF"/>
                  </a:solidFill>
                </a:rPr>
                <a:t>8</a:t>
              </a:r>
            </a:p>
          </p:txBody>
        </p:sp>
        <p:sp>
          <p:nvSpPr>
            <p:cNvPr id="28" name="27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3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pic>
        <p:nvPicPr>
          <p:cNvPr id="11266" name="Picture 2" descr="F:\Yeni Klasör\5091859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714356"/>
            <a:ext cx="1905000" cy="1905000"/>
          </a:xfrm>
          <a:prstGeom prst="rect">
            <a:avLst/>
          </a:prstGeom>
          <a:noFill/>
        </p:spPr>
      </p:pic>
      <p:grpSp>
        <p:nvGrpSpPr>
          <p:cNvPr id="29" name="28 Grup"/>
          <p:cNvGrpSpPr/>
          <p:nvPr/>
        </p:nvGrpSpPr>
        <p:grpSpPr>
          <a:xfrm>
            <a:off x="1214414" y="4643446"/>
            <a:ext cx="5715040" cy="1785950"/>
            <a:chOff x="428596" y="857232"/>
            <a:chExt cx="7688984" cy="2886075"/>
          </a:xfrm>
        </p:grpSpPr>
        <p:pic>
          <p:nvPicPr>
            <p:cNvPr id="30" name="Picture 2" descr="F:\Yeni Klasör\imagesCA2366C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7686" y="857232"/>
              <a:ext cx="3759894" cy="2857520"/>
            </a:xfrm>
            <a:prstGeom prst="rect">
              <a:avLst/>
            </a:prstGeom>
            <a:noFill/>
          </p:spPr>
        </p:pic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857232"/>
              <a:ext cx="3914775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35 Grup"/>
          <p:cNvGrpSpPr/>
          <p:nvPr/>
        </p:nvGrpSpPr>
        <p:grpSpPr>
          <a:xfrm>
            <a:off x="4500562" y="4857760"/>
            <a:ext cx="1857388" cy="1143008"/>
            <a:chOff x="4500562" y="4857760"/>
            <a:chExt cx="1857388" cy="1143008"/>
          </a:xfrm>
        </p:grpSpPr>
        <p:cxnSp>
          <p:nvCxnSpPr>
            <p:cNvPr id="33" name="32 Düz Bağlayıcı"/>
            <p:cNvCxnSpPr/>
            <p:nvPr/>
          </p:nvCxnSpPr>
          <p:spPr>
            <a:xfrm flipV="1">
              <a:off x="4500562" y="5429264"/>
              <a:ext cx="1071570" cy="571504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Düz Bağlayıcı"/>
            <p:cNvCxnSpPr/>
            <p:nvPr/>
          </p:nvCxnSpPr>
          <p:spPr>
            <a:xfrm>
              <a:off x="4786314" y="4857760"/>
              <a:ext cx="1571636" cy="1143008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19" grpId="0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78 Grup"/>
          <p:cNvGrpSpPr/>
          <p:nvPr/>
        </p:nvGrpSpPr>
        <p:grpSpPr>
          <a:xfrm>
            <a:off x="642910" y="642918"/>
            <a:ext cx="1857388" cy="1857388"/>
            <a:chOff x="642910" y="642918"/>
            <a:chExt cx="1857388" cy="1857388"/>
          </a:xfrm>
        </p:grpSpPr>
        <p:sp>
          <p:nvSpPr>
            <p:cNvPr id="2" name="1 Dikdörtgen"/>
            <p:cNvSpPr/>
            <p:nvPr/>
          </p:nvSpPr>
          <p:spPr>
            <a:xfrm>
              <a:off x="642910" y="642918"/>
              <a:ext cx="1857388" cy="1857388"/>
            </a:xfrm>
            <a:prstGeom prst="rect">
              <a:avLst/>
            </a:prstGeom>
            <a:noFill/>
            <a:ln w="476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6" name="5 Düz Bağlayıcı"/>
            <p:cNvCxnSpPr/>
            <p:nvPr/>
          </p:nvCxnSpPr>
          <p:spPr>
            <a:xfrm rot="10800000" flipH="1">
              <a:off x="642910" y="1857364"/>
              <a:ext cx="185738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29 Düz Bağlayıcı"/>
            <p:cNvCxnSpPr/>
            <p:nvPr/>
          </p:nvCxnSpPr>
          <p:spPr>
            <a:xfrm rot="10800000" flipH="1">
              <a:off x="642910" y="1285860"/>
              <a:ext cx="18573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48 Dikdörtgen"/>
            <p:cNvSpPr/>
            <p:nvPr/>
          </p:nvSpPr>
          <p:spPr>
            <a:xfrm>
              <a:off x="642910" y="642918"/>
              <a:ext cx="1857388" cy="642942"/>
            </a:xfrm>
            <a:prstGeom prst="rect">
              <a:avLst/>
            </a:prstGeom>
            <a:solidFill>
              <a:srgbClr val="92D050"/>
            </a:solidFill>
            <a:ln w="476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56" name="55 Düz Bağlayıcı"/>
            <p:cNvCxnSpPr>
              <a:stCxn id="49" idx="0"/>
              <a:endCxn id="2" idx="2"/>
            </p:cNvCxnSpPr>
            <p:nvPr/>
          </p:nvCxnSpPr>
          <p:spPr>
            <a:xfrm rot="16200000" flipH="1">
              <a:off x="642910" y="1571612"/>
              <a:ext cx="185738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61 Grup"/>
          <p:cNvGrpSpPr/>
          <p:nvPr/>
        </p:nvGrpSpPr>
        <p:grpSpPr>
          <a:xfrm>
            <a:off x="6429388" y="642918"/>
            <a:ext cx="1857388" cy="1857388"/>
            <a:chOff x="5643570" y="2928934"/>
            <a:chExt cx="1857388" cy="1857388"/>
          </a:xfrm>
        </p:grpSpPr>
        <p:sp>
          <p:nvSpPr>
            <p:cNvPr id="40" name="39 Dikdörtgen"/>
            <p:cNvSpPr/>
            <p:nvPr/>
          </p:nvSpPr>
          <p:spPr>
            <a:xfrm>
              <a:off x="5643570" y="2928934"/>
              <a:ext cx="1857388" cy="185738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Dikdörtgen"/>
            <p:cNvSpPr/>
            <p:nvPr/>
          </p:nvSpPr>
          <p:spPr>
            <a:xfrm>
              <a:off x="5643570" y="2928934"/>
              <a:ext cx="1857388" cy="1214446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41" name="40 Düz Bağlayıcı"/>
            <p:cNvCxnSpPr/>
            <p:nvPr/>
          </p:nvCxnSpPr>
          <p:spPr>
            <a:xfrm rot="16200000" flipH="1">
              <a:off x="5643570" y="3857628"/>
              <a:ext cx="185738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Düz Bağlayıcı"/>
            <p:cNvCxnSpPr/>
            <p:nvPr/>
          </p:nvCxnSpPr>
          <p:spPr>
            <a:xfrm rot="10800000" flipH="1">
              <a:off x="5643570" y="3571876"/>
              <a:ext cx="185738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62 Artı"/>
          <p:cNvSpPr/>
          <p:nvPr/>
        </p:nvSpPr>
        <p:spPr>
          <a:xfrm>
            <a:off x="2786050" y="1571612"/>
            <a:ext cx="428628" cy="41433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63 Eşittir"/>
          <p:cNvSpPr/>
          <p:nvPr/>
        </p:nvSpPr>
        <p:spPr>
          <a:xfrm>
            <a:off x="5715008" y="1643050"/>
            <a:ext cx="428628" cy="42862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65" name="6 Grup"/>
          <p:cNvGrpSpPr/>
          <p:nvPr/>
        </p:nvGrpSpPr>
        <p:grpSpPr>
          <a:xfrm>
            <a:off x="1357290" y="3143248"/>
            <a:ext cx="370069" cy="797960"/>
            <a:chOff x="5143504" y="4000504"/>
            <a:chExt cx="386578" cy="797960"/>
          </a:xfrm>
        </p:grpSpPr>
        <p:cxnSp>
          <p:nvCxnSpPr>
            <p:cNvPr id="66" name="65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66 Metin kutusu"/>
            <p:cNvSpPr txBox="1"/>
            <p:nvPr/>
          </p:nvSpPr>
          <p:spPr>
            <a:xfrm>
              <a:off x="5214938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6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68" name="67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2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69" name="6 Grup"/>
          <p:cNvGrpSpPr/>
          <p:nvPr/>
        </p:nvGrpSpPr>
        <p:grpSpPr>
          <a:xfrm>
            <a:off x="4214808" y="3143248"/>
            <a:ext cx="370069" cy="797960"/>
            <a:chOff x="5143504" y="4000504"/>
            <a:chExt cx="386578" cy="797960"/>
          </a:xfrm>
        </p:grpSpPr>
        <p:cxnSp>
          <p:nvCxnSpPr>
            <p:cNvPr id="70" name="69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70 Metin kutusu"/>
            <p:cNvSpPr txBox="1"/>
            <p:nvPr/>
          </p:nvSpPr>
          <p:spPr>
            <a:xfrm>
              <a:off x="5214938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FF00FF"/>
                  </a:solidFill>
                </a:rPr>
                <a:t>3</a:t>
              </a:r>
            </a:p>
          </p:txBody>
        </p:sp>
        <p:sp>
          <p:nvSpPr>
            <p:cNvPr id="72" name="71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73" name="6 Grup"/>
          <p:cNvGrpSpPr/>
          <p:nvPr/>
        </p:nvGrpSpPr>
        <p:grpSpPr>
          <a:xfrm>
            <a:off x="7215206" y="3214686"/>
            <a:ext cx="370069" cy="797960"/>
            <a:chOff x="5143504" y="4000504"/>
            <a:chExt cx="386578" cy="797960"/>
          </a:xfrm>
        </p:grpSpPr>
        <p:cxnSp>
          <p:nvCxnSpPr>
            <p:cNvPr id="74" name="73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74 Metin kutusu"/>
            <p:cNvSpPr txBox="1"/>
            <p:nvPr/>
          </p:nvSpPr>
          <p:spPr>
            <a:xfrm>
              <a:off x="5214938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6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76" name="75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4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81" name="80 Grup"/>
          <p:cNvGrpSpPr/>
          <p:nvPr/>
        </p:nvGrpSpPr>
        <p:grpSpPr>
          <a:xfrm>
            <a:off x="3500430" y="642918"/>
            <a:ext cx="1857388" cy="1857388"/>
            <a:chOff x="3500430" y="642918"/>
            <a:chExt cx="1857388" cy="1857388"/>
          </a:xfrm>
        </p:grpSpPr>
        <p:sp>
          <p:nvSpPr>
            <p:cNvPr id="35" name="34 Dikdörtgen"/>
            <p:cNvSpPr/>
            <p:nvPr/>
          </p:nvSpPr>
          <p:spPr>
            <a:xfrm>
              <a:off x="3500430" y="642918"/>
              <a:ext cx="1857388" cy="185738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37" name="36 Düz Bağlayıcı"/>
            <p:cNvCxnSpPr/>
            <p:nvPr/>
          </p:nvCxnSpPr>
          <p:spPr>
            <a:xfrm rot="10800000" flipH="1">
              <a:off x="3500430" y="1857364"/>
              <a:ext cx="185738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37 Düz Bağlayıcı"/>
            <p:cNvCxnSpPr/>
            <p:nvPr/>
          </p:nvCxnSpPr>
          <p:spPr>
            <a:xfrm rot="10800000" flipH="1">
              <a:off x="3500430" y="1285860"/>
              <a:ext cx="18573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56 Dikdörtgen"/>
            <p:cNvSpPr/>
            <p:nvPr/>
          </p:nvSpPr>
          <p:spPr>
            <a:xfrm>
              <a:off x="3500430" y="642918"/>
              <a:ext cx="1857388" cy="642942"/>
            </a:xfrm>
            <a:prstGeom prst="rect">
              <a:avLst/>
            </a:prstGeom>
            <a:solidFill>
              <a:srgbClr val="FF0000"/>
            </a:solidFill>
            <a:ln w="476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78" name="77 Düz Bağlayıcı"/>
          <p:cNvCxnSpPr/>
          <p:nvPr/>
        </p:nvCxnSpPr>
        <p:spPr>
          <a:xfrm rot="16200000" flipH="1">
            <a:off x="3500430" y="1571612"/>
            <a:ext cx="1857388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F:\Yeni Klasör\cartoon_1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357694"/>
            <a:ext cx="1504950" cy="1771650"/>
          </a:xfrm>
          <a:prstGeom prst="rect">
            <a:avLst/>
          </a:prstGeom>
          <a:noFill/>
        </p:spPr>
      </p:pic>
      <p:sp>
        <p:nvSpPr>
          <p:cNvPr id="84" name="83 Metin kutusu"/>
          <p:cNvSpPr txBox="1"/>
          <p:nvPr/>
        </p:nvSpPr>
        <p:spPr>
          <a:xfrm>
            <a:off x="1357290" y="407194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(1)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5" name="84 Dikdörtgen"/>
          <p:cNvSpPr/>
          <p:nvPr/>
        </p:nvSpPr>
        <p:spPr>
          <a:xfrm flipH="1">
            <a:off x="4143372" y="4143380"/>
            <a:ext cx="500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dirty="0" smtClean="0">
                <a:solidFill>
                  <a:srgbClr val="0070C0"/>
                </a:solidFill>
              </a:rPr>
              <a:t>(2)</a:t>
            </a:r>
            <a:endParaRPr lang="tr-T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84" grpId="0"/>
      <p:bldP spid="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19716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        Paydaları eşit olmayan kesirleri toplarken önce paydaları eşitleriz.Daha sonra payları toplayıp paya yazarız paydayı aynı bırakırız.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F:\Yeni Klasör\k-389173-hareketli_civciv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786190"/>
            <a:ext cx="2192048" cy="2567003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357158" y="2857496"/>
            <a:ext cx="5286412" cy="2643206"/>
          </a:xfrm>
          <a:prstGeom prst="cloudCallout">
            <a:avLst>
              <a:gd name="adj1" fmla="val 66885"/>
              <a:gd name="adj2" fmla="val 657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rgbClr val="002060"/>
                </a:solidFill>
              </a:rPr>
              <a:t>Paydaları eşitlerken payı da paydayı genişlettiğimiz sayıyla genişletmeyi unutmayalım.</a:t>
            </a:r>
            <a:r>
              <a:rPr lang="tr-TR" sz="2000" dirty="0" err="1" smtClean="0">
                <a:solidFill>
                  <a:srgbClr val="002060"/>
                </a:solidFill>
              </a:rPr>
              <a:t>Pantalonunu</a:t>
            </a:r>
            <a:r>
              <a:rPr lang="tr-TR" sz="2000" dirty="0" smtClean="0">
                <a:solidFill>
                  <a:srgbClr val="002060"/>
                </a:solidFill>
              </a:rPr>
              <a:t> 2 beden büyütüyorsan gömleğini de 2 beden büyütmelisin.</a:t>
            </a:r>
            <a:endParaRPr lang="tr-TR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28662" y="1785926"/>
            <a:ext cx="7000924" cy="92333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FF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Kesirlerde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FF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Çıkarma</a:t>
            </a:r>
            <a:endParaRPr lang="tr-TR" sz="54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FF00FF"/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5" name="Picture 3" descr="F:\Yeni Klasör\hoc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643182"/>
            <a:ext cx="2776553" cy="3882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71546"/>
            <a:ext cx="2571768" cy="216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142984"/>
            <a:ext cx="243694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214422"/>
            <a:ext cx="232635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Metin kutusu"/>
          <p:cNvSpPr txBox="1"/>
          <p:nvPr/>
        </p:nvSpPr>
        <p:spPr>
          <a:xfrm>
            <a:off x="285720" y="3714752"/>
            <a:ext cx="8538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0070C0"/>
                </a:solidFill>
              </a:rPr>
              <a:t>Alican’ın kardeşi annesinin 5 parçaya böldüğü pastadan 1 dilim yer. </a:t>
            </a:r>
            <a:endParaRPr lang="tr-TR" sz="2400" dirty="0">
              <a:solidFill>
                <a:srgbClr val="0070C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214414" y="4714884"/>
            <a:ext cx="4239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0070C0"/>
                </a:solidFill>
              </a:rPr>
              <a:t>Alican da pastadan bir dilim yer.</a:t>
            </a:r>
            <a:endParaRPr lang="tr-TR" sz="2400" dirty="0">
              <a:solidFill>
                <a:srgbClr val="0070C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928662" y="5572140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70C0"/>
                </a:solidFill>
              </a:rPr>
              <a:t>Geriye pastanın ne kadarı kalmıştır?</a:t>
            </a:r>
            <a:endParaRPr lang="tr-TR" sz="2400" dirty="0">
              <a:solidFill>
                <a:srgbClr val="0070C0"/>
              </a:solidFill>
            </a:endParaRPr>
          </a:p>
        </p:txBody>
      </p:sp>
      <p:grpSp>
        <p:nvGrpSpPr>
          <p:cNvPr id="21" name="6 Grup"/>
          <p:cNvGrpSpPr/>
          <p:nvPr/>
        </p:nvGrpSpPr>
        <p:grpSpPr>
          <a:xfrm>
            <a:off x="6357959" y="1214422"/>
            <a:ext cx="370063" cy="797960"/>
            <a:chOff x="5143504" y="4000504"/>
            <a:chExt cx="386571" cy="797960"/>
          </a:xfrm>
        </p:grpSpPr>
        <p:cxnSp>
          <p:nvCxnSpPr>
            <p:cNvPr id="22" name="21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22 Metin kutusu"/>
            <p:cNvSpPr txBox="1"/>
            <p:nvPr/>
          </p:nvSpPr>
          <p:spPr>
            <a:xfrm>
              <a:off x="5214931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5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25" name="6 Grup"/>
          <p:cNvGrpSpPr/>
          <p:nvPr/>
        </p:nvGrpSpPr>
        <p:grpSpPr>
          <a:xfrm>
            <a:off x="7929595" y="2071678"/>
            <a:ext cx="370063" cy="797960"/>
            <a:chOff x="5143504" y="4000504"/>
            <a:chExt cx="386571" cy="797960"/>
          </a:xfrm>
        </p:grpSpPr>
        <p:cxnSp>
          <p:nvCxnSpPr>
            <p:cNvPr id="26" name="25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26 Metin kutusu"/>
            <p:cNvSpPr txBox="1"/>
            <p:nvPr/>
          </p:nvSpPr>
          <p:spPr>
            <a:xfrm>
              <a:off x="5214931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5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28" name="27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build="allAtOnce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6 Grup"/>
          <p:cNvGrpSpPr/>
          <p:nvPr/>
        </p:nvGrpSpPr>
        <p:grpSpPr>
          <a:xfrm>
            <a:off x="1214423" y="500042"/>
            <a:ext cx="370063" cy="797960"/>
            <a:chOff x="5143504" y="4000504"/>
            <a:chExt cx="386571" cy="797960"/>
          </a:xfrm>
        </p:grpSpPr>
        <p:cxnSp>
          <p:nvCxnSpPr>
            <p:cNvPr id="5" name="4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5 Metin kutusu"/>
            <p:cNvSpPr txBox="1"/>
            <p:nvPr/>
          </p:nvSpPr>
          <p:spPr>
            <a:xfrm>
              <a:off x="5214931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5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5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8" name="6 Grup"/>
          <p:cNvGrpSpPr/>
          <p:nvPr/>
        </p:nvGrpSpPr>
        <p:grpSpPr>
          <a:xfrm>
            <a:off x="3428992" y="571480"/>
            <a:ext cx="370063" cy="797960"/>
            <a:chOff x="5143504" y="4000504"/>
            <a:chExt cx="386571" cy="797960"/>
          </a:xfrm>
        </p:grpSpPr>
        <p:cxnSp>
          <p:nvCxnSpPr>
            <p:cNvPr id="9" name="8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9 Metin kutusu"/>
            <p:cNvSpPr txBox="1"/>
            <p:nvPr/>
          </p:nvSpPr>
          <p:spPr>
            <a:xfrm>
              <a:off x="5214931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5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11" name="10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2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sp>
        <p:nvSpPr>
          <p:cNvPr id="12" name="11 Metin kutusu"/>
          <p:cNvSpPr txBox="1"/>
          <p:nvPr/>
        </p:nvSpPr>
        <p:spPr>
          <a:xfrm>
            <a:off x="285720" y="2214554"/>
            <a:ext cx="169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Pasta 5 parçaydı</a:t>
            </a:r>
            <a:endParaRPr lang="tr-TR" dirty="0">
              <a:solidFill>
                <a:srgbClr val="0070C0"/>
              </a:solidFill>
            </a:endParaRPr>
          </a:p>
        </p:txBody>
      </p:sp>
      <p:grpSp>
        <p:nvGrpSpPr>
          <p:cNvPr id="26" name="25 Grup"/>
          <p:cNvGrpSpPr/>
          <p:nvPr/>
        </p:nvGrpSpPr>
        <p:grpSpPr>
          <a:xfrm>
            <a:off x="2857488" y="2071678"/>
            <a:ext cx="1714512" cy="923330"/>
            <a:chOff x="2857488" y="2071678"/>
            <a:chExt cx="1714512" cy="923330"/>
          </a:xfrm>
        </p:grpSpPr>
        <p:sp>
          <p:nvSpPr>
            <p:cNvPr id="13" name="12 Metin kutusu"/>
            <p:cNvSpPr txBox="1"/>
            <p:nvPr/>
          </p:nvSpPr>
          <p:spPr>
            <a:xfrm>
              <a:off x="2857488" y="2071678"/>
              <a:ext cx="17145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>
                  <a:solidFill>
                    <a:srgbClr val="0070C0"/>
                  </a:solidFill>
                </a:rPr>
                <a:t>Alican ve kardeşi            ini yediler. </a:t>
              </a:r>
              <a:endParaRPr lang="tr-TR" dirty="0">
                <a:solidFill>
                  <a:srgbClr val="0070C0"/>
                </a:solidFill>
              </a:endParaRPr>
            </a:p>
          </p:txBody>
        </p:sp>
        <p:grpSp>
          <p:nvGrpSpPr>
            <p:cNvPr id="14" name="6 Grup"/>
            <p:cNvGrpSpPr/>
            <p:nvPr/>
          </p:nvGrpSpPr>
          <p:grpSpPr>
            <a:xfrm>
              <a:off x="3786182" y="2214554"/>
              <a:ext cx="357190" cy="571504"/>
              <a:chOff x="5143504" y="4000504"/>
              <a:chExt cx="386571" cy="797960"/>
            </a:xfrm>
          </p:grpSpPr>
          <p:cxnSp>
            <p:nvCxnSpPr>
              <p:cNvPr id="15" name="14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15 Metin kutusu"/>
              <p:cNvSpPr txBox="1"/>
              <p:nvPr/>
            </p:nvSpPr>
            <p:spPr>
              <a:xfrm>
                <a:off x="5214931" y="4429132"/>
                <a:ext cx="3151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b="1" i="1" dirty="0" smtClean="0">
                    <a:solidFill>
                      <a:srgbClr val="FF00FF"/>
                    </a:solidFill>
                  </a:rPr>
                  <a:t>5</a:t>
                </a:r>
                <a:endParaRPr lang="tr-TR" b="1" i="1" dirty="0">
                  <a:solidFill>
                    <a:srgbClr val="FF00FF"/>
                  </a:solidFill>
                </a:endParaRPr>
              </a:p>
            </p:txBody>
          </p:sp>
          <p:sp>
            <p:nvSpPr>
              <p:cNvPr id="17" name="16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i="1" dirty="0" smtClean="0">
                    <a:solidFill>
                      <a:srgbClr val="FF00FF"/>
                    </a:solidFill>
                  </a:rPr>
                  <a:t>2</a:t>
                </a:r>
                <a:endParaRPr lang="tr-TR" b="1" i="1" dirty="0">
                  <a:solidFill>
                    <a:srgbClr val="FF00FF"/>
                  </a:solidFill>
                </a:endParaRPr>
              </a:p>
            </p:txBody>
          </p:sp>
        </p:grpSp>
      </p:grpSp>
      <p:sp>
        <p:nvSpPr>
          <p:cNvPr id="18" name="17 Eksi"/>
          <p:cNvSpPr/>
          <p:nvPr/>
        </p:nvSpPr>
        <p:spPr>
          <a:xfrm>
            <a:off x="2357422" y="928670"/>
            <a:ext cx="428628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şittir"/>
          <p:cNvSpPr/>
          <p:nvPr/>
        </p:nvSpPr>
        <p:spPr>
          <a:xfrm>
            <a:off x="4357686" y="857232"/>
            <a:ext cx="500066" cy="35719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20" name="6 Grup"/>
          <p:cNvGrpSpPr/>
          <p:nvPr/>
        </p:nvGrpSpPr>
        <p:grpSpPr>
          <a:xfrm>
            <a:off x="5500694" y="642918"/>
            <a:ext cx="370063" cy="797960"/>
            <a:chOff x="5143504" y="4000504"/>
            <a:chExt cx="386571" cy="797960"/>
          </a:xfrm>
        </p:grpSpPr>
        <p:cxnSp>
          <p:nvCxnSpPr>
            <p:cNvPr id="21" name="20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21 Metin kutusu"/>
            <p:cNvSpPr txBox="1"/>
            <p:nvPr/>
          </p:nvSpPr>
          <p:spPr>
            <a:xfrm>
              <a:off x="5214931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5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23" name="22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3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28604"/>
            <a:ext cx="232635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F:\Yeni Klasör\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071942"/>
            <a:ext cx="28956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4000496" y="1714488"/>
            <a:ext cx="1357322" cy="1857388"/>
          </a:xfrm>
          <a:prstGeom prst="rect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2" name="11 Grup"/>
          <p:cNvGrpSpPr/>
          <p:nvPr/>
        </p:nvGrpSpPr>
        <p:grpSpPr>
          <a:xfrm>
            <a:off x="4500562" y="4286256"/>
            <a:ext cx="470000" cy="1555259"/>
            <a:chOff x="7858148" y="2500306"/>
            <a:chExt cx="470000" cy="1555259"/>
          </a:xfrm>
        </p:grpSpPr>
        <p:cxnSp>
          <p:nvCxnSpPr>
            <p:cNvPr id="9" name="8 Düz Bağlayıcı"/>
            <p:cNvCxnSpPr/>
            <p:nvPr/>
          </p:nvCxnSpPr>
          <p:spPr>
            <a:xfrm>
              <a:off x="7929586" y="3286124"/>
              <a:ext cx="34193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9 Metin kutusu"/>
            <p:cNvSpPr txBox="1"/>
            <p:nvPr/>
          </p:nvSpPr>
          <p:spPr>
            <a:xfrm>
              <a:off x="7858148" y="3286124"/>
              <a:ext cx="47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400" b="1" dirty="0" smtClean="0">
                  <a:solidFill>
                    <a:srgbClr val="FF0000"/>
                  </a:solidFill>
                </a:rPr>
                <a:t>7</a:t>
              </a:r>
              <a:endParaRPr lang="tr-TR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10 Metin kutusu"/>
            <p:cNvSpPr txBox="1"/>
            <p:nvPr/>
          </p:nvSpPr>
          <p:spPr>
            <a:xfrm>
              <a:off x="7929586" y="2500306"/>
              <a:ext cx="2888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400" b="1" dirty="0" smtClean="0">
                  <a:solidFill>
                    <a:srgbClr val="FF0000"/>
                  </a:solidFill>
                </a:rPr>
                <a:t>2</a:t>
              </a:r>
              <a:endParaRPr lang="tr-TR" sz="4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13 Yukarı Bükülü Ok"/>
          <p:cNvSpPr/>
          <p:nvPr/>
        </p:nvSpPr>
        <p:spPr>
          <a:xfrm>
            <a:off x="4000496" y="3714752"/>
            <a:ext cx="1357322" cy="500066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Yeni Klasör\f516f7909a895cd2597ff05d583f54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929" cy="6858000"/>
          </a:xfrm>
          <a:prstGeom prst="rect">
            <a:avLst/>
          </a:prstGeom>
          <a:noFill/>
        </p:spPr>
      </p:pic>
      <p:cxnSp>
        <p:nvCxnSpPr>
          <p:cNvPr id="6" name="5 Düz Ok Bağlayıcısı"/>
          <p:cNvCxnSpPr/>
          <p:nvPr/>
        </p:nvCxnSpPr>
        <p:spPr>
          <a:xfrm rot="16200000" flipH="1">
            <a:off x="4179091" y="2107397"/>
            <a:ext cx="2500330" cy="2286016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28662" y="1785926"/>
            <a:ext cx="7000924" cy="92333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FF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Kesirlerde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FF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Toplama</a:t>
            </a:r>
            <a:endParaRPr lang="tr-TR" sz="54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FF00FF"/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F:\Yeni Klasör\school03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214686"/>
            <a:ext cx="2857517" cy="2857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1543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Paydaları eşit olan kesirlerde çıkarma işlemi yaparken paylar çıkartılıp paya yazılır paydalar ise aynı bırakılır. </a:t>
            </a:r>
            <a:endParaRPr lang="tr-TR" sz="2800" dirty="0">
              <a:solidFill>
                <a:srgbClr val="7030A0"/>
              </a:solidFill>
            </a:endParaRPr>
          </a:p>
        </p:txBody>
      </p:sp>
      <p:pic>
        <p:nvPicPr>
          <p:cNvPr id="8195" name="Picture 3" descr="F:\Yeni Klasör\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702" y="2857496"/>
            <a:ext cx="2655358" cy="3294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Yeni Klasör\495398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500306"/>
            <a:ext cx="3167078" cy="3167078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285720" y="428604"/>
            <a:ext cx="4714908" cy="2286016"/>
          </a:xfrm>
          <a:prstGeom prst="cloudCallout">
            <a:avLst>
              <a:gd name="adj1" fmla="val 66733"/>
              <a:gd name="adj2" fmla="val 400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Peki kesirlerin paydaları eşit değilse o zaman çıkarma işlemini nasıl yaparız?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29 Grup"/>
          <p:cNvGrpSpPr/>
          <p:nvPr/>
        </p:nvGrpSpPr>
        <p:grpSpPr>
          <a:xfrm>
            <a:off x="3357554" y="714356"/>
            <a:ext cx="2143140" cy="1928826"/>
            <a:chOff x="3357554" y="714356"/>
            <a:chExt cx="2143140" cy="1928826"/>
          </a:xfrm>
        </p:grpSpPr>
        <p:sp>
          <p:nvSpPr>
            <p:cNvPr id="6" name="5 Dikdörtgen"/>
            <p:cNvSpPr/>
            <p:nvPr/>
          </p:nvSpPr>
          <p:spPr>
            <a:xfrm>
              <a:off x="3357554" y="714356"/>
              <a:ext cx="2143140" cy="192882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3357554" y="714356"/>
              <a:ext cx="2143140" cy="928694"/>
            </a:xfrm>
            <a:prstGeom prst="rect">
              <a:avLst/>
            </a:prstGeom>
            <a:solidFill>
              <a:srgbClr val="FF0000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1" name="30 Grup"/>
          <p:cNvGrpSpPr/>
          <p:nvPr/>
        </p:nvGrpSpPr>
        <p:grpSpPr>
          <a:xfrm>
            <a:off x="6500826" y="714356"/>
            <a:ext cx="2143140" cy="1928826"/>
            <a:chOff x="6500826" y="714356"/>
            <a:chExt cx="2143140" cy="1928826"/>
          </a:xfrm>
        </p:grpSpPr>
        <p:grpSp>
          <p:nvGrpSpPr>
            <p:cNvPr id="18" name="17 Grup"/>
            <p:cNvGrpSpPr/>
            <p:nvPr/>
          </p:nvGrpSpPr>
          <p:grpSpPr>
            <a:xfrm>
              <a:off x="6500826" y="714356"/>
              <a:ext cx="2143140" cy="1928826"/>
              <a:chOff x="6500826" y="714356"/>
              <a:chExt cx="2143140" cy="1928826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4" name="3 Dikdörtgen"/>
              <p:cNvSpPr/>
              <p:nvPr/>
            </p:nvSpPr>
            <p:spPr>
              <a:xfrm>
                <a:off x="6500826" y="714356"/>
                <a:ext cx="2143140" cy="1928826"/>
              </a:xfrm>
              <a:prstGeom prst="rect">
                <a:avLst/>
              </a:prstGeom>
              <a:grpFill/>
              <a:ln w="349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grpSp>
            <p:nvGrpSpPr>
              <p:cNvPr id="12" name="11 Grup"/>
              <p:cNvGrpSpPr/>
              <p:nvPr/>
            </p:nvGrpSpPr>
            <p:grpSpPr>
              <a:xfrm>
                <a:off x="6500826" y="714356"/>
                <a:ext cx="2143140" cy="1928826"/>
                <a:chOff x="357158" y="642918"/>
                <a:chExt cx="2143140" cy="1928826"/>
              </a:xfrm>
              <a:grpFill/>
            </p:grpSpPr>
            <p:cxnSp>
              <p:nvCxnSpPr>
                <p:cNvPr id="13" name="12 Düz Bağlayıcı"/>
                <p:cNvCxnSpPr/>
                <p:nvPr/>
              </p:nvCxnSpPr>
              <p:spPr>
                <a:xfrm rot="10800000" flipH="1">
                  <a:off x="357158" y="1607331"/>
                  <a:ext cx="2143140" cy="0"/>
                </a:xfrm>
                <a:prstGeom prst="line">
                  <a:avLst/>
                </a:prstGeom>
                <a:grpFill/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13 Düz Bağlayıcı"/>
                <p:cNvCxnSpPr/>
                <p:nvPr/>
              </p:nvCxnSpPr>
              <p:spPr>
                <a:xfrm rot="16200000" flipH="1">
                  <a:off x="464315" y="1607331"/>
                  <a:ext cx="1928826" cy="0"/>
                </a:xfrm>
                <a:prstGeom prst="line">
                  <a:avLst/>
                </a:prstGeom>
                <a:grpFill/>
                <a:ln w="349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7" name="26 Dikdörtgen"/>
            <p:cNvSpPr/>
            <p:nvPr/>
          </p:nvSpPr>
          <p:spPr>
            <a:xfrm>
              <a:off x="6500826" y="714356"/>
              <a:ext cx="1071570" cy="92869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9" name="28 Grup"/>
          <p:cNvGrpSpPr/>
          <p:nvPr/>
        </p:nvGrpSpPr>
        <p:grpSpPr>
          <a:xfrm>
            <a:off x="357158" y="642918"/>
            <a:ext cx="2143140" cy="1928826"/>
            <a:chOff x="357158" y="642918"/>
            <a:chExt cx="2143140" cy="1928826"/>
          </a:xfrm>
        </p:grpSpPr>
        <p:sp>
          <p:nvSpPr>
            <p:cNvPr id="5" name="4 Dikdörtgen"/>
            <p:cNvSpPr/>
            <p:nvPr/>
          </p:nvSpPr>
          <p:spPr>
            <a:xfrm>
              <a:off x="357158" y="642918"/>
              <a:ext cx="2143140" cy="192882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Dikdörtgen"/>
            <p:cNvSpPr/>
            <p:nvPr/>
          </p:nvSpPr>
          <p:spPr>
            <a:xfrm>
              <a:off x="357158" y="642918"/>
              <a:ext cx="2143140" cy="1000132"/>
            </a:xfrm>
            <a:prstGeom prst="rect">
              <a:avLst/>
            </a:prstGeom>
            <a:solidFill>
              <a:srgbClr val="FF0000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5" name="24 Düz Bağlayıcı"/>
            <p:cNvCxnSpPr>
              <a:stCxn id="23" idx="0"/>
              <a:endCxn id="5" idx="2"/>
            </p:cNvCxnSpPr>
            <p:nvPr/>
          </p:nvCxnSpPr>
          <p:spPr>
            <a:xfrm rot="16200000" flipH="1">
              <a:off x="464315" y="1607331"/>
              <a:ext cx="1928826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27 Dikdörtgen"/>
            <p:cNvSpPr/>
            <p:nvPr/>
          </p:nvSpPr>
          <p:spPr>
            <a:xfrm>
              <a:off x="357158" y="1643050"/>
              <a:ext cx="1071570" cy="92869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8" name="7 Düz Bağlayıcı"/>
          <p:cNvCxnSpPr>
            <a:stCxn id="26" idx="0"/>
            <a:endCxn id="6" idx="2"/>
          </p:cNvCxnSpPr>
          <p:nvPr/>
        </p:nvCxnSpPr>
        <p:spPr>
          <a:xfrm rot="16200000" flipH="1">
            <a:off x="3464711" y="1678769"/>
            <a:ext cx="1928826" cy="0"/>
          </a:xfrm>
          <a:prstGeom prst="line">
            <a:avLst/>
          </a:prstGeom>
          <a:solidFill>
            <a:schemeClr val="accent6">
              <a:lumMod val="40000"/>
              <a:lumOff val="60000"/>
            </a:schemeClr>
          </a:solidFill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6 Grup"/>
          <p:cNvGrpSpPr/>
          <p:nvPr/>
        </p:nvGrpSpPr>
        <p:grpSpPr>
          <a:xfrm>
            <a:off x="4214810" y="3357562"/>
            <a:ext cx="370066" cy="797960"/>
            <a:chOff x="5143504" y="4000504"/>
            <a:chExt cx="386574" cy="797960"/>
          </a:xfrm>
        </p:grpSpPr>
        <p:cxnSp>
          <p:nvCxnSpPr>
            <p:cNvPr id="36" name="35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36 Metin kutusu"/>
            <p:cNvSpPr txBox="1"/>
            <p:nvPr/>
          </p:nvSpPr>
          <p:spPr>
            <a:xfrm>
              <a:off x="5214934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2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38" name="37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39" name="6 Grup"/>
          <p:cNvGrpSpPr/>
          <p:nvPr/>
        </p:nvGrpSpPr>
        <p:grpSpPr>
          <a:xfrm>
            <a:off x="1285852" y="3286124"/>
            <a:ext cx="370066" cy="797960"/>
            <a:chOff x="5143504" y="4000504"/>
            <a:chExt cx="386574" cy="797960"/>
          </a:xfrm>
        </p:grpSpPr>
        <p:cxnSp>
          <p:nvCxnSpPr>
            <p:cNvPr id="40" name="39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40 Metin kutusu"/>
            <p:cNvSpPr txBox="1"/>
            <p:nvPr/>
          </p:nvSpPr>
          <p:spPr>
            <a:xfrm>
              <a:off x="5214934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4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42" name="41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3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43" name="6 Grup"/>
          <p:cNvGrpSpPr/>
          <p:nvPr/>
        </p:nvGrpSpPr>
        <p:grpSpPr>
          <a:xfrm>
            <a:off x="7429520" y="3357562"/>
            <a:ext cx="370066" cy="797960"/>
            <a:chOff x="5143504" y="4000504"/>
            <a:chExt cx="386574" cy="797960"/>
          </a:xfrm>
        </p:grpSpPr>
        <p:cxnSp>
          <p:nvCxnSpPr>
            <p:cNvPr id="44" name="43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44 Metin kutusu"/>
            <p:cNvSpPr txBox="1"/>
            <p:nvPr/>
          </p:nvSpPr>
          <p:spPr>
            <a:xfrm>
              <a:off x="5214934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4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  <p:sp>
          <p:nvSpPr>
            <p:cNvPr id="46" name="45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 smtClean="0">
                  <a:solidFill>
                    <a:srgbClr val="FF00FF"/>
                  </a:solidFill>
                </a:rPr>
                <a:t>1</a:t>
              </a:r>
              <a:endParaRPr lang="tr-TR" b="1" i="1" dirty="0">
                <a:solidFill>
                  <a:srgbClr val="FF00FF"/>
                </a:solidFill>
              </a:endParaRPr>
            </a:p>
          </p:txBody>
        </p:sp>
      </p:grpSp>
      <p:sp>
        <p:nvSpPr>
          <p:cNvPr id="48" name="47 Eksi"/>
          <p:cNvSpPr/>
          <p:nvPr/>
        </p:nvSpPr>
        <p:spPr>
          <a:xfrm>
            <a:off x="2643174" y="3357562"/>
            <a:ext cx="557210" cy="62864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Eşittir"/>
          <p:cNvSpPr/>
          <p:nvPr/>
        </p:nvSpPr>
        <p:spPr>
          <a:xfrm>
            <a:off x="5786446" y="3571876"/>
            <a:ext cx="485772" cy="41433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1214414" y="442913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(1)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4214810" y="4500570"/>
            <a:ext cx="442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dirty="0" smtClean="0">
                <a:solidFill>
                  <a:srgbClr val="FF0000"/>
                </a:solidFill>
              </a:rPr>
              <a:t>(2)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19716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Paydaları farklı olan kesirlerde çıkarma işlemi yaparken paydalar eşitlenir.Daha sonra paylar çıkartılıp paya yazılır payda ise aynı bırakılır.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11266" name="Picture 2" descr="F:\Yeni Klasör\k-389173-hareketli_civciv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071810"/>
            <a:ext cx="2719404" cy="3184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Yeni Klasör\6907h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2054873" y="2967335"/>
            <a:ext cx="5034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tx1">
                      <a:alpha val="74000"/>
                    </a:schemeClr>
                  </a:innerShdw>
                </a:effectLst>
              </a:rPr>
              <a:t>TEŞEKKÜRLER</a:t>
            </a:r>
            <a:r>
              <a:rPr lang="tr-T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</a:t>
            </a:r>
            <a:r>
              <a:rPr lang="tr-TR" sz="5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tx1">
                      <a:alpha val="74000"/>
                    </a:schemeClr>
                  </a:innerShdw>
                </a:effectLst>
                <a:sym typeface="Wingdings" pitchFamily="2" charset="2"/>
              </a:rPr>
              <a:t></a:t>
            </a:r>
            <a:endParaRPr lang="tr-TR" sz="54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tx1"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857488" y="4572008"/>
            <a:ext cx="5364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MERVE</a:t>
            </a:r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tr-TR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ÇETİN</a:t>
            </a:r>
            <a:endParaRPr lang="tr-TR" sz="5400" b="1" dirty="0">
              <a:ln w="10541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rgbClr val="FFFF00"/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16"/>
            <a:ext cx="9144000" cy="686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14 Grup"/>
          <p:cNvGrpSpPr/>
          <p:nvPr/>
        </p:nvGrpSpPr>
        <p:grpSpPr>
          <a:xfrm>
            <a:off x="571472" y="0"/>
            <a:ext cx="4214842" cy="2285992"/>
            <a:chOff x="571472" y="0"/>
            <a:chExt cx="4214842" cy="2285992"/>
          </a:xfrm>
        </p:grpSpPr>
        <p:sp>
          <p:nvSpPr>
            <p:cNvPr id="6" name="5 Bulut Belirtme Çizgisi"/>
            <p:cNvSpPr/>
            <p:nvPr/>
          </p:nvSpPr>
          <p:spPr>
            <a:xfrm>
              <a:off x="571472" y="0"/>
              <a:ext cx="4214842" cy="2285992"/>
            </a:xfrm>
            <a:prstGeom prst="cloudCallout">
              <a:avLst>
                <a:gd name="adj1" fmla="val 68118"/>
                <a:gd name="adj2" fmla="val 43232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solidFill>
                    <a:schemeClr val="tx1"/>
                  </a:solidFill>
                </a:rPr>
                <a:t>Bugün bu peynirin         ini</a:t>
              </a:r>
            </a:p>
            <a:p>
              <a:pPr algn="ctr"/>
              <a:endParaRPr lang="tr-TR" dirty="0">
                <a:solidFill>
                  <a:schemeClr val="tx1"/>
                </a:solidFill>
              </a:endParaRPr>
            </a:p>
            <a:p>
              <a:pPr algn="ctr"/>
              <a:r>
                <a:rPr lang="tr-TR" dirty="0" smtClean="0">
                  <a:solidFill>
                    <a:schemeClr val="tx1"/>
                  </a:solidFill>
                </a:rPr>
                <a:t> yedim        ini daha yersem</a:t>
              </a:r>
            </a:p>
            <a:p>
              <a:pPr algn="ctr"/>
              <a:endParaRPr lang="tr-TR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tr-TR" dirty="0" smtClean="0">
                  <a:solidFill>
                    <a:schemeClr val="tx1"/>
                  </a:solidFill>
                </a:rPr>
                <a:t>peynirin ne kadarını yemiş olurum acaba?</a:t>
              </a:r>
              <a:endParaRPr lang="tr-TR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6 Grup"/>
            <p:cNvGrpSpPr/>
            <p:nvPr/>
          </p:nvGrpSpPr>
          <p:grpSpPr>
            <a:xfrm>
              <a:off x="3071802" y="0"/>
              <a:ext cx="357190" cy="571480"/>
              <a:chOff x="5143504" y="4000504"/>
              <a:chExt cx="373124" cy="797960"/>
            </a:xfrm>
          </p:grpSpPr>
          <p:cxnSp>
            <p:nvCxnSpPr>
              <p:cNvPr id="8" name="7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8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10" name="9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/>
                  <a:t>1</a:t>
                </a:r>
              </a:p>
            </p:txBody>
          </p:sp>
        </p:grpSp>
        <p:grpSp>
          <p:nvGrpSpPr>
            <p:cNvPr id="11" name="10 Grup"/>
            <p:cNvGrpSpPr/>
            <p:nvPr/>
          </p:nvGrpSpPr>
          <p:grpSpPr>
            <a:xfrm>
              <a:off x="1928794" y="642918"/>
              <a:ext cx="373124" cy="642942"/>
              <a:chOff x="5143504" y="4000504"/>
              <a:chExt cx="373124" cy="797960"/>
            </a:xfrm>
          </p:grpSpPr>
          <p:cxnSp>
            <p:nvCxnSpPr>
              <p:cNvPr id="12" name="11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12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14" name="13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/>
                  <a:t>3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1472" y="1142984"/>
            <a:ext cx="1928826" cy="16139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balanced" dir="t"/>
          </a:scene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142984"/>
            <a:ext cx="166174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balanced" dir="t"/>
          </a:scene3d>
          <a:sp3d extrusionH="76200" contourW="12700">
            <a:extrusionClr>
              <a:schemeClr val="bg1"/>
            </a:extrusionClr>
            <a:contourClr>
              <a:schemeClr val="bg1"/>
            </a:contourClr>
          </a:sp3d>
        </p:spPr>
      </p:pic>
      <p:grpSp>
        <p:nvGrpSpPr>
          <p:cNvPr id="12" name="6 Grup"/>
          <p:cNvGrpSpPr/>
          <p:nvPr/>
        </p:nvGrpSpPr>
        <p:grpSpPr>
          <a:xfrm>
            <a:off x="1428724" y="3000372"/>
            <a:ext cx="370073" cy="797960"/>
            <a:chOff x="5143504" y="4000504"/>
            <a:chExt cx="386582" cy="797960"/>
          </a:xfrm>
        </p:grpSpPr>
        <p:cxnSp>
          <p:nvCxnSpPr>
            <p:cNvPr id="17" name="16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17 Metin kutusu"/>
            <p:cNvSpPr txBox="1"/>
            <p:nvPr/>
          </p:nvSpPr>
          <p:spPr>
            <a:xfrm>
              <a:off x="5214942" y="4429132"/>
              <a:ext cx="315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7030A0"/>
                  </a:solidFill>
                </a:rPr>
                <a:t>8</a:t>
              </a:r>
            </a:p>
          </p:txBody>
        </p:sp>
        <p:sp>
          <p:nvSpPr>
            <p:cNvPr id="19" name="18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>
                  <a:solidFill>
                    <a:srgbClr val="7030A0"/>
                  </a:solidFill>
                </a:rPr>
                <a:t>1</a:t>
              </a:r>
            </a:p>
          </p:txBody>
        </p:sp>
      </p:grpSp>
      <p:grpSp>
        <p:nvGrpSpPr>
          <p:cNvPr id="13" name="10 Grup"/>
          <p:cNvGrpSpPr/>
          <p:nvPr/>
        </p:nvGrpSpPr>
        <p:grpSpPr>
          <a:xfrm>
            <a:off x="4214810" y="3000372"/>
            <a:ext cx="373124" cy="797960"/>
            <a:chOff x="5143504" y="4000504"/>
            <a:chExt cx="373124" cy="797960"/>
          </a:xfrm>
        </p:grpSpPr>
        <p:cxnSp>
          <p:nvCxnSpPr>
            <p:cNvPr id="14" name="13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14 Metin kutusu"/>
            <p:cNvSpPr txBox="1"/>
            <p:nvPr/>
          </p:nvSpPr>
          <p:spPr>
            <a:xfrm>
              <a:off x="5214942" y="44291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7030A0"/>
                  </a:solidFill>
                </a:rPr>
                <a:t>8</a:t>
              </a:r>
            </a:p>
          </p:txBody>
        </p:sp>
        <p:sp>
          <p:nvSpPr>
            <p:cNvPr id="16" name="15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>
                  <a:solidFill>
                    <a:srgbClr val="7030A0"/>
                  </a:solidFill>
                </a:rPr>
                <a:t>3</a:t>
              </a:r>
            </a:p>
          </p:txBody>
        </p:sp>
      </p:grpSp>
      <p:sp>
        <p:nvSpPr>
          <p:cNvPr id="21" name="20 Alt Başlık"/>
          <p:cNvSpPr>
            <a:spLocks noGrp="1"/>
          </p:cNvSpPr>
          <p:nvPr>
            <p:ph type="subTitle" idx="1"/>
          </p:nvPr>
        </p:nvSpPr>
        <p:spPr>
          <a:xfrm>
            <a:off x="500034" y="4000504"/>
            <a:ext cx="2000264" cy="1143008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00B050"/>
                </a:solidFill>
              </a:rPr>
              <a:t>ini yedim</a:t>
            </a:r>
            <a:endParaRPr lang="tr-TR" sz="2400" dirty="0">
              <a:solidFill>
                <a:srgbClr val="00B050"/>
              </a:solidFill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6215074" y="392906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00B050"/>
                </a:solidFill>
              </a:rPr>
              <a:t>i</a:t>
            </a:r>
            <a:r>
              <a:rPr lang="tr-TR" sz="2400" dirty="0" smtClean="0">
                <a:solidFill>
                  <a:srgbClr val="00B050"/>
                </a:solidFill>
              </a:rPr>
              <a:t>ni yemiş olurum</a:t>
            </a:r>
            <a:endParaRPr lang="tr-TR" sz="2400" dirty="0">
              <a:solidFill>
                <a:srgbClr val="00B050"/>
              </a:solidFill>
            </a:endParaRPr>
          </a:p>
        </p:txBody>
      </p:sp>
      <p:grpSp>
        <p:nvGrpSpPr>
          <p:cNvPr id="23" name="10 Grup"/>
          <p:cNvGrpSpPr/>
          <p:nvPr/>
        </p:nvGrpSpPr>
        <p:grpSpPr>
          <a:xfrm>
            <a:off x="7143768" y="2928934"/>
            <a:ext cx="373124" cy="797960"/>
            <a:chOff x="5143504" y="4000504"/>
            <a:chExt cx="373124" cy="797960"/>
          </a:xfrm>
        </p:grpSpPr>
        <p:cxnSp>
          <p:nvCxnSpPr>
            <p:cNvPr id="24" name="23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24 Metin kutusu"/>
            <p:cNvSpPr txBox="1"/>
            <p:nvPr/>
          </p:nvSpPr>
          <p:spPr>
            <a:xfrm>
              <a:off x="5214942" y="44291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b="1" i="1" dirty="0">
                  <a:solidFill>
                    <a:srgbClr val="7030A0"/>
                  </a:solidFill>
                </a:rPr>
                <a:t>8</a:t>
              </a:r>
            </a:p>
          </p:txBody>
        </p:sp>
        <p:sp>
          <p:nvSpPr>
            <p:cNvPr id="26" name="25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i="1" dirty="0">
                  <a:solidFill>
                    <a:srgbClr val="7030A0"/>
                  </a:solidFill>
                </a:rPr>
                <a:t>4</a:t>
              </a:r>
            </a:p>
          </p:txBody>
        </p:sp>
      </p:grpSp>
      <p:sp>
        <p:nvSpPr>
          <p:cNvPr id="28" name="27 Metin kutusu"/>
          <p:cNvSpPr txBox="1"/>
          <p:nvPr/>
        </p:nvSpPr>
        <p:spPr>
          <a:xfrm>
            <a:off x="3214678" y="400050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B050"/>
                </a:solidFill>
              </a:rPr>
              <a:t>ini daha yersem</a:t>
            </a:r>
            <a:endParaRPr lang="tr-TR" sz="2400" dirty="0"/>
          </a:p>
        </p:txBody>
      </p:sp>
      <p:grpSp>
        <p:nvGrpSpPr>
          <p:cNvPr id="29" name="28 Grup"/>
          <p:cNvGrpSpPr/>
          <p:nvPr/>
        </p:nvGrpSpPr>
        <p:grpSpPr>
          <a:xfrm>
            <a:off x="2714612" y="3286124"/>
            <a:ext cx="285752" cy="285752"/>
            <a:chOff x="3000364" y="3571876"/>
            <a:chExt cx="285752" cy="285752"/>
          </a:xfrm>
        </p:grpSpPr>
        <p:cxnSp>
          <p:nvCxnSpPr>
            <p:cNvPr id="30" name="29 Düz Bağlayıcı"/>
            <p:cNvCxnSpPr/>
            <p:nvPr/>
          </p:nvCxnSpPr>
          <p:spPr>
            <a:xfrm rot="5400000">
              <a:off x="3000364" y="3714752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30 Düz Bağlayıcı"/>
            <p:cNvCxnSpPr/>
            <p:nvPr/>
          </p:nvCxnSpPr>
          <p:spPr>
            <a:xfrm>
              <a:off x="3000364" y="3714752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31 Grup"/>
          <p:cNvGrpSpPr/>
          <p:nvPr/>
        </p:nvGrpSpPr>
        <p:grpSpPr>
          <a:xfrm>
            <a:off x="5643570" y="3286124"/>
            <a:ext cx="285752" cy="142876"/>
            <a:chOff x="5357818" y="3643314"/>
            <a:chExt cx="285752" cy="142876"/>
          </a:xfrm>
        </p:grpSpPr>
        <p:cxnSp>
          <p:nvCxnSpPr>
            <p:cNvPr id="33" name="32 Düz Bağlayıcı"/>
            <p:cNvCxnSpPr/>
            <p:nvPr/>
          </p:nvCxnSpPr>
          <p:spPr>
            <a:xfrm>
              <a:off x="5357818" y="3643314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Düz Bağlayıcı"/>
            <p:cNvCxnSpPr/>
            <p:nvPr/>
          </p:nvCxnSpPr>
          <p:spPr>
            <a:xfrm>
              <a:off x="5357818" y="3786190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75 Grup"/>
          <p:cNvGrpSpPr/>
          <p:nvPr/>
        </p:nvGrpSpPr>
        <p:grpSpPr>
          <a:xfrm>
            <a:off x="6500826" y="1142984"/>
            <a:ext cx="1714512" cy="1571636"/>
            <a:chOff x="6500826" y="1142984"/>
            <a:chExt cx="1714512" cy="1571636"/>
          </a:xfrm>
        </p:grpSpPr>
        <p:sp>
          <p:nvSpPr>
            <p:cNvPr id="65" name="64 Akış Çizelgesi: Bağlayıcı"/>
            <p:cNvSpPr/>
            <p:nvPr/>
          </p:nvSpPr>
          <p:spPr>
            <a:xfrm>
              <a:off x="6500826" y="1142984"/>
              <a:ext cx="1643074" cy="1500198"/>
            </a:xfrm>
            <a:prstGeom prst="flowChartConnector">
              <a:avLst/>
            </a:prstGeom>
            <a:solidFill>
              <a:srgbClr val="FFD85B"/>
            </a:solidFill>
            <a:ln>
              <a:solidFill>
                <a:srgbClr val="AC8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Kiriş"/>
            <p:cNvSpPr/>
            <p:nvPr/>
          </p:nvSpPr>
          <p:spPr>
            <a:xfrm>
              <a:off x="6572264" y="1214422"/>
              <a:ext cx="1643074" cy="1500198"/>
            </a:xfrm>
            <a:prstGeom prst="chord">
              <a:avLst>
                <a:gd name="adj1" fmla="val 18553337"/>
                <a:gd name="adj2" fmla="val 8577448"/>
              </a:avLst>
            </a:prstGeom>
            <a:solidFill>
              <a:srgbClr val="F6BB00"/>
            </a:solidFill>
            <a:ln>
              <a:solidFill>
                <a:srgbClr val="AC8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74" name="73 Grup"/>
            <p:cNvGrpSpPr/>
            <p:nvPr/>
          </p:nvGrpSpPr>
          <p:grpSpPr>
            <a:xfrm>
              <a:off x="6500826" y="1142984"/>
              <a:ext cx="1643074" cy="1500198"/>
              <a:chOff x="6500826" y="1142984"/>
              <a:chExt cx="1643074" cy="1500198"/>
            </a:xfrm>
          </p:grpSpPr>
          <p:cxnSp>
            <p:nvCxnSpPr>
              <p:cNvPr id="67" name="66 Düz Bağlayıcı"/>
              <p:cNvCxnSpPr>
                <a:stCxn id="65" idx="0"/>
                <a:endCxn id="65" idx="4"/>
              </p:cNvCxnSpPr>
              <p:nvPr/>
            </p:nvCxnSpPr>
            <p:spPr>
              <a:xfrm rot="16200000" flipH="1">
                <a:off x="6572264" y="1893083"/>
                <a:ext cx="1500198" cy="0"/>
              </a:xfrm>
              <a:prstGeom prst="line">
                <a:avLst/>
              </a:prstGeom>
              <a:ln>
                <a:solidFill>
                  <a:srgbClr val="AC8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68 Düz Bağlayıcı"/>
              <p:cNvCxnSpPr>
                <a:stCxn id="65" idx="2"/>
                <a:endCxn id="65" idx="6"/>
              </p:cNvCxnSpPr>
              <p:nvPr/>
            </p:nvCxnSpPr>
            <p:spPr>
              <a:xfrm rot="10800000" flipH="1">
                <a:off x="6500826" y="1893083"/>
                <a:ext cx="1643074" cy="0"/>
              </a:xfrm>
              <a:prstGeom prst="line">
                <a:avLst/>
              </a:prstGeom>
              <a:ln>
                <a:solidFill>
                  <a:srgbClr val="AC8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70 Düz Bağlayıcı"/>
              <p:cNvCxnSpPr>
                <a:stCxn id="65" idx="7"/>
                <a:endCxn id="65" idx="3"/>
              </p:cNvCxnSpPr>
              <p:nvPr/>
            </p:nvCxnSpPr>
            <p:spPr>
              <a:xfrm rot="16200000" flipH="1" flipV="1">
                <a:off x="6791963" y="1312169"/>
                <a:ext cx="1060800" cy="1161828"/>
              </a:xfrm>
              <a:prstGeom prst="line">
                <a:avLst/>
              </a:prstGeom>
              <a:ln>
                <a:solidFill>
                  <a:srgbClr val="AC8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72 Düz Bağlayıcı"/>
              <p:cNvCxnSpPr>
                <a:stCxn id="65" idx="1"/>
                <a:endCxn id="65" idx="5"/>
              </p:cNvCxnSpPr>
              <p:nvPr/>
            </p:nvCxnSpPr>
            <p:spPr>
              <a:xfrm rot="16200000" flipH="1">
                <a:off x="6791963" y="1312169"/>
                <a:ext cx="1060800" cy="1161828"/>
              </a:xfrm>
              <a:prstGeom prst="line">
                <a:avLst/>
              </a:prstGeom>
              <a:ln>
                <a:solidFill>
                  <a:srgbClr val="AC8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14422"/>
            <a:ext cx="152793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286124"/>
            <a:ext cx="57150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286124"/>
            <a:ext cx="60960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286124"/>
            <a:ext cx="71438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1142984"/>
            <a:ext cx="1574883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1142984"/>
            <a:ext cx="1590683" cy="149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3" name="122 Grup"/>
          <p:cNvGrpSpPr/>
          <p:nvPr/>
        </p:nvGrpSpPr>
        <p:grpSpPr>
          <a:xfrm>
            <a:off x="3000364" y="3571876"/>
            <a:ext cx="285752" cy="285752"/>
            <a:chOff x="3000364" y="3571876"/>
            <a:chExt cx="285752" cy="285752"/>
          </a:xfrm>
        </p:grpSpPr>
        <p:cxnSp>
          <p:nvCxnSpPr>
            <p:cNvPr id="118" name="117 Düz Bağlayıcı"/>
            <p:cNvCxnSpPr/>
            <p:nvPr/>
          </p:nvCxnSpPr>
          <p:spPr>
            <a:xfrm rot="5400000">
              <a:off x="3000364" y="3714752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120 Düz Bağlayıcı"/>
            <p:cNvCxnSpPr/>
            <p:nvPr/>
          </p:nvCxnSpPr>
          <p:spPr>
            <a:xfrm>
              <a:off x="3000364" y="3714752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126 Grup"/>
          <p:cNvGrpSpPr/>
          <p:nvPr/>
        </p:nvGrpSpPr>
        <p:grpSpPr>
          <a:xfrm>
            <a:off x="5357818" y="3643314"/>
            <a:ext cx="285752" cy="142876"/>
            <a:chOff x="5357818" y="3643314"/>
            <a:chExt cx="285752" cy="142876"/>
          </a:xfrm>
        </p:grpSpPr>
        <p:cxnSp>
          <p:nvCxnSpPr>
            <p:cNvPr id="125" name="124 Düz Bağlayıcı"/>
            <p:cNvCxnSpPr/>
            <p:nvPr/>
          </p:nvCxnSpPr>
          <p:spPr>
            <a:xfrm>
              <a:off x="5357818" y="3643314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125 Düz Bağlayıcı"/>
            <p:cNvCxnSpPr/>
            <p:nvPr/>
          </p:nvCxnSpPr>
          <p:spPr>
            <a:xfrm>
              <a:off x="5357818" y="3786190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62" name="Picture 14" descr="F:\Yeni Klasör\Teach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4643446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Yeni Klasör\2a98a1eb1c7062ca53cf866b4fb40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cxnSp>
        <p:nvCxnSpPr>
          <p:cNvPr id="5" name="4 Düz Ok Bağlayıcısı"/>
          <p:cNvCxnSpPr/>
          <p:nvPr/>
        </p:nvCxnSpPr>
        <p:spPr>
          <a:xfrm rot="16200000" flipH="1">
            <a:off x="928662" y="2857496"/>
            <a:ext cx="2214578" cy="121444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F:\Yeni Klasör\2a98a1eb1c7062ca53cf866b4fb40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 rot="16200000" flipH="1">
            <a:off x="928662" y="2857495"/>
            <a:ext cx="2214578" cy="121444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16200000" flipH="1">
            <a:off x="2786050" y="2928934"/>
            <a:ext cx="2214578" cy="121444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10800000" flipV="1">
            <a:off x="1285852" y="2285992"/>
            <a:ext cx="3714776" cy="228601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7429520" y="3214686"/>
            <a:ext cx="2143140" cy="42862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>
            <a:off x="5536413" y="3178967"/>
            <a:ext cx="2214578" cy="42862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Yeni Klasör\school03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143116"/>
            <a:ext cx="3324243" cy="4314352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1142976" y="714356"/>
            <a:ext cx="3071834" cy="1928826"/>
          </a:xfrm>
          <a:prstGeom prst="cloudCallout">
            <a:avLst>
              <a:gd name="adj1" fmla="val 92974"/>
              <a:gd name="adj2" fmla="val 3964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Peki ben kesirlerde toplama işlemini sayı doğrusunda nasıl gösterebilirim ki?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67 Grup"/>
          <p:cNvGrpSpPr/>
          <p:nvPr/>
        </p:nvGrpSpPr>
        <p:grpSpPr>
          <a:xfrm>
            <a:off x="642910" y="2571744"/>
            <a:ext cx="7500990" cy="214314"/>
            <a:chOff x="642910" y="2571744"/>
            <a:chExt cx="7500990" cy="214314"/>
          </a:xfrm>
        </p:grpSpPr>
        <p:cxnSp>
          <p:nvCxnSpPr>
            <p:cNvPr id="40" name="39 Düz Ok Bağlayıcısı"/>
            <p:cNvCxnSpPr/>
            <p:nvPr/>
          </p:nvCxnSpPr>
          <p:spPr>
            <a:xfrm>
              <a:off x="642910" y="2643182"/>
              <a:ext cx="750099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Bağlayıcı"/>
            <p:cNvCxnSpPr/>
            <p:nvPr/>
          </p:nvCxnSpPr>
          <p:spPr>
            <a:xfrm rot="5400000">
              <a:off x="1035819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49 Düz Bağlayıcı"/>
            <p:cNvCxnSpPr/>
            <p:nvPr/>
          </p:nvCxnSpPr>
          <p:spPr>
            <a:xfrm rot="5400000">
              <a:off x="1893075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53 Düz Bağlayıcı"/>
            <p:cNvCxnSpPr/>
            <p:nvPr/>
          </p:nvCxnSpPr>
          <p:spPr>
            <a:xfrm rot="5400000">
              <a:off x="2678893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56 Düz Bağlayıcı"/>
            <p:cNvCxnSpPr/>
            <p:nvPr/>
          </p:nvCxnSpPr>
          <p:spPr>
            <a:xfrm rot="5400000">
              <a:off x="5750727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Düz Bağlayıcı"/>
            <p:cNvCxnSpPr/>
            <p:nvPr/>
          </p:nvCxnSpPr>
          <p:spPr>
            <a:xfrm rot="5400000">
              <a:off x="4321967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Düz Bağlayıcı"/>
            <p:cNvCxnSpPr/>
            <p:nvPr/>
          </p:nvCxnSpPr>
          <p:spPr>
            <a:xfrm rot="5400000">
              <a:off x="5036347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61 Düz Bağlayıcı"/>
            <p:cNvCxnSpPr/>
            <p:nvPr/>
          </p:nvCxnSpPr>
          <p:spPr>
            <a:xfrm rot="5400000">
              <a:off x="3536149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Düz Bağlayıcı"/>
            <p:cNvCxnSpPr/>
            <p:nvPr/>
          </p:nvCxnSpPr>
          <p:spPr>
            <a:xfrm rot="5400000">
              <a:off x="6536545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Düz Bağlayıcı"/>
            <p:cNvCxnSpPr/>
            <p:nvPr/>
          </p:nvCxnSpPr>
          <p:spPr>
            <a:xfrm rot="5400000">
              <a:off x="7322363" y="2678901"/>
              <a:ext cx="2143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160 Grup"/>
          <p:cNvGrpSpPr/>
          <p:nvPr/>
        </p:nvGrpSpPr>
        <p:grpSpPr>
          <a:xfrm>
            <a:off x="928662" y="3143248"/>
            <a:ext cx="6731106" cy="797960"/>
            <a:chOff x="928662" y="3143248"/>
            <a:chExt cx="6731106" cy="797960"/>
          </a:xfrm>
        </p:grpSpPr>
        <p:grpSp>
          <p:nvGrpSpPr>
            <p:cNvPr id="73" name="72 Grup"/>
            <p:cNvGrpSpPr/>
            <p:nvPr/>
          </p:nvGrpSpPr>
          <p:grpSpPr>
            <a:xfrm>
              <a:off x="928662" y="3143248"/>
              <a:ext cx="373124" cy="797960"/>
              <a:chOff x="5143504" y="4000504"/>
              <a:chExt cx="373124" cy="797960"/>
            </a:xfrm>
          </p:grpSpPr>
          <p:cxnSp>
            <p:nvCxnSpPr>
              <p:cNvPr id="70" name="69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70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72" name="71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/>
                  <a:t>0</a:t>
                </a:r>
              </a:p>
            </p:txBody>
          </p:sp>
        </p:grpSp>
        <p:grpSp>
          <p:nvGrpSpPr>
            <p:cNvPr id="74" name="73 Grup"/>
            <p:cNvGrpSpPr/>
            <p:nvPr/>
          </p:nvGrpSpPr>
          <p:grpSpPr>
            <a:xfrm>
              <a:off x="1785918" y="3143248"/>
              <a:ext cx="373124" cy="797960"/>
              <a:chOff x="5143504" y="4000504"/>
              <a:chExt cx="373124" cy="797960"/>
            </a:xfrm>
          </p:grpSpPr>
          <p:cxnSp>
            <p:nvCxnSpPr>
              <p:cNvPr id="75" name="74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75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77" name="76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1</a:t>
                </a:r>
                <a:endParaRPr lang="tr-TR" dirty="0"/>
              </a:p>
            </p:txBody>
          </p:sp>
        </p:grpSp>
        <p:grpSp>
          <p:nvGrpSpPr>
            <p:cNvPr id="80" name="79 Grup"/>
            <p:cNvGrpSpPr/>
            <p:nvPr/>
          </p:nvGrpSpPr>
          <p:grpSpPr>
            <a:xfrm>
              <a:off x="2571736" y="3143248"/>
              <a:ext cx="373124" cy="797960"/>
              <a:chOff x="5143504" y="4000504"/>
              <a:chExt cx="373124" cy="797960"/>
            </a:xfrm>
          </p:grpSpPr>
          <p:cxnSp>
            <p:nvCxnSpPr>
              <p:cNvPr id="81" name="80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81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83" name="82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2</a:t>
                </a:r>
                <a:endParaRPr lang="tr-TR" dirty="0"/>
              </a:p>
            </p:txBody>
          </p:sp>
        </p:grpSp>
        <p:grpSp>
          <p:nvGrpSpPr>
            <p:cNvPr id="84" name="83 Grup"/>
            <p:cNvGrpSpPr/>
            <p:nvPr/>
          </p:nvGrpSpPr>
          <p:grpSpPr>
            <a:xfrm>
              <a:off x="5643570" y="3143248"/>
              <a:ext cx="373124" cy="797960"/>
              <a:chOff x="5143504" y="4000504"/>
              <a:chExt cx="373124" cy="797960"/>
            </a:xfrm>
          </p:grpSpPr>
          <p:cxnSp>
            <p:nvCxnSpPr>
              <p:cNvPr id="85" name="84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85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87" name="86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6</a:t>
                </a:r>
                <a:endParaRPr lang="tr-TR" dirty="0"/>
              </a:p>
            </p:txBody>
          </p:sp>
        </p:grpSp>
        <p:grpSp>
          <p:nvGrpSpPr>
            <p:cNvPr id="88" name="87 Grup"/>
            <p:cNvGrpSpPr/>
            <p:nvPr/>
          </p:nvGrpSpPr>
          <p:grpSpPr>
            <a:xfrm>
              <a:off x="6429388" y="3143248"/>
              <a:ext cx="373124" cy="797960"/>
              <a:chOff x="5143504" y="4000504"/>
              <a:chExt cx="373124" cy="797960"/>
            </a:xfrm>
          </p:grpSpPr>
          <p:cxnSp>
            <p:nvCxnSpPr>
              <p:cNvPr id="89" name="88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89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91" name="90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7</a:t>
                </a:r>
                <a:endParaRPr lang="tr-TR" dirty="0"/>
              </a:p>
            </p:txBody>
          </p:sp>
        </p:grpSp>
        <p:grpSp>
          <p:nvGrpSpPr>
            <p:cNvPr id="92" name="91 Grup"/>
            <p:cNvGrpSpPr/>
            <p:nvPr/>
          </p:nvGrpSpPr>
          <p:grpSpPr>
            <a:xfrm>
              <a:off x="3428992" y="3143248"/>
              <a:ext cx="373124" cy="797960"/>
              <a:chOff x="5143504" y="4000504"/>
              <a:chExt cx="373124" cy="797960"/>
            </a:xfrm>
          </p:grpSpPr>
          <p:cxnSp>
            <p:nvCxnSpPr>
              <p:cNvPr id="93" name="92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93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95" name="94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3</a:t>
                </a:r>
                <a:endParaRPr lang="tr-TR" dirty="0"/>
              </a:p>
            </p:txBody>
          </p:sp>
        </p:grpSp>
        <p:grpSp>
          <p:nvGrpSpPr>
            <p:cNvPr id="96" name="95 Grup"/>
            <p:cNvGrpSpPr/>
            <p:nvPr/>
          </p:nvGrpSpPr>
          <p:grpSpPr>
            <a:xfrm>
              <a:off x="7286644" y="3143248"/>
              <a:ext cx="373124" cy="797960"/>
              <a:chOff x="5143504" y="4000504"/>
              <a:chExt cx="373124" cy="797960"/>
            </a:xfrm>
          </p:grpSpPr>
          <p:cxnSp>
            <p:nvCxnSpPr>
              <p:cNvPr id="97" name="96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97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99" name="98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8</a:t>
                </a:r>
                <a:endParaRPr lang="tr-TR" dirty="0"/>
              </a:p>
            </p:txBody>
          </p:sp>
        </p:grpSp>
        <p:grpSp>
          <p:nvGrpSpPr>
            <p:cNvPr id="100" name="99 Grup"/>
            <p:cNvGrpSpPr/>
            <p:nvPr/>
          </p:nvGrpSpPr>
          <p:grpSpPr>
            <a:xfrm>
              <a:off x="4929190" y="3143248"/>
              <a:ext cx="373124" cy="797960"/>
              <a:chOff x="5143504" y="4000504"/>
              <a:chExt cx="373124" cy="797960"/>
            </a:xfrm>
          </p:grpSpPr>
          <p:cxnSp>
            <p:nvCxnSpPr>
              <p:cNvPr id="101" name="100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101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103" name="102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5</a:t>
                </a:r>
                <a:endParaRPr lang="tr-TR" dirty="0"/>
              </a:p>
            </p:txBody>
          </p:sp>
        </p:grpSp>
        <p:grpSp>
          <p:nvGrpSpPr>
            <p:cNvPr id="112" name="111 Grup"/>
            <p:cNvGrpSpPr/>
            <p:nvPr/>
          </p:nvGrpSpPr>
          <p:grpSpPr>
            <a:xfrm>
              <a:off x="4214810" y="3143248"/>
              <a:ext cx="373124" cy="797960"/>
              <a:chOff x="5143504" y="4000504"/>
              <a:chExt cx="373124" cy="797960"/>
            </a:xfrm>
          </p:grpSpPr>
          <p:cxnSp>
            <p:nvCxnSpPr>
              <p:cNvPr id="113" name="112 Düz Bağlayıcı"/>
              <p:cNvCxnSpPr/>
              <p:nvPr/>
            </p:nvCxnSpPr>
            <p:spPr>
              <a:xfrm>
                <a:off x="5143504" y="4429132"/>
                <a:ext cx="3571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113 Metin kutusu"/>
              <p:cNvSpPr txBox="1"/>
              <p:nvPr/>
            </p:nvSpPr>
            <p:spPr>
              <a:xfrm>
                <a:off x="5214942" y="442913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/>
                  <a:t>8</a:t>
                </a:r>
              </a:p>
            </p:txBody>
          </p:sp>
          <p:sp>
            <p:nvSpPr>
              <p:cNvPr id="115" name="114 Metin kutusu"/>
              <p:cNvSpPr txBox="1"/>
              <p:nvPr/>
            </p:nvSpPr>
            <p:spPr>
              <a:xfrm>
                <a:off x="5214942" y="4000504"/>
                <a:ext cx="301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4</a:t>
                </a:r>
                <a:endParaRPr lang="tr-TR" dirty="0"/>
              </a:p>
            </p:txBody>
          </p:sp>
        </p:grpSp>
      </p:grpSp>
      <p:sp>
        <p:nvSpPr>
          <p:cNvPr id="117" name="116 Aşağı Bükülü Ok"/>
          <p:cNvSpPr/>
          <p:nvPr/>
        </p:nvSpPr>
        <p:spPr>
          <a:xfrm>
            <a:off x="1142976" y="1857364"/>
            <a:ext cx="1714512" cy="571504"/>
          </a:xfrm>
          <a:prstGeom prst="curved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8" name="117 Aşağı Bükülü Ok"/>
          <p:cNvSpPr/>
          <p:nvPr/>
        </p:nvSpPr>
        <p:spPr>
          <a:xfrm>
            <a:off x="2857488" y="1928802"/>
            <a:ext cx="2428892" cy="500066"/>
          </a:xfrm>
          <a:prstGeom prst="curvedDownArrow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9" name="118 Yukarı Bükülü Ok"/>
          <p:cNvSpPr/>
          <p:nvPr/>
        </p:nvSpPr>
        <p:spPr>
          <a:xfrm>
            <a:off x="1142976" y="4000504"/>
            <a:ext cx="4143404" cy="642942"/>
          </a:xfrm>
          <a:prstGeom prst="curvedUp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157" name="156 Grup"/>
          <p:cNvGrpSpPr/>
          <p:nvPr/>
        </p:nvGrpSpPr>
        <p:grpSpPr>
          <a:xfrm>
            <a:off x="1500166" y="5143512"/>
            <a:ext cx="373124" cy="797960"/>
            <a:chOff x="5143504" y="4000504"/>
            <a:chExt cx="373124" cy="797960"/>
          </a:xfrm>
        </p:grpSpPr>
        <p:cxnSp>
          <p:nvCxnSpPr>
            <p:cNvPr id="158" name="157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158 Metin kutusu"/>
            <p:cNvSpPr txBox="1"/>
            <p:nvPr/>
          </p:nvSpPr>
          <p:spPr>
            <a:xfrm>
              <a:off x="5214942" y="44291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/>
                <a:t>8</a:t>
              </a:r>
            </a:p>
          </p:txBody>
        </p:sp>
        <p:sp>
          <p:nvSpPr>
            <p:cNvPr id="160" name="159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2</a:t>
              </a:r>
              <a:endParaRPr lang="tr-TR" dirty="0"/>
            </a:p>
          </p:txBody>
        </p:sp>
      </p:grpSp>
      <p:grpSp>
        <p:nvGrpSpPr>
          <p:cNvPr id="162" name="161 Grup"/>
          <p:cNvGrpSpPr/>
          <p:nvPr/>
        </p:nvGrpSpPr>
        <p:grpSpPr>
          <a:xfrm>
            <a:off x="2357422" y="5429264"/>
            <a:ext cx="285752" cy="285752"/>
            <a:chOff x="3000364" y="3571876"/>
            <a:chExt cx="285752" cy="285752"/>
          </a:xfrm>
        </p:grpSpPr>
        <p:cxnSp>
          <p:nvCxnSpPr>
            <p:cNvPr id="163" name="162 Düz Bağlayıcı"/>
            <p:cNvCxnSpPr/>
            <p:nvPr/>
          </p:nvCxnSpPr>
          <p:spPr>
            <a:xfrm rot="5400000">
              <a:off x="3000364" y="3714752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163 Düz Bağlayıcı"/>
            <p:cNvCxnSpPr/>
            <p:nvPr/>
          </p:nvCxnSpPr>
          <p:spPr>
            <a:xfrm>
              <a:off x="3000364" y="3714752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164 Grup"/>
          <p:cNvGrpSpPr/>
          <p:nvPr/>
        </p:nvGrpSpPr>
        <p:grpSpPr>
          <a:xfrm>
            <a:off x="4857752" y="5214950"/>
            <a:ext cx="373124" cy="797960"/>
            <a:chOff x="5143504" y="4000504"/>
            <a:chExt cx="373124" cy="797960"/>
          </a:xfrm>
        </p:grpSpPr>
        <p:cxnSp>
          <p:nvCxnSpPr>
            <p:cNvPr id="166" name="165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166 Metin kutusu"/>
            <p:cNvSpPr txBox="1"/>
            <p:nvPr/>
          </p:nvSpPr>
          <p:spPr>
            <a:xfrm>
              <a:off x="5214942" y="44291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/>
                <a:t>8</a:t>
              </a:r>
            </a:p>
          </p:txBody>
        </p:sp>
        <p:sp>
          <p:nvSpPr>
            <p:cNvPr id="168" name="167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5</a:t>
              </a:r>
              <a:endParaRPr lang="tr-TR" dirty="0"/>
            </a:p>
          </p:txBody>
        </p:sp>
      </p:grpSp>
      <p:grpSp>
        <p:nvGrpSpPr>
          <p:cNvPr id="169" name="168 Grup"/>
          <p:cNvGrpSpPr/>
          <p:nvPr/>
        </p:nvGrpSpPr>
        <p:grpSpPr>
          <a:xfrm>
            <a:off x="4071934" y="5500702"/>
            <a:ext cx="285752" cy="142876"/>
            <a:chOff x="5357818" y="3643314"/>
            <a:chExt cx="285752" cy="142876"/>
          </a:xfrm>
        </p:grpSpPr>
        <p:cxnSp>
          <p:nvCxnSpPr>
            <p:cNvPr id="170" name="169 Düz Bağlayıcı"/>
            <p:cNvCxnSpPr/>
            <p:nvPr/>
          </p:nvCxnSpPr>
          <p:spPr>
            <a:xfrm>
              <a:off x="5357818" y="3643314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170 Düz Bağlayıcı"/>
            <p:cNvCxnSpPr/>
            <p:nvPr/>
          </p:nvCxnSpPr>
          <p:spPr>
            <a:xfrm>
              <a:off x="5357818" y="3786190"/>
              <a:ext cx="285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171 Grup"/>
          <p:cNvGrpSpPr/>
          <p:nvPr/>
        </p:nvGrpSpPr>
        <p:grpSpPr>
          <a:xfrm>
            <a:off x="3143240" y="5214950"/>
            <a:ext cx="373124" cy="797960"/>
            <a:chOff x="5143504" y="4000504"/>
            <a:chExt cx="373124" cy="797960"/>
          </a:xfrm>
        </p:grpSpPr>
        <p:cxnSp>
          <p:nvCxnSpPr>
            <p:cNvPr id="173" name="172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173 Metin kutusu"/>
            <p:cNvSpPr txBox="1"/>
            <p:nvPr/>
          </p:nvSpPr>
          <p:spPr>
            <a:xfrm>
              <a:off x="5214942" y="44291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/>
                <a:t>8</a:t>
              </a:r>
            </a:p>
          </p:txBody>
        </p:sp>
        <p:sp>
          <p:nvSpPr>
            <p:cNvPr id="175" name="174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/>
                <a:t>3</a:t>
              </a:r>
            </a:p>
          </p:txBody>
        </p:sp>
      </p:grpSp>
      <p:pic>
        <p:nvPicPr>
          <p:cNvPr id="3074" name="Picture 2" descr="F:\Yeni Klasör\hareketli_resimler_kedile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124325"/>
            <a:ext cx="3495675" cy="2733675"/>
          </a:xfrm>
          <a:prstGeom prst="rect">
            <a:avLst/>
          </a:prstGeom>
          <a:noFill/>
        </p:spPr>
      </p:pic>
      <p:grpSp>
        <p:nvGrpSpPr>
          <p:cNvPr id="177" name="176 Grup"/>
          <p:cNvGrpSpPr/>
          <p:nvPr/>
        </p:nvGrpSpPr>
        <p:grpSpPr>
          <a:xfrm>
            <a:off x="4929190" y="3143248"/>
            <a:ext cx="373124" cy="797960"/>
            <a:chOff x="5143504" y="4000504"/>
            <a:chExt cx="373124" cy="797960"/>
          </a:xfrm>
        </p:grpSpPr>
        <p:cxnSp>
          <p:nvCxnSpPr>
            <p:cNvPr id="178" name="177 Düz Bağlayıcı"/>
            <p:cNvCxnSpPr/>
            <p:nvPr/>
          </p:nvCxnSpPr>
          <p:spPr>
            <a:xfrm>
              <a:off x="5143504" y="4429132"/>
              <a:ext cx="3571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178 Metin kutusu"/>
            <p:cNvSpPr txBox="1"/>
            <p:nvPr/>
          </p:nvSpPr>
          <p:spPr>
            <a:xfrm>
              <a:off x="5214942" y="44291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/>
                <a:t>8</a:t>
              </a:r>
            </a:p>
          </p:txBody>
        </p:sp>
        <p:sp>
          <p:nvSpPr>
            <p:cNvPr id="180" name="179 Metin kutusu"/>
            <p:cNvSpPr txBox="1"/>
            <p:nvPr/>
          </p:nvSpPr>
          <p:spPr>
            <a:xfrm>
              <a:off x="5214942" y="400050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5</a:t>
              </a:r>
              <a:endParaRPr lang="tr-TR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0070C0"/>
                </a:solidFill>
              </a:rPr>
              <a:t>Paydası aynı olan kesirler toplanırken paylar toplanır paya yazılır payda ise aynı bırakılır.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4099" name="Picture 3" descr="F:\Yeni Klasör\k-389173-hareketli_civciv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000372"/>
            <a:ext cx="2680073" cy="3138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567</TotalTime>
  <Words>327</Words>
  <Application>Microsoft Office PowerPoint</Application>
  <PresentationFormat>Ekran Gösterisi (4:3)</PresentationFormat>
  <Paragraphs>108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fora</dc:creator>
  <cp:lastModifiedBy>mehmet</cp:lastModifiedBy>
  <cp:revision>58</cp:revision>
  <dcterms:created xsi:type="dcterms:W3CDTF">2011-04-23T14:58:00Z</dcterms:created>
  <dcterms:modified xsi:type="dcterms:W3CDTF">2011-05-05T20:12:54Z</dcterms:modified>
</cp:coreProperties>
</file>