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2"/>
  </p:notesMasterIdLst>
  <p:sldIdLst>
    <p:sldId id="324" r:id="rId2"/>
    <p:sldId id="256" r:id="rId3"/>
    <p:sldId id="265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51" r:id="rId28"/>
    <p:sldId id="349" r:id="rId29"/>
    <p:sldId id="350" r:id="rId30"/>
    <p:sldId id="348" r:id="rId31"/>
    <p:sldId id="352" r:id="rId32"/>
    <p:sldId id="353" r:id="rId33"/>
    <p:sldId id="354" r:id="rId34"/>
    <p:sldId id="355" r:id="rId35"/>
    <p:sldId id="356" r:id="rId36"/>
    <p:sldId id="357" r:id="rId37"/>
    <p:sldId id="358" r:id="rId38"/>
    <p:sldId id="359" r:id="rId39"/>
    <p:sldId id="360" r:id="rId40"/>
    <p:sldId id="361" r:id="rId41"/>
    <p:sldId id="362" r:id="rId42"/>
    <p:sldId id="363" r:id="rId43"/>
    <p:sldId id="364" r:id="rId44"/>
    <p:sldId id="365" r:id="rId45"/>
    <p:sldId id="366" r:id="rId46"/>
    <p:sldId id="367" r:id="rId47"/>
    <p:sldId id="368" r:id="rId48"/>
    <p:sldId id="369" r:id="rId49"/>
    <p:sldId id="370" r:id="rId50"/>
    <p:sldId id="371" r:id="rId51"/>
    <p:sldId id="372" r:id="rId52"/>
    <p:sldId id="373" r:id="rId53"/>
    <p:sldId id="374" r:id="rId54"/>
    <p:sldId id="375" r:id="rId55"/>
    <p:sldId id="376" r:id="rId56"/>
    <p:sldId id="377" r:id="rId57"/>
    <p:sldId id="378" r:id="rId58"/>
    <p:sldId id="379" r:id="rId59"/>
    <p:sldId id="380" r:id="rId60"/>
    <p:sldId id="381" r:id="rId61"/>
    <p:sldId id="382" r:id="rId62"/>
    <p:sldId id="383" r:id="rId63"/>
    <p:sldId id="384" r:id="rId64"/>
    <p:sldId id="385" r:id="rId65"/>
    <p:sldId id="386" r:id="rId66"/>
    <p:sldId id="387" r:id="rId67"/>
    <p:sldId id="388" r:id="rId68"/>
    <p:sldId id="389" r:id="rId69"/>
    <p:sldId id="390" r:id="rId70"/>
    <p:sldId id="391" r:id="rId7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6" d="100"/>
        <a:sy n="36" d="100"/>
      </p:scale>
      <p:origin x="0" y="0"/>
    </p:cViewPr>
  </p:sorterViewPr>
  <p:notesViewPr>
    <p:cSldViewPr>
      <p:cViewPr varScale="1">
        <p:scale>
          <a:sx n="60" d="100"/>
          <a:sy n="60" d="100"/>
        </p:scale>
        <p:origin x="-2478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7B289-17E7-4919-B641-8935EC1591BD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B3A0E1-9B3A-4B25-9FD9-9B3B869B12B2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77613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01.12.2012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g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87164" y="980728"/>
            <a:ext cx="9036496" cy="4616648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FF00"/>
                </a:solidFill>
                <a:latin typeface="Arial Narrow" pitchFamily="34" charset="0"/>
              </a:rPr>
              <a:t>GÜMÜŞÖREN İÖO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  <a:latin typeface="Arial Narrow" pitchFamily="34" charset="0"/>
              </a:rPr>
              <a:t>4</a:t>
            </a:r>
            <a:r>
              <a:rPr lang="tr-TR" sz="6600" b="1" dirty="0" smtClean="0">
                <a:solidFill>
                  <a:srgbClr val="FF0000"/>
                </a:solidFill>
                <a:latin typeface="Arial Narrow" pitchFamily="34" charset="0"/>
              </a:rPr>
              <a:t>-A </a:t>
            </a:r>
            <a:r>
              <a:rPr lang="tr-TR" sz="6600" b="1" dirty="0" smtClean="0">
                <a:solidFill>
                  <a:srgbClr val="FF0000"/>
                </a:solidFill>
                <a:latin typeface="Arial Narrow" pitchFamily="34" charset="0"/>
              </a:rPr>
              <a:t>SINIFI</a:t>
            </a:r>
            <a:endParaRPr lang="tr-TR" sz="6600" b="1" dirty="0">
              <a:solidFill>
                <a:srgbClr val="FF0000"/>
              </a:solidFill>
              <a:latin typeface="Arial Narrow" pitchFamily="34" charset="0"/>
            </a:endParaRPr>
          </a:p>
          <a:p>
            <a:pPr algn="ctr"/>
            <a:r>
              <a:rPr lang="tr-TR" sz="5400" b="1" dirty="0" smtClean="0">
                <a:solidFill>
                  <a:srgbClr val="00FF00"/>
                </a:solidFill>
                <a:latin typeface="Arial Narrow" pitchFamily="34" charset="0"/>
              </a:rPr>
              <a:t>DEVELİ</a:t>
            </a:r>
            <a:endParaRPr lang="tr-TR" sz="5400" b="1" dirty="0" smtClean="0">
              <a:solidFill>
                <a:srgbClr val="00FF00"/>
              </a:solidFill>
              <a:latin typeface="Arial Narrow" pitchFamily="34" charset="0"/>
            </a:endParaRPr>
          </a:p>
          <a:p>
            <a:pPr algn="ctr"/>
            <a:r>
              <a:rPr lang="tr-TR" sz="5400" b="1" dirty="0" smtClean="0">
                <a:solidFill>
                  <a:srgbClr val="FF0000"/>
                </a:solidFill>
                <a:latin typeface="Arial Black" pitchFamily="34" charset="0"/>
              </a:rPr>
              <a:t>erzinli31</a:t>
            </a:r>
            <a:endParaRPr lang="tr-TR" sz="54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algn="ctr"/>
            <a:r>
              <a:rPr lang="tr-TR" sz="5400" b="1" dirty="0" smtClean="0">
                <a:solidFill>
                  <a:srgbClr val="00FF00"/>
                </a:solidFill>
                <a:latin typeface="Algerian" pitchFamily="82" charset="0"/>
              </a:rPr>
              <a:t>SEBEP SONUÇ CÜMLELERİ</a:t>
            </a:r>
            <a:endParaRPr lang="tr-TR" sz="5400" b="1" dirty="0">
              <a:solidFill>
                <a:srgbClr val="00FF00"/>
              </a:solidFill>
              <a:latin typeface="Algerian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61408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764704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Saha çamur olduğu için maç ertelenmiş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1266" name="Picture 2" descr="D:\FRAKTIN\RESİM\21-38493929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1" y="3212976"/>
            <a:ext cx="2880320" cy="2845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0212" y="83671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Çocukların susuzluktan dudakları 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çatlamıştı.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2290" name="Picture 2" descr="D:\FRAKTIN\RESİM\21-67057211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1355" y="4005064"/>
            <a:ext cx="2546705" cy="266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548680"/>
            <a:ext cx="87849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Şiddetli soğuklardan elleri ince ince yarılmıştı. 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3314" name="Picture 2" descr="D:\FRAKTIN\RESİM\22-25311421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305300"/>
            <a:ext cx="2836193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980728"/>
            <a:ext cx="856895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FFFF00"/>
                </a:solidFill>
                <a:latin typeface="Arial Black" pitchFamily="34" charset="0"/>
              </a:rPr>
              <a:t>İşler bitmediği için tatile </a:t>
            </a:r>
            <a:r>
              <a:rPr lang="tr-TR" sz="6000" dirty="0" smtClean="0">
                <a:solidFill>
                  <a:srgbClr val="FFFF00"/>
                </a:solidFill>
                <a:latin typeface="Arial Black" pitchFamily="34" charset="0"/>
              </a:rPr>
              <a:t>çıkamadık.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4338" name="Picture 2" descr="D:\FRAKTIN\RESİM\24-10233288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2976"/>
            <a:ext cx="2817060" cy="3380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376203"/>
            <a:ext cx="864096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FFC000"/>
                </a:solidFill>
                <a:latin typeface="Arial Black" pitchFamily="34" charset="0"/>
              </a:rPr>
              <a:t>Unutkanlığı yüzünden havaalanından geri dönmek zo­runda kalmış</a:t>
            </a:r>
            <a:r>
              <a:rPr lang="tr-TR" sz="6000" dirty="0" smtClean="0">
                <a:solidFill>
                  <a:srgbClr val="FFC0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FFC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5362" name="Picture 2" descr="D:\FRAKTIN\RESİM\24-56781255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608" y="4509120"/>
            <a:ext cx="2323081" cy="2196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221088"/>
            <a:ext cx="2322513" cy="219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896" y="332656"/>
            <a:ext cx="8856984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İşlerin sıkışıklığından dolayı ne tiyatroya gidebiliyorum, ne sinemaya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6386" name="Picture 2" descr="D:\FRAKTIN\RESİM\32-36429458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8304" y="0"/>
            <a:ext cx="1742703" cy="1374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157192"/>
            <a:ext cx="1743075" cy="137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1124744"/>
            <a:ext cx="835292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Ağaçların dalları fırtınadan kırılmış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7410" name="Picture 2" descr="D:\FRAKTIN\RESİM\35-98660156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043396"/>
            <a:ext cx="3041104" cy="304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3568" y="332656"/>
            <a:ext cx="7451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000" dirty="0">
                <a:solidFill>
                  <a:srgbClr val="00FF00"/>
                </a:solidFill>
                <a:latin typeface="Arial Black" pitchFamily="34" charset="0"/>
              </a:rPr>
              <a:t>Dün gece ince giyindiğinden çok üşümüş</a:t>
            </a:r>
            <a:r>
              <a:rPr lang="en-US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8434" name="Picture 2" descr="D:\FRAKTIN\RESİM\43-83012384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56991"/>
            <a:ext cx="2770225" cy="3187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3568" y="476672"/>
            <a:ext cx="7451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Gecikmesinden ötürü çocuğa çok kızdılar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9458" name="Picture 2" descr="D:\FRAKTIN\RESİM\44-91089009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17032"/>
            <a:ext cx="3660156" cy="2415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3568" y="548680"/>
            <a:ext cx="7451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Kilo verebilmek için her gün bir saat yürüyor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0482" name="Picture 2" descr="D:\FRAKTIN\RESİM\47-67177042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66728"/>
            <a:ext cx="4545691" cy="2060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131840" y="404664"/>
            <a:ext cx="5722916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Verilen cümlelerin </a:t>
            </a:r>
            <a:r>
              <a:rPr lang="tr-TR" sz="5400" b="1" cap="none" spc="0" dirty="0" smtClean="0">
                <a:ln w="1905"/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sebep </a:t>
            </a:r>
          </a:p>
          <a:p>
            <a:pPr algn="ctr"/>
            <a:r>
              <a:rPr lang="tr-TR" sz="5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ve </a:t>
            </a:r>
          </a:p>
          <a:p>
            <a:pPr algn="ctr"/>
            <a:r>
              <a:rPr lang="tr-TR" sz="5400" b="1" cap="none" spc="0" dirty="0" smtClean="0">
                <a:ln w="1905"/>
                <a:solidFill>
                  <a:srgbClr val="00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sonuçlarını </a:t>
            </a:r>
            <a:r>
              <a:rPr lang="tr-TR" sz="5400" b="1" cap="none" spc="0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söyleyelim.</a:t>
            </a:r>
            <a:endParaRPr lang="tr-TR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6" name="Picture 2" descr="D:\FRAKTIN\RESİM\56-23849392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052736"/>
            <a:ext cx="3059551" cy="3553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134182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3568" y="638686"/>
            <a:ext cx="7451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Babasından izin alabilmek için uğraşıyor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1506" name="Picture 2" descr="D:\FRAKTIN\RESİM\47-92066038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02408"/>
            <a:ext cx="2956201" cy="3399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854710"/>
            <a:ext cx="849694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İki aydır, kiralık ev bulabilmek için şehri dolaşıyor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2530" name="Picture 2" descr="D:\FRAKTIN\RESİM\57-74272250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05064"/>
            <a:ext cx="3051711" cy="2104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620688"/>
            <a:ext cx="86409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atin typeface="Arial Black" pitchFamily="34" charset="0"/>
              </a:rPr>
              <a:t>Düzenli ders çalıştığım  için, ailem çok mutlu</a:t>
            </a:r>
            <a:r>
              <a:rPr lang="tr-TR" sz="6000" b="1" dirty="0" smtClean="0"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3554" name="Picture 2" descr="D:\FRAKTIN\RESİM\58-59987732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967163"/>
            <a:ext cx="2798152" cy="2342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507444"/>
            <a:ext cx="799288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solidFill>
                  <a:srgbClr val="00FF00"/>
                </a:solidFill>
              </a:rPr>
              <a:t>Evde ödev yapmadığımdan derslerim pek iyi değil.</a:t>
            </a:r>
            <a:endParaRPr lang="tr-TR" sz="6000" dirty="0" smtClean="0">
              <a:solidFill>
                <a:srgbClr val="00FF00"/>
              </a:solidFill>
              <a:latin typeface="Arial Black" pitchFamily="34" charset="0"/>
            </a:endParaRPr>
          </a:p>
          <a:p>
            <a:pPr algn="ctr"/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5" name="Picture 1" descr="D:\FRAKTIN\RESİM\64-10816477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789040"/>
            <a:ext cx="3696945" cy="2697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579452"/>
            <a:ext cx="864096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/>
              <a:t>Okulda  öğrencilerin yere çöp atması beni çok üzüyor.</a:t>
            </a:r>
            <a:endParaRPr lang="tr-TR" sz="60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4579" name="Picture 3" descr="D:\FRAKTIN\RESİM\89-14552308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88643" y="3429000"/>
            <a:ext cx="4910729" cy="2982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723468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solidFill>
                  <a:srgbClr val="00FF00"/>
                </a:solidFill>
              </a:rPr>
              <a:t>Sınıfımız çok sessiz olduğu için tüm öğretmenler bizi taktir ediyor.</a:t>
            </a:r>
            <a:endParaRPr lang="tr-TR" sz="6000" dirty="0" smtClean="0">
              <a:solidFill>
                <a:srgbClr val="00FF00"/>
              </a:solidFill>
              <a:latin typeface="Arial Black" pitchFamily="34" charset="0"/>
            </a:endParaRPr>
          </a:p>
          <a:p>
            <a:pPr algn="ctr"/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5602" name="Picture 2" descr="D:\FRAKTIN\RESİM\94-36998366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717032"/>
            <a:ext cx="3176085" cy="254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660752"/>
            <a:ext cx="878497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solidFill>
                  <a:srgbClr val="FFFF00"/>
                </a:solidFill>
              </a:rPr>
              <a:t>Çarpım tablosunu ezberleyemediğim için, çarpma işlemi yapamıyorum.</a:t>
            </a:r>
            <a:endParaRPr lang="tr-TR" sz="5400" dirty="0" smtClean="0">
              <a:solidFill>
                <a:srgbClr val="FFFF00"/>
              </a:solidFill>
              <a:latin typeface="Arial Black" pitchFamily="34" charset="0"/>
            </a:endParaRPr>
          </a:p>
          <a:p>
            <a:pPr algn="ctr"/>
            <a:endParaRPr lang="tr-TR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6626" name="Picture 2" descr="D:\FRAKTIN\RESİM\94-65404509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284984"/>
            <a:ext cx="2508870" cy="2676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548680"/>
            <a:ext cx="85689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Malzeme yetersizliğinden inşaat yarım kaldı</a:t>
            </a:r>
            <a:endParaRPr lang="tr-TR" sz="6000" dirty="0" smtClean="0">
              <a:solidFill>
                <a:srgbClr val="00FF00"/>
              </a:solidFill>
              <a:latin typeface="Arial Black" pitchFamily="34" charset="0"/>
            </a:endParaRPr>
          </a:p>
          <a:p>
            <a:pPr algn="ctr"/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7650" name="Picture 2" descr="D:\FRAKTIN\RESİM\96-18116656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068" y="3356992"/>
            <a:ext cx="3057872" cy="305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836712"/>
            <a:ext cx="86409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solidFill>
                  <a:srgbClr val="FFFF00"/>
                </a:solidFill>
              </a:rPr>
              <a:t>Sürekli hikaye kitabı okuduğum için okumam çok hızlandı</a:t>
            </a:r>
            <a:r>
              <a:rPr lang="tr-TR" sz="6000" b="1" dirty="0" smtClean="0">
                <a:solidFill>
                  <a:srgbClr val="FFFF00"/>
                </a:solidFill>
              </a:rPr>
              <a:t>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8674" name="Picture 2" descr="D:\FRAKTIN\RESİM\96-24263129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15245" y="3861048"/>
            <a:ext cx="3057525" cy="249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620688"/>
            <a:ext cx="871296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solidFill>
                  <a:srgbClr val="FFFF00"/>
                </a:solidFill>
              </a:rPr>
              <a:t>Öğretmenimi çok sevdiğim için, derslerime daha çok çalışıyorum</a:t>
            </a:r>
            <a:r>
              <a:rPr lang="tr-TR" sz="6000" b="1" dirty="0" smtClean="0">
                <a:solidFill>
                  <a:srgbClr val="FFFF00"/>
                </a:solidFill>
              </a:rPr>
              <a:t>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9698" name="Picture 2" descr="D:\FRAKTIN\RESİM\98-78286368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627176"/>
            <a:ext cx="3011785" cy="323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795476"/>
            <a:ext cx="878497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  <a:cs typeface="Aharoni" pitchFamily="2" charset="-79"/>
              </a:rPr>
              <a:t>Seni ziyaret edemedim, çünkü hastaydım.</a:t>
            </a:r>
            <a:br>
              <a:rPr lang="tr-TR" sz="6000" dirty="0">
                <a:solidFill>
                  <a:srgbClr val="00FF00"/>
                </a:solidFill>
                <a:latin typeface="Arial Black" pitchFamily="34" charset="0"/>
                <a:cs typeface="Aharoni" pitchFamily="2" charset="-79"/>
              </a:rPr>
            </a:b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3861048"/>
            <a:ext cx="1962891" cy="2688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18967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692696"/>
            <a:ext cx="8712968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solidFill>
                  <a:srgbClr val="FFFF00"/>
                </a:solidFill>
              </a:rPr>
              <a:t>Öğretmenimiz hepimizi çok sevdiğinden derslerimiz neşe içinde geçiyor</a:t>
            </a:r>
            <a:r>
              <a:rPr lang="tr-TR" sz="6000" b="1" dirty="0" smtClean="0">
                <a:solidFill>
                  <a:srgbClr val="FFFF00"/>
                </a:solidFill>
              </a:rPr>
              <a:t>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0722" name="Picture 2" descr="D:\FRAKTIN\RESİM\770332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2175040" cy="229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908720"/>
            <a:ext cx="864096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FFFF00"/>
                </a:solidFill>
                <a:latin typeface="Arial Black" pitchFamily="34" charset="0"/>
              </a:rPr>
              <a:t>Çalışmadığı için yazılıdan düşük puan aldı. 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1746" name="Picture 2" descr="D:\FRAKTIN\RESİM\770333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05064"/>
            <a:ext cx="3477883" cy="262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201976"/>
            <a:ext cx="864096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FFFF00"/>
                </a:solidFill>
                <a:latin typeface="Arial Black" pitchFamily="34" charset="0"/>
              </a:rPr>
              <a:t>İlaç alamadığından iyileşemedi. 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2770" name="Picture 2" descr="D:\FRAKTIN\RESİM\770333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501008"/>
            <a:ext cx="1595921" cy="279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579452"/>
            <a:ext cx="85689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solidFill>
                  <a:srgbClr val="00FF00"/>
                </a:solidFill>
                <a:latin typeface="Arial Black" pitchFamily="34" charset="0"/>
              </a:rPr>
              <a:t>Yarın uzun bir yolculuğa çıkacağından erkenden yattı</a:t>
            </a:r>
            <a:r>
              <a:rPr lang="tr-TR" sz="6000" b="1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3794" name="Picture 2" descr="D:\FRAKTIN\RESİM\770334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09120"/>
            <a:ext cx="2808312" cy="2121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579452"/>
            <a:ext cx="864096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Sınavlarımdan hep çok iyi notlar alırım çünkü öğretmenimi çok iyi dinlerim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4818" name="Picture 2" descr="D:\FRAKTIN\RESİM\770340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393684"/>
            <a:ext cx="1711176" cy="2406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548680"/>
            <a:ext cx="87849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Küresel ısınmadan dolayı bu yıl çok yağmur yağdı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5842" name="Picture 2" descr="D:\FRAKTIN\RESİM\770342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753790"/>
            <a:ext cx="2736304" cy="3104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332656"/>
            <a:ext cx="8640960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Ozan, </a:t>
            </a:r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akşamdan çantasını hazırlamayı unuttuğu için okula geç kaldı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6866" name="Picture 2" descr="D:\FRAKTIN\RESİM\770344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73008"/>
            <a:ext cx="1944216" cy="2386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232187"/>
            <a:ext cx="856895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Naz dişlerini düzenli olarak fırçalamıyor bu yüzden dişleri çürüdü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7890" name="Picture 2" descr="D:\FRAKTIN\RESİM\770357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679" y="3861048"/>
            <a:ext cx="2321339" cy="2798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566678"/>
            <a:ext cx="871296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Ağabeyim çok hızlı koştu bu nedenle nabzı hızlı atıyor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8206"/>
            <a:ext cx="3011487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535996" y="1556792"/>
            <a:ext cx="44284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Arial Black" pitchFamily="34" charset="0"/>
              </a:rPr>
              <a:t>Şimdi de cümlelerin sonuçlarını söyleyelim.</a:t>
            </a:r>
            <a:endParaRPr lang="tr-TR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24744"/>
            <a:ext cx="3421013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75444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23528" y="548680"/>
            <a:ext cx="856895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dirty="0">
                <a:solidFill>
                  <a:srgbClr val="00FF00"/>
                </a:solidFill>
                <a:latin typeface="Arial Black" pitchFamily="34" charset="0"/>
              </a:rPr>
              <a:t>Yağmurun yağmasıyla herkes içeri kaçıştı.</a:t>
            </a:r>
            <a:br>
              <a:rPr lang="tr-TR" sz="5400" dirty="0">
                <a:solidFill>
                  <a:srgbClr val="00FF00"/>
                </a:solidFill>
                <a:latin typeface="Arial Black" pitchFamily="34" charset="0"/>
              </a:rPr>
            </a:br>
            <a:endParaRPr lang="tr-TR" sz="54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122" name="Picture 2" descr="D:\FRAKTIN\RESİM\13-37072366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77072"/>
            <a:ext cx="2996530" cy="2397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  <a:cs typeface="Aharoni" pitchFamily="2" charset="-79"/>
              </a:rPr>
              <a:t>Hasta olduğum 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  <a:cs typeface="Aharoni" pitchFamily="2" charset="-79"/>
              </a:rPr>
              <a:t>için ………………………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48130" name="Picture 2" descr="D:\FRAKTIN\RESİM\tyhj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9812" y="3861048"/>
            <a:ext cx="3312368" cy="239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Param 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olmadığından ………………………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446" y="4221088"/>
            <a:ext cx="245110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Ödevlerini yapmadığı için …………………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5000" y="4581128"/>
            <a:ext cx="3101991" cy="2172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Gürültü yaptığı için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8914" name="Picture 2" descr="D:\FRAKTIN\RESİM\apple_reading_book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9703" y="3967178"/>
            <a:ext cx="1592585" cy="22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Kar yağdığından </a:t>
            </a:r>
            <a:endParaRPr lang="tr-TR" sz="6000" dirty="0" smtClean="0">
              <a:solidFill>
                <a:srgbClr val="00FF00"/>
              </a:solidFill>
              <a:latin typeface="Arial Black" pitchFamily="34" charset="0"/>
            </a:endParaRPr>
          </a:p>
          <a:p>
            <a:pPr algn="ctr"/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6" y="3495784"/>
            <a:ext cx="3011487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Dikkat etmediğinden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3062" y="4221088"/>
            <a:ext cx="331628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Ayağı ağrıdığından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7106" name="Picture 2" descr="D:\FRAKTIN\RESİM\image02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3984" y="3495784"/>
            <a:ext cx="1876425" cy="3102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Terli iken su içtiğinden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1986" name="Picture 2" descr="D:\FRAKTIN\RESİM\1451522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1021" y="4419114"/>
            <a:ext cx="2449949" cy="2159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Çantası ağır olduğundan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Gözlüğü olmadığından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9812" y="4419114"/>
            <a:ext cx="3312368" cy="2319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67172" y="1124744"/>
            <a:ext cx="7451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Yorgun olduğu için işi erken 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bıraktı.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146" name="Picture 2" descr="D:\FRAKTIN\RESİM\14-9433729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382517"/>
            <a:ext cx="23907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D:\FRAKTIN\RESİM\14-94337290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581128"/>
            <a:ext cx="23907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501590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Mendili olmadığından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363912"/>
            <a:ext cx="3011487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Çok koştuğu için  ......................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7483" y="4149080"/>
            <a:ext cx="15970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Oyuna daldığı için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7852" y="4077072"/>
            <a:ext cx="331628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752" y="764704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Okula geç kaldığı için ....................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3346450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4464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dirty="0" smtClean="0">
                <a:solidFill>
                  <a:srgbClr val="FFFF00"/>
                </a:solidFill>
                <a:latin typeface="Arial Black" pitchFamily="34" charset="0"/>
              </a:rPr>
              <a:t>Şimdi de cümlelerin sebeplerini söyleyelim </a:t>
            </a:r>
            <a:endParaRPr lang="tr-TR" sz="54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48959"/>
            <a:ext cx="3685257" cy="474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54484" y="260648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kitabını kaplayamadı.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8464" y="3437731"/>
            <a:ext cx="3011487" cy="3230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2418998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okula yetişemedi.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61048"/>
            <a:ext cx="3346450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-33412" y="607388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evi süpüremedi.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33056"/>
            <a:ext cx="3346450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evi süpüremedi.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933056"/>
            <a:ext cx="3616173" cy="253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evi süpüremedi.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3488" y="4221088"/>
            <a:ext cx="15970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683568" y="1556792"/>
            <a:ext cx="745110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Kazanamama korkusuyla gece gündüz çalışıyor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7170" name="Picture 2" descr="D:\FRAKTIN\RESİM\15-215940475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653136"/>
            <a:ext cx="2304256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95052" y="188640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yemeğe başlayamadık.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573016"/>
            <a:ext cx="3312368" cy="2793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araba çalışmadı.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645024"/>
            <a:ext cx="4032448" cy="2967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latin typeface="Arial Black" pitchFamily="34" charset="0"/>
              </a:rPr>
              <a:t>....................  konser iptal edildi.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-25028" y="764704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iyileşmedi.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3346450" cy="262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 smtClean="0">
                <a:latin typeface="Arial Black" pitchFamily="34" charset="0"/>
              </a:rPr>
              <a:t>………………. kardeşini </a:t>
            </a:r>
            <a:r>
              <a:rPr lang="tr-TR" sz="6000" dirty="0">
                <a:latin typeface="Arial Black" pitchFamily="34" charset="0"/>
              </a:rPr>
              <a:t>göremedi.</a:t>
            </a:r>
            <a:endParaRPr lang="tr-TR" sz="6000" b="1" cap="none" spc="0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6082" name="Picture 2" descr="D:\FRAKTIN\RESİM\image02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645024"/>
            <a:ext cx="1876425" cy="2809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 ....................  yere düştü.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9884" y="3387328"/>
            <a:ext cx="2908300" cy="3153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çok yoruldu.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77852" y="4077072"/>
            <a:ext cx="3316287" cy="240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iyi not aldı.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96574"/>
            <a:ext cx="4608512" cy="3057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çiftçinin çocukları zengin oldu.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81128"/>
            <a:ext cx="2896318" cy="202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556792"/>
            <a:ext cx="885698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geziye gidemedik.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293096"/>
            <a:ext cx="2451100" cy="2157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404664"/>
            <a:ext cx="8712968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Maddi imkansızlık yüzünden okuyamamış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8194" name="Picture 2" descr="D:\FRAKTIN\RESİM\15-696367549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89040"/>
            <a:ext cx="2442567" cy="2800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0" y="260648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....................  kalemlerini bulamadı.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45058" name="Picture 2" descr="D:\FRAKTIN\RESİM\image02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122970"/>
            <a:ext cx="2664296" cy="340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4136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524" y="548680"/>
            <a:ext cx="8856984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Fazla ışık gözlerime dokunduğundan perdeyi kapattım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9218" name="Picture 2" descr="D:\FRAKTIN\RESİM\16-36127171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293096"/>
            <a:ext cx="4147661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764704"/>
            <a:ext cx="878497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dirty="0">
                <a:solidFill>
                  <a:srgbClr val="00FF00"/>
                </a:solidFill>
                <a:latin typeface="Arial Black" pitchFamily="34" charset="0"/>
              </a:rPr>
              <a:t>Büyükbaba öldü, sonra üzüntüsünden büyükanne öldü</a:t>
            </a:r>
            <a:r>
              <a:rPr lang="tr-TR" sz="6000" dirty="0" smtClean="0">
                <a:solidFill>
                  <a:srgbClr val="00FF00"/>
                </a:solidFill>
                <a:latin typeface="Arial Black" pitchFamily="34" charset="0"/>
              </a:rPr>
              <a:t>.</a:t>
            </a:r>
            <a:endParaRPr lang="tr-TR" sz="6000" b="1" cap="none" spc="0" dirty="0">
              <a:ln w="1905"/>
              <a:solidFill>
                <a:srgbClr val="00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42" name="Picture 2" descr="D:\FRAKTIN\RESİM\17-82128806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27026"/>
            <a:ext cx="3346909" cy="262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354925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429</Words>
  <Application>Microsoft Office PowerPoint</Application>
  <PresentationFormat>Ekran Gösterisi (4:3)</PresentationFormat>
  <Paragraphs>77</Paragraphs>
  <Slides>70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70</vt:i4>
      </vt:variant>
    </vt:vector>
  </HeadingPairs>
  <TitlesOfParts>
    <vt:vector size="7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YASiN</dc:creator>
  <cp:lastModifiedBy>Yasin</cp:lastModifiedBy>
  <cp:revision>13</cp:revision>
  <dcterms:created xsi:type="dcterms:W3CDTF">2012-04-04T11:22:31Z</dcterms:created>
  <dcterms:modified xsi:type="dcterms:W3CDTF">2012-12-01T21:51:24Z</dcterms:modified>
</cp:coreProperties>
</file>