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DA8C45-03DD-4734-8C6C-A9EA2BF86F85}" type="datetimeFigureOut">
              <a:rPr lang="tr-TR" smtClean="0"/>
              <a:t>04.09.2010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E335B-2686-48F4-959E-2847139759E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82744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15F5D3-50B1-4A24-BB2F-0BC3530E72E3}" type="slidenum">
              <a:rPr lang="tr-TR"/>
              <a:pPr/>
              <a:t>1</a:t>
            </a:fld>
            <a:endParaRPr lang="tr-TR"/>
          </a:p>
        </p:txBody>
      </p:sp>
      <p:sp>
        <p:nvSpPr>
          <p:cNvPr id="302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2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04.09.2010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04.09.2010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04.09.2010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04.09.2010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04.09.2010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04.09.2010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04.09.2010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04.09.2010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04.09.2010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04.09.2010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04.09.2010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04.09.2010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62" name="Text Box 6"/>
          <p:cNvSpPr txBox="1">
            <a:spLocks noChangeArrowheads="1"/>
          </p:cNvSpPr>
          <p:nvPr/>
        </p:nvSpPr>
        <p:spPr bwMode="auto">
          <a:xfrm>
            <a:off x="251520" y="4643446"/>
            <a:ext cx="8379217" cy="150534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tr-TR" sz="80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Zamanı Ölçme</a:t>
            </a:r>
          </a:p>
        </p:txBody>
      </p:sp>
      <p:pic>
        <p:nvPicPr>
          <p:cNvPr id="301063" name="Picture 7" descr="j0431514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285728"/>
            <a:ext cx="4357718" cy="435771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010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1000"/>
                                        <p:tgtEl>
                                          <p:spTgt spid="3010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1000"/>
                                        <p:tgtEl>
                                          <p:spTgt spid="3010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000"/>
                                        <p:tgtEl>
                                          <p:spTgt spid="3010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106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11" name="Text Box 3"/>
          <p:cNvSpPr txBox="1">
            <a:spLocks noChangeArrowheads="1"/>
          </p:cNvSpPr>
          <p:nvPr/>
        </p:nvSpPr>
        <p:spPr bwMode="auto">
          <a:xfrm>
            <a:off x="285720" y="5715016"/>
            <a:ext cx="8640763" cy="60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tr-TR" sz="2800" dirty="0"/>
              <a:t>Bu esnada </a:t>
            </a:r>
            <a:r>
              <a:rPr lang="tr-TR" sz="2800" dirty="0" smtClean="0"/>
              <a:t>Ahmet bey’in cep </a:t>
            </a:r>
            <a:r>
              <a:rPr lang="tr-TR" sz="2800" dirty="0"/>
              <a:t>telefonu </a:t>
            </a:r>
            <a:r>
              <a:rPr lang="tr-TR" sz="2800" dirty="0" smtClean="0"/>
              <a:t>çalıyor, arayan </a:t>
            </a:r>
            <a:r>
              <a:rPr lang="tr-TR" sz="2800" dirty="0"/>
              <a:t>eşi…</a:t>
            </a:r>
          </a:p>
        </p:txBody>
      </p:sp>
      <p:sp>
        <p:nvSpPr>
          <p:cNvPr id="324616" name="AutoShape 8"/>
          <p:cNvSpPr>
            <a:spLocks noChangeArrowheads="1"/>
          </p:cNvSpPr>
          <p:nvPr/>
        </p:nvSpPr>
        <p:spPr bwMode="auto">
          <a:xfrm>
            <a:off x="4643438" y="1500174"/>
            <a:ext cx="3960812" cy="3313113"/>
          </a:xfrm>
          <a:prstGeom prst="foldedCorner">
            <a:avLst>
              <a:gd name="adj" fmla="val 12500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>
              <a:lnSpc>
                <a:spcPct val="130000"/>
              </a:lnSpc>
            </a:pPr>
            <a:r>
              <a:rPr lang="tr-TR" sz="3000" dirty="0">
                <a:latin typeface="Arial" charset="0"/>
              </a:rPr>
              <a:t>10:00 Toplantı</a:t>
            </a:r>
          </a:p>
          <a:p>
            <a:pPr>
              <a:lnSpc>
                <a:spcPct val="130000"/>
              </a:lnSpc>
            </a:pPr>
            <a:r>
              <a:rPr lang="tr-TR" sz="3000" dirty="0">
                <a:latin typeface="Arial" charset="0"/>
              </a:rPr>
              <a:t>12:00 Öğle Yemeği</a:t>
            </a:r>
          </a:p>
          <a:p>
            <a:pPr>
              <a:lnSpc>
                <a:spcPct val="130000"/>
              </a:lnSpc>
            </a:pPr>
            <a:r>
              <a:rPr lang="tr-TR" sz="3000" dirty="0">
                <a:latin typeface="Arial" charset="0"/>
              </a:rPr>
              <a:t>13:00 Konferans</a:t>
            </a:r>
          </a:p>
          <a:p>
            <a:pPr>
              <a:lnSpc>
                <a:spcPct val="130000"/>
              </a:lnSpc>
            </a:pPr>
            <a:r>
              <a:rPr lang="tr-TR" sz="3000" dirty="0">
                <a:latin typeface="Arial" charset="0"/>
              </a:rPr>
              <a:t>15:00 Şantiye Gezisi</a:t>
            </a:r>
          </a:p>
          <a:p>
            <a:pPr>
              <a:lnSpc>
                <a:spcPct val="130000"/>
              </a:lnSpc>
            </a:pPr>
            <a:endParaRPr lang="tr-TR" sz="3000" dirty="0">
              <a:latin typeface="Arial" charset="0"/>
            </a:endParaRPr>
          </a:p>
        </p:txBody>
      </p:sp>
      <p:pic>
        <p:nvPicPr>
          <p:cNvPr id="324617" name="Picture 9" descr="j0428425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2205038"/>
            <a:ext cx="3240088" cy="2873375"/>
          </a:xfrm>
          <a:prstGeom prst="rect">
            <a:avLst/>
          </a:prstGeom>
          <a:noFill/>
        </p:spPr>
      </p:pic>
      <p:sp>
        <p:nvSpPr>
          <p:cNvPr id="324619" name="AutoShape 11"/>
          <p:cNvSpPr>
            <a:spLocks noChangeArrowheads="1"/>
          </p:cNvSpPr>
          <p:nvPr/>
        </p:nvSpPr>
        <p:spPr bwMode="auto">
          <a:xfrm>
            <a:off x="179388" y="115888"/>
            <a:ext cx="4032250" cy="1944687"/>
          </a:xfrm>
          <a:prstGeom prst="wedgeRectCallout">
            <a:avLst>
              <a:gd name="adj1" fmla="val 5787"/>
              <a:gd name="adj2" fmla="val 117019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0000" tIns="46800" rIns="90000" bIns="46800"/>
          <a:lstStyle/>
          <a:p>
            <a:pPr algn="ctr">
              <a:lnSpc>
                <a:spcPct val="115000"/>
              </a:lnSpc>
            </a:pPr>
            <a:r>
              <a:rPr lang="tr-TR" sz="2700" dirty="0" smtClean="0">
                <a:solidFill>
                  <a:srgbClr val="FF0000"/>
                </a:solidFill>
              </a:rPr>
              <a:t>Ahmet</a:t>
            </a:r>
            <a:r>
              <a:rPr lang="tr-TR" sz="2700" dirty="0">
                <a:solidFill>
                  <a:srgbClr val="FF0000"/>
                </a:solidFill>
              </a:rPr>
              <a:t>, </a:t>
            </a:r>
            <a:r>
              <a:rPr lang="tr-TR" sz="2700" dirty="0" err="1" smtClean="0">
                <a:solidFill>
                  <a:srgbClr val="FF0000"/>
                </a:solidFill>
              </a:rPr>
              <a:t>abim</a:t>
            </a:r>
            <a:r>
              <a:rPr lang="tr-TR" sz="2700" dirty="0" smtClean="0">
                <a:solidFill>
                  <a:srgbClr val="FF0000"/>
                </a:solidFill>
              </a:rPr>
              <a:t> </a:t>
            </a:r>
            <a:r>
              <a:rPr lang="tr-TR" sz="2700" b="1" dirty="0">
                <a:solidFill>
                  <a:srgbClr val="FF0000"/>
                </a:solidFill>
              </a:rPr>
              <a:t>12:30’da</a:t>
            </a:r>
            <a:r>
              <a:rPr lang="tr-TR" sz="2700" dirty="0">
                <a:solidFill>
                  <a:srgbClr val="FF0000"/>
                </a:solidFill>
              </a:rPr>
              <a:t> </a:t>
            </a:r>
            <a:r>
              <a:rPr lang="tr-TR" sz="2700" dirty="0" smtClean="0">
                <a:solidFill>
                  <a:srgbClr val="FF0000"/>
                </a:solidFill>
              </a:rPr>
              <a:t>tren istasyonuna </a:t>
            </a:r>
            <a:r>
              <a:rPr lang="tr-TR" sz="2700" dirty="0">
                <a:solidFill>
                  <a:srgbClr val="FF0000"/>
                </a:solidFill>
              </a:rPr>
              <a:t>gelecekmiş. Onu alıp eve getirir misin?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246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246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246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96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4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46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46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7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3246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3246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3246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4611" grpId="0"/>
      <p:bldP spid="3246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5640" name="Picture 8" descr="j0415922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4292625" cy="4448175"/>
          </a:xfrm>
          <a:prstGeom prst="rect">
            <a:avLst/>
          </a:prstGeom>
          <a:noFill/>
        </p:spPr>
      </p:pic>
      <p:sp>
        <p:nvSpPr>
          <p:cNvPr id="325636" name="Text Box 4"/>
          <p:cNvSpPr txBox="1">
            <a:spLocks noChangeArrowheads="1"/>
          </p:cNvSpPr>
          <p:nvPr/>
        </p:nvSpPr>
        <p:spPr bwMode="auto">
          <a:xfrm>
            <a:off x="0" y="5286388"/>
            <a:ext cx="8929718" cy="121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tr-TR" sz="2800" dirty="0" smtClean="0"/>
              <a:t>Ahmet </a:t>
            </a:r>
            <a:r>
              <a:rPr lang="tr-TR" sz="2800" dirty="0"/>
              <a:t>bey programına garaja gitme planını da ekleyip işe koyuluyor.</a:t>
            </a:r>
          </a:p>
        </p:txBody>
      </p:sp>
      <p:sp>
        <p:nvSpPr>
          <p:cNvPr id="325637" name="AutoShape 5"/>
          <p:cNvSpPr>
            <a:spLocks noChangeArrowheads="1"/>
          </p:cNvSpPr>
          <p:nvPr/>
        </p:nvSpPr>
        <p:spPr bwMode="auto">
          <a:xfrm>
            <a:off x="5038725" y="428604"/>
            <a:ext cx="4105275" cy="4032250"/>
          </a:xfrm>
          <a:prstGeom prst="foldedCorner">
            <a:avLst>
              <a:gd name="adj" fmla="val 12500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/>
          <a:lstStyle/>
          <a:p>
            <a:pPr>
              <a:lnSpc>
                <a:spcPct val="130000"/>
              </a:lnSpc>
            </a:pPr>
            <a:r>
              <a:rPr lang="tr-TR" sz="3000" dirty="0">
                <a:latin typeface="Arial" charset="0"/>
              </a:rPr>
              <a:t>10:00 Toplantı</a:t>
            </a:r>
          </a:p>
          <a:p>
            <a:pPr>
              <a:lnSpc>
                <a:spcPct val="130000"/>
              </a:lnSpc>
            </a:pPr>
            <a:r>
              <a:rPr lang="tr-TR" sz="3000" dirty="0">
                <a:latin typeface="Arial" charset="0"/>
              </a:rPr>
              <a:t>12:00 Öğle Yemeği</a:t>
            </a:r>
          </a:p>
          <a:p>
            <a:pPr>
              <a:lnSpc>
                <a:spcPct val="130000"/>
              </a:lnSpc>
            </a:pPr>
            <a:r>
              <a:rPr lang="tr-TR" sz="3000" dirty="0">
                <a:latin typeface="Arial" charset="0"/>
              </a:rPr>
              <a:t>12:30 </a:t>
            </a:r>
            <a:r>
              <a:rPr lang="tr-TR" sz="3000" dirty="0" smtClean="0">
                <a:latin typeface="Arial" charset="0"/>
              </a:rPr>
              <a:t>İstasyona </a:t>
            </a:r>
            <a:r>
              <a:rPr lang="tr-TR" sz="3000" dirty="0">
                <a:latin typeface="Arial" charset="0"/>
              </a:rPr>
              <a:t>Git</a:t>
            </a:r>
          </a:p>
          <a:p>
            <a:pPr>
              <a:lnSpc>
                <a:spcPct val="130000"/>
              </a:lnSpc>
            </a:pPr>
            <a:r>
              <a:rPr lang="tr-TR" sz="3000" dirty="0">
                <a:latin typeface="Arial" charset="0"/>
              </a:rPr>
              <a:t>13:00 Konferans</a:t>
            </a:r>
          </a:p>
          <a:p>
            <a:pPr>
              <a:lnSpc>
                <a:spcPct val="130000"/>
              </a:lnSpc>
            </a:pPr>
            <a:r>
              <a:rPr lang="tr-TR" sz="3000" dirty="0">
                <a:latin typeface="Arial" charset="0"/>
              </a:rPr>
              <a:t>15:00 Şantiye Gezisi</a:t>
            </a:r>
          </a:p>
          <a:p>
            <a:pPr>
              <a:lnSpc>
                <a:spcPct val="130000"/>
              </a:lnSpc>
            </a:pPr>
            <a:endParaRPr lang="tr-TR" sz="3000" dirty="0">
              <a:latin typeface="Arial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256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256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256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36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5636" grpId="0"/>
      <p:bldP spid="32563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60" name="Text Box 4"/>
          <p:cNvSpPr txBox="1">
            <a:spLocks noChangeArrowheads="1"/>
          </p:cNvSpPr>
          <p:nvPr/>
        </p:nvSpPr>
        <p:spPr bwMode="auto">
          <a:xfrm>
            <a:off x="0" y="4357694"/>
            <a:ext cx="4500562" cy="2287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tr-TR" sz="2800" dirty="0"/>
              <a:t>Saatler tam </a:t>
            </a:r>
            <a:r>
              <a:rPr lang="tr-TR" dirty="0"/>
              <a:t>10:00</a:t>
            </a:r>
            <a:r>
              <a:rPr lang="tr-TR" sz="2800" dirty="0"/>
              <a:t> ‘u gösterirken toplantı başlamıştı.</a:t>
            </a:r>
          </a:p>
          <a:p>
            <a:pPr>
              <a:lnSpc>
                <a:spcPct val="130000"/>
              </a:lnSpc>
            </a:pPr>
            <a:r>
              <a:rPr lang="tr-TR" sz="2800" dirty="0"/>
              <a:t>Müdür toplantının uzayabileceğini söyledi.</a:t>
            </a:r>
          </a:p>
        </p:txBody>
      </p:sp>
      <p:sp>
        <p:nvSpPr>
          <p:cNvPr id="326661" name="AutoShape 5"/>
          <p:cNvSpPr>
            <a:spLocks noChangeArrowheads="1"/>
          </p:cNvSpPr>
          <p:nvPr/>
        </p:nvSpPr>
        <p:spPr bwMode="auto">
          <a:xfrm>
            <a:off x="6007100" y="331788"/>
            <a:ext cx="2592388" cy="2714625"/>
          </a:xfrm>
          <a:prstGeom prst="foldedCorner">
            <a:avLst>
              <a:gd name="adj" fmla="val 12500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/>
          <a:lstStyle/>
          <a:p>
            <a:pPr>
              <a:lnSpc>
                <a:spcPct val="130000"/>
              </a:lnSpc>
            </a:pPr>
            <a:r>
              <a:rPr lang="tr-TR" sz="2000" dirty="0">
                <a:latin typeface="Arial" charset="0"/>
              </a:rPr>
              <a:t>10:00 Toplantı</a:t>
            </a:r>
          </a:p>
          <a:p>
            <a:pPr>
              <a:lnSpc>
                <a:spcPct val="130000"/>
              </a:lnSpc>
            </a:pPr>
            <a:r>
              <a:rPr lang="tr-TR" sz="2000" dirty="0">
                <a:latin typeface="Arial" charset="0"/>
              </a:rPr>
              <a:t>12:00 Öğle Yemeği</a:t>
            </a:r>
          </a:p>
          <a:p>
            <a:pPr>
              <a:lnSpc>
                <a:spcPct val="130000"/>
              </a:lnSpc>
            </a:pPr>
            <a:r>
              <a:rPr lang="tr-TR" sz="2000" dirty="0">
                <a:latin typeface="Arial" charset="0"/>
              </a:rPr>
              <a:t>12:30 </a:t>
            </a:r>
            <a:r>
              <a:rPr lang="tr-TR" sz="2000" dirty="0" smtClean="0">
                <a:latin typeface="Arial" charset="0"/>
              </a:rPr>
              <a:t>İstasyona </a:t>
            </a:r>
            <a:r>
              <a:rPr lang="tr-TR" sz="2000" dirty="0">
                <a:latin typeface="Arial" charset="0"/>
              </a:rPr>
              <a:t>Git</a:t>
            </a:r>
          </a:p>
          <a:p>
            <a:pPr>
              <a:lnSpc>
                <a:spcPct val="130000"/>
              </a:lnSpc>
            </a:pPr>
            <a:r>
              <a:rPr lang="tr-TR" sz="2000" dirty="0">
                <a:latin typeface="Arial" charset="0"/>
              </a:rPr>
              <a:t>13:00 Konferans</a:t>
            </a:r>
          </a:p>
          <a:p>
            <a:pPr>
              <a:lnSpc>
                <a:spcPct val="130000"/>
              </a:lnSpc>
            </a:pPr>
            <a:r>
              <a:rPr lang="tr-TR" sz="2000" dirty="0">
                <a:latin typeface="Arial" charset="0"/>
              </a:rPr>
              <a:t>15:00 Şantiye Gezisi</a:t>
            </a:r>
          </a:p>
          <a:p>
            <a:pPr>
              <a:lnSpc>
                <a:spcPct val="130000"/>
              </a:lnSpc>
            </a:pPr>
            <a:endParaRPr lang="tr-TR" sz="2000" dirty="0">
              <a:latin typeface="Arial" charset="0"/>
            </a:endParaRPr>
          </a:p>
        </p:txBody>
      </p:sp>
      <p:pic>
        <p:nvPicPr>
          <p:cNvPr id="326665" name="Picture 9" descr="j0231773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3357562"/>
            <a:ext cx="2857488" cy="3279671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500042"/>
            <a:ext cx="280987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6664" name="Line 8"/>
          <p:cNvSpPr>
            <a:spLocks noChangeShapeType="1"/>
          </p:cNvSpPr>
          <p:nvPr/>
        </p:nvSpPr>
        <p:spPr bwMode="auto">
          <a:xfrm flipH="1">
            <a:off x="2000232" y="1000108"/>
            <a:ext cx="3175" cy="938213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326663" name="Line 7"/>
          <p:cNvSpPr>
            <a:spLocks noChangeShapeType="1"/>
          </p:cNvSpPr>
          <p:nvPr/>
        </p:nvSpPr>
        <p:spPr bwMode="auto">
          <a:xfrm>
            <a:off x="1285852" y="1500174"/>
            <a:ext cx="717550" cy="433388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66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66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6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6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6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7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3266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3266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3266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66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89" name="Picture 9" descr="j0343459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22847" y="2929631"/>
            <a:ext cx="3921153" cy="3928369"/>
          </a:xfrm>
          <a:prstGeom prst="rect">
            <a:avLst/>
          </a:prstGeom>
          <a:noFill/>
        </p:spPr>
      </p:pic>
      <p:sp>
        <p:nvSpPr>
          <p:cNvPr id="327683" name="Text Box 3"/>
          <p:cNvSpPr txBox="1">
            <a:spLocks noChangeArrowheads="1"/>
          </p:cNvSpPr>
          <p:nvPr/>
        </p:nvSpPr>
        <p:spPr bwMode="auto">
          <a:xfrm>
            <a:off x="71438" y="3438525"/>
            <a:ext cx="4500562" cy="175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tr-TR" sz="2800" dirty="0"/>
              <a:t>Yukarıdaki saate </a:t>
            </a:r>
            <a:r>
              <a:rPr lang="tr-TR" sz="2800" dirty="0" smtClean="0"/>
              <a:t>göre</a:t>
            </a:r>
          </a:p>
          <a:p>
            <a:pPr>
              <a:lnSpc>
                <a:spcPct val="130000"/>
              </a:lnSpc>
            </a:pPr>
            <a:r>
              <a:rPr lang="tr-TR" sz="2800" dirty="0" smtClean="0"/>
              <a:t> Ahmet </a:t>
            </a:r>
            <a:r>
              <a:rPr lang="tr-TR" sz="2800" dirty="0"/>
              <a:t>Bey hangi programını iptal etmiştir?</a:t>
            </a:r>
          </a:p>
        </p:txBody>
      </p:sp>
      <p:sp>
        <p:nvSpPr>
          <p:cNvPr id="327684" name="AutoShape 4"/>
          <p:cNvSpPr>
            <a:spLocks noChangeArrowheads="1"/>
          </p:cNvSpPr>
          <p:nvPr/>
        </p:nvSpPr>
        <p:spPr bwMode="auto">
          <a:xfrm>
            <a:off x="6007100" y="331788"/>
            <a:ext cx="2592388" cy="2714625"/>
          </a:xfrm>
          <a:prstGeom prst="foldedCorner">
            <a:avLst>
              <a:gd name="adj" fmla="val 12500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>
              <a:lnSpc>
                <a:spcPct val="130000"/>
              </a:lnSpc>
            </a:pPr>
            <a:r>
              <a:rPr lang="tr-TR" sz="2000" dirty="0">
                <a:solidFill>
                  <a:schemeClr val="tx1"/>
                </a:solidFill>
                <a:latin typeface="Arial" charset="0"/>
              </a:rPr>
              <a:t>10:00 Toplantı</a:t>
            </a:r>
          </a:p>
          <a:p>
            <a:pPr>
              <a:lnSpc>
                <a:spcPct val="130000"/>
              </a:lnSpc>
            </a:pPr>
            <a:r>
              <a:rPr lang="tr-TR" sz="2000" dirty="0">
                <a:solidFill>
                  <a:schemeClr val="tx1"/>
                </a:solidFill>
                <a:latin typeface="Arial" charset="0"/>
              </a:rPr>
              <a:t>12:00 Öğle Yemeği</a:t>
            </a:r>
          </a:p>
          <a:p>
            <a:pPr>
              <a:lnSpc>
                <a:spcPct val="130000"/>
              </a:lnSpc>
            </a:pPr>
            <a:r>
              <a:rPr lang="tr-TR" sz="2000" dirty="0">
                <a:latin typeface="Arial" charset="0"/>
              </a:rPr>
              <a:t>12:30 </a:t>
            </a:r>
            <a:r>
              <a:rPr lang="tr-TR" sz="2000" dirty="0" smtClean="0">
                <a:latin typeface="Arial" charset="0"/>
              </a:rPr>
              <a:t>İstasyona </a:t>
            </a:r>
            <a:r>
              <a:rPr lang="tr-TR" sz="2000" dirty="0">
                <a:latin typeface="Arial" charset="0"/>
              </a:rPr>
              <a:t>Git</a:t>
            </a:r>
          </a:p>
          <a:p>
            <a:pPr>
              <a:lnSpc>
                <a:spcPct val="130000"/>
              </a:lnSpc>
            </a:pPr>
            <a:r>
              <a:rPr lang="tr-TR" sz="2000" dirty="0">
                <a:latin typeface="Arial" charset="0"/>
              </a:rPr>
              <a:t>13:00 Konferans</a:t>
            </a:r>
          </a:p>
          <a:p>
            <a:pPr>
              <a:lnSpc>
                <a:spcPct val="130000"/>
              </a:lnSpc>
            </a:pPr>
            <a:r>
              <a:rPr lang="tr-TR" sz="2000" dirty="0">
                <a:latin typeface="Arial" charset="0"/>
              </a:rPr>
              <a:t>15:00 Şantiye Gezisi</a:t>
            </a:r>
          </a:p>
          <a:p>
            <a:pPr>
              <a:lnSpc>
                <a:spcPct val="130000"/>
              </a:lnSpc>
            </a:pPr>
            <a:endParaRPr lang="tr-TR" sz="2000" dirty="0">
              <a:latin typeface="Arial" charset="0"/>
            </a:endParaRPr>
          </a:p>
        </p:txBody>
      </p:sp>
      <p:sp>
        <p:nvSpPr>
          <p:cNvPr id="327690" name="Text Box 10"/>
          <p:cNvSpPr txBox="1">
            <a:spLocks noChangeArrowheads="1"/>
          </p:cNvSpPr>
          <p:nvPr/>
        </p:nvSpPr>
        <p:spPr bwMode="auto">
          <a:xfrm>
            <a:off x="71438" y="4983163"/>
            <a:ext cx="4500562" cy="175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tr-TR" sz="2800" dirty="0"/>
              <a:t>Yukarıdaki saate göre </a:t>
            </a:r>
            <a:endParaRPr lang="tr-TR" sz="2800" dirty="0" smtClean="0"/>
          </a:p>
          <a:p>
            <a:pPr>
              <a:lnSpc>
                <a:spcPct val="130000"/>
              </a:lnSpc>
            </a:pPr>
            <a:r>
              <a:rPr lang="tr-TR" sz="2800" dirty="0" smtClean="0"/>
              <a:t>Ahmet </a:t>
            </a:r>
            <a:r>
              <a:rPr lang="tr-TR" sz="2800" dirty="0"/>
              <a:t>Bey </a:t>
            </a:r>
            <a:r>
              <a:rPr lang="tr-TR" sz="2800" dirty="0" smtClean="0"/>
              <a:t>istasyona </a:t>
            </a:r>
            <a:r>
              <a:rPr lang="tr-TR" sz="2800" dirty="0"/>
              <a:t>kaç dakika geç kalmıştır?</a:t>
            </a:r>
          </a:p>
        </p:txBody>
      </p:sp>
      <p:sp>
        <p:nvSpPr>
          <p:cNvPr id="327691" name="AutoShape 11"/>
          <p:cNvSpPr>
            <a:spLocks noChangeArrowheads="1"/>
          </p:cNvSpPr>
          <p:nvPr/>
        </p:nvSpPr>
        <p:spPr bwMode="auto">
          <a:xfrm>
            <a:off x="1071538" y="2714620"/>
            <a:ext cx="4032250" cy="2447925"/>
          </a:xfrm>
          <a:prstGeom prst="wedgeRectCallout">
            <a:avLst>
              <a:gd name="adj1" fmla="val 66694"/>
              <a:gd name="adj2" fmla="val -99093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0000" tIns="46800" rIns="90000" bIns="46800"/>
          <a:lstStyle/>
          <a:p>
            <a:pPr algn="ctr">
              <a:lnSpc>
                <a:spcPct val="115000"/>
              </a:lnSpc>
            </a:pPr>
            <a:r>
              <a:rPr lang="tr-TR" sz="2500" dirty="0" smtClean="0">
                <a:solidFill>
                  <a:srgbClr val="FF0000"/>
                </a:solidFill>
              </a:rPr>
              <a:t>Ahmet </a:t>
            </a:r>
            <a:r>
              <a:rPr lang="tr-TR" sz="2500" dirty="0">
                <a:solidFill>
                  <a:srgbClr val="FF0000"/>
                </a:solidFill>
              </a:rPr>
              <a:t>Bey saat 12:00’de yemesi gereken öğle yemeğini toplantı esnasında atıştırıp geçiştirmiştir.</a:t>
            </a:r>
          </a:p>
        </p:txBody>
      </p:sp>
      <p:sp>
        <p:nvSpPr>
          <p:cNvPr id="327692" name="AutoShape 12"/>
          <p:cNvSpPr>
            <a:spLocks noChangeArrowheads="1"/>
          </p:cNvSpPr>
          <p:nvPr/>
        </p:nvSpPr>
        <p:spPr bwMode="auto">
          <a:xfrm>
            <a:off x="2928926" y="4000504"/>
            <a:ext cx="4032250" cy="1944688"/>
          </a:xfrm>
          <a:prstGeom prst="wedgeRectCallout">
            <a:avLst>
              <a:gd name="adj1" fmla="val 25750"/>
              <a:gd name="adj2" fmla="val -153185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lnSpc>
                <a:spcPct val="115000"/>
              </a:lnSpc>
            </a:pPr>
            <a:r>
              <a:rPr lang="tr-TR" sz="25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Ahmet </a:t>
            </a:r>
            <a:r>
              <a:rPr lang="tr-TR" sz="25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Bey </a:t>
            </a:r>
            <a:r>
              <a:rPr lang="tr-TR" sz="25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istasyona</a:t>
            </a:r>
            <a:endParaRPr lang="tr-TR" sz="2500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lnSpc>
                <a:spcPct val="115000"/>
              </a:lnSpc>
            </a:pPr>
            <a:r>
              <a:rPr lang="tr-TR" sz="25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10 dakika</a:t>
            </a:r>
            <a:r>
              <a:rPr lang="tr-TR" sz="25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geç kalmıştır ancak toplantı sürmektedir.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0"/>
            <a:ext cx="2643206" cy="270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7686" name="Line 6"/>
          <p:cNvSpPr>
            <a:spLocks noChangeShapeType="1"/>
          </p:cNvSpPr>
          <p:nvPr/>
        </p:nvSpPr>
        <p:spPr bwMode="auto">
          <a:xfrm flipH="1">
            <a:off x="1643042" y="714356"/>
            <a:ext cx="219075" cy="649288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327687" name="Line 7"/>
          <p:cNvSpPr>
            <a:spLocks noChangeShapeType="1"/>
          </p:cNvSpPr>
          <p:nvPr/>
        </p:nvSpPr>
        <p:spPr bwMode="auto">
          <a:xfrm flipV="1">
            <a:off x="714348" y="1428736"/>
            <a:ext cx="860425" cy="430212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276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276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276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3276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3276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327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327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500"/>
                            </p:stCondLst>
                            <p:childTnLst>
                              <p:par>
                                <p:cTn id="2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276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276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276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3276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/>
                                        <p:tgtEl>
                                          <p:spTgt spid="3276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/>
                                        <p:tgtEl>
                                          <p:spTgt spid="3276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/>
                                        <p:tgtEl>
                                          <p:spTgt spid="3276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7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83" grpId="0"/>
      <p:bldP spid="327683" grpId="1"/>
      <p:bldP spid="327690" grpId="0"/>
      <p:bldP spid="327690" grpId="1"/>
      <p:bldP spid="327691" grpId="0" animBg="1"/>
      <p:bldP spid="32769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8717" name="Picture 13" descr="j0231955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4438" y="733425"/>
            <a:ext cx="3921125" cy="2882900"/>
          </a:xfrm>
          <a:prstGeom prst="rect">
            <a:avLst/>
          </a:prstGeom>
          <a:noFill/>
        </p:spPr>
      </p:pic>
      <p:sp>
        <p:nvSpPr>
          <p:cNvPr id="328709" name="AutoShape 5"/>
          <p:cNvSpPr>
            <a:spLocks noChangeArrowheads="1"/>
          </p:cNvSpPr>
          <p:nvPr/>
        </p:nvSpPr>
        <p:spPr bwMode="auto">
          <a:xfrm>
            <a:off x="6007100" y="331788"/>
            <a:ext cx="2592388" cy="2714625"/>
          </a:xfrm>
          <a:prstGeom prst="foldedCorner">
            <a:avLst>
              <a:gd name="adj" fmla="val 12500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/>
          <a:lstStyle/>
          <a:p>
            <a:pPr>
              <a:lnSpc>
                <a:spcPct val="130000"/>
              </a:lnSpc>
            </a:pPr>
            <a:r>
              <a:rPr lang="tr-TR" sz="2000" dirty="0">
                <a:solidFill>
                  <a:schemeClr val="bg2"/>
                </a:solidFill>
                <a:latin typeface="Arial" charset="0"/>
              </a:rPr>
              <a:t>10:00 Toplantı</a:t>
            </a:r>
          </a:p>
          <a:p>
            <a:pPr>
              <a:lnSpc>
                <a:spcPct val="130000"/>
              </a:lnSpc>
            </a:pPr>
            <a:r>
              <a:rPr lang="tr-TR" sz="2000" dirty="0">
                <a:solidFill>
                  <a:schemeClr val="bg2"/>
                </a:solidFill>
                <a:latin typeface="Arial" charset="0"/>
              </a:rPr>
              <a:t>12:00 Öğle Yemeği</a:t>
            </a:r>
          </a:p>
          <a:p>
            <a:pPr>
              <a:lnSpc>
                <a:spcPct val="130000"/>
              </a:lnSpc>
            </a:pPr>
            <a:r>
              <a:rPr lang="tr-TR" sz="2000" dirty="0">
                <a:solidFill>
                  <a:schemeClr val="bg2"/>
                </a:solidFill>
                <a:latin typeface="Arial" charset="0"/>
              </a:rPr>
              <a:t>12:30 </a:t>
            </a:r>
            <a:r>
              <a:rPr lang="tr-TR" sz="2000" dirty="0" smtClean="0">
                <a:solidFill>
                  <a:schemeClr val="bg2"/>
                </a:solidFill>
                <a:latin typeface="Arial" charset="0"/>
              </a:rPr>
              <a:t>İstasyona </a:t>
            </a:r>
            <a:r>
              <a:rPr lang="tr-TR" sz="2000" dirty="0">
                <a:solidFill>
                  <a:schemeClr val="bg2"/>
                </a:solidFill>
                <a:latin typeface="Arial" charset="0"/>
              </a:rPr>
              <a:t>Git</a:t>
            </a:r>
          </a:p>
          <a:p>
            <a:pPr>
              <a:lnSpc>
                <a:spcPct val="130000"/>
              </a:lnSpc>
            </a:pPr>
            <a:r>
              <a:rPr lang="tr-TR" sz="2000" dirty="0">
                <a:solidFill>
                  <a:srgbClr val="FF0000"/>
                </a:solidFill>
                <a:latin typeface="Arial" charset="0"/>
              </a:rPr>
              <a:t>13:00 Konferans</a:t>
            </a:r>
          </a:p>
          <a:p>
            <a:pPr>
              <a:lnSpc>
                <a:spcPct val="130000"/>
              </a:lnSpc>
            </a:pPr>
            <a:r>
              <a:rPr lang="tr-TR" sz="2000" dirty="0">
                <a:latin typeface="Arial" charset="0"/>
              </a:rPr>
              <a:t>15:00 Şantiye Gezisi</a:t>
            </a:r>
          </a:p>
          <a:p>
            <a:pPr>
              <a:lnSpc>
                <a:spcPct val="130000"/>
              </a:lnSpc>
            </a:pPr>
            <a:endParaRPr lang="tr-TR" sz="2000" dirty="0">
              <a:latin typeface="Arial" charset="0"/>
            </a:endParaRPr>
          </a:p>
        </p:txBody>
      </p:sp>
      <p:sp>
        <p:nvSpPr>
          <p:cNvPr id="328713" name="Text Box 9"/>
          <p:cNvSpPr txBox="1">
            <a:spLocks noChangeArrowheads="1"/>
          </p:cNvSpPr>
          <p:nvPr/>
        </p:nvSpPr>
        <p:spPr bwMode="auto">
          <a:xfrm>
            <a:off x="142875" y="3582988"/>
            <a:ext cx="4500563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tr-TR" sz="2800" dirty="0"/>
              <a:t>Yukarıdaki saate göre </a:t>
            </a:r>
            <a:r>
              <a:rPr lang="tr-TR" sz="2800" dirty="0" smtClean="0"/>
              <a:t>Ahmet </a:t>
            </a:r>
            <a:r>
              <a:rPr lang="tr-TR" sz="2800" dirty="0"/>
              <a:t>Bey saat kaçta </a:t>
            </a:r>
            <a:r>
              <a:rPr lang="tr-TR" sz="2800" dirty="0" smtClean="0"/>
              <a:t>istasyona gelmiştir</a:t>
            </a:r>
            <a:r>
              <a:rPr lang="tr-TR" sz="2800" dirty="0"/>
              <a:t>?</a:t>
            </a:r>
          </a:p>
          <a:p>
            <a:pPr>
              <a:lnSpc>
                <a:spcPct val="130000"/>
              </a:lnSpc>
            </a:pPr>
            <a:r>
              <a:rPr lang="tr-TR" sz="2800" dirty="0"/>
              <a:t>Hangi programına geç kalmaktadır?</a:t>
            </a:r>
          </a:p>
        </p:txBody>
      </p:sp>
      <p:sp>
        <p:nvSpPr>
          <p:cNvPr id="328718" name="AutoShape 14"/>
          <p:cNvSpPr>
            <a:spLocks noChangeArrowheads="1"/>
          </p:cNvSpPr>
          <p:nvPr/>
        </p:nvSpPr>
        <p:spPr bwMode="auto">
          <a:xfrm>
            <a:off x="4932363" y="3141663"/>
            <a:ext cx="4032250" cy="935037"/>
          </a:xfrm>
          <a:prstGeom prst="wedgeRectCallout">
            <a:avLst>
              <a:gd name="adj1" fmla="val -96852"/>
              <a:gd name="adj2" fmla="val -182426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0000" tIns="46800" rIns="90000" bIns="46800"/>
          <a:lstStyle/>
          <a:p>
            <a:pPr algn="ctr">
              <a:lnSpc>
                <a:spcPct val="115000"/>
              </a:lnSpc>
            </a:pPr>
            <a:r>
              <a:rPr lang="tr-TR" sz="2500" dirty="0" smtClean="0">
                <a:solidFill>
                  <a:srgbClr val="FF0000"/>
                </a:solidFill>
              </a:rPr>
              <a:t>Ahmet </a:t>
            </a:r>
            <a:r>
              <a:rPr lang="tr-TR" sz="2500" dirty="0">
                <a:solidFill>
                  <a:srgbClr val="FF0000"/>
                </a:solidFill>
              </a:rPr>
              <a:t>Bey </a:t>
            </a:r>
            <a:r>
              <a:rPr lang="tr-TR" sz="2500" dirty="0" smtClean="0">
                <a:solidFill>
                  <a:srgbClr val="FF0000"/>
                </a:solidFill>
              </a:rPr>
              <a:t>istasyona </a:t>
            </a:r>
            <a:endParaRPr lang="tr-TR" sz="2500" dirty="0">
              <a:solidFill>
                <a:srgbClr val="FF0000"/>
              </a:solidFill>
            </a:endParaRPr>
          </a:p>
          <a:p>
            <a:pPr algn="ctr">
              <a:lnSpc>
                <a:spcPct val="115000"/>
              </a:lnSpc>
            </a:pPr>
            <a:r>
              <a:rPr lang="tr-TR" sz="2500" b="1" dirty="0">
                <a:solidFill>
                  <a:srgbClr val="FF0000"/>
                </a:solidFill>
              </a:rPr>
              <a:t>13:15’</a:t>
            </a:r>
            <a:r>
              <a:rPr lang="tr-TR" sz="2500" dirty="0">
                <a:solidFill>
                  <a:srgbClr val="FF0000"/>
                </a:solidFill>
              </a:rPr>
              <a:t>te gelmiştir.</a:t>
            </a:r>
          </a:p>
        </p:txBody>
      </p:sp>
      <p:sp>
        <p:nvSpPr>
          <p:cNvPr id="328719" name="AutoShape 15"/>
          <p:cNvSpPr>
            <a:spLocks noChangeArrowheads="1"/>
          </p:cNvSpPr>
          <p:nvPr/>
        </p:nvSpPr>
        <p:spPr bwMode="auto">
          <a:xfrm>
            <a:off x="4716463" y="4581525"/>
            <a:ext cx="4103687" cy="1727200"/>
          </a:xfrm>
          <a:prstGeom prst="wedgeRectCallout">
            <a:avLst>
              <a:gd name="adj1" fmla="val -6056"/>
              <a:gd name="adj2" fmla="val -190991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0000" tIns="46800" rIns="90000" bIns="46800"/>
          <a:lstStyle/>
          <a:p>
            <a:pPr algn="ctr">
              <a:lnSpc>
                <a:spcPct val="115000"/>
              </a:lnSpc>
            </a:pPr>
            <a:r>
              <a:rPr lang="tr-TR" sz="2500" dirty="0" smtClean="0">
                <a:solidFill>
                  <a:srgbClr val="FF0000"/>
                </a:solidFill>
              </a:rPr>
              <a:t>Ahmet </a:t>
            </a:r>
            <a:r>
              <a:rPr lang="tr-TR" sz="2500" dirty="0">
                <a:solidFill>
                  <a:srgbClr val="FF0000"/>
                </a:solidFill>
              </a:rPr>
              <a:t>Bey saat 13:00’teki konferansa şimdiden geç kalmıştır.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28604"/>
            <a:ext cx="280987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8711" name="Line 7"/>
          <p:cNvSpPr>
            <a:spLocks noChangeShapeType="1"/>
          </p:cNvSpPr>
          <p:nvPr/>
        </p:nvSpPr>
        <p:spPr bwMode="auto">
          <a:xfrm flipH="1">
            <a:off x="1760538" y="1268413"/>
            <a:ext cx="363537" cy="57785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328712" name="Line 8"/>
          <p:cNvSpPr>
            <a:spLocks noChangeShapeType="1"/>
          </p:cNvSpPr>
          <p:nvPr/>
        </p:nvSpPr>
        <p:spPr bwMode="auto">
          <a:xfrm flipH="1">
            <a:off x="1760538" y="1844675"/>
            <a:ext cx="939800" cy="1588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287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287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287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713" grpId="0"/>
      <p:bldP spid="328718" grpId="0" animBg="1"/>
      <p:bldP spid="3287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741" name="Picture 13" descr="j0231955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571480"/>
            <a:ext cx="3348037" cy="2462212"/>
          </a:xfrm>
          <a:prstGeom prst="rect">
            <a:avLst/>
          </a:prstGeom>
          <a:noFill/>
        </p:spPr>
      </p:pic>
      <p:sp>
        <p:nvSpPr>
          <p:cNvPr id="329732" name="AutoShape 4"/>
          <p:cNvSpPr>
            <a:spLocks noChangeArrowheads="1"/>
          </p:cNvSpPr>
          <p:nvPr/>
        </p:nvSpPr>
        <p:spPr bwMode="auto">
          <a:xfrm>
            <a:off x="6357950" y="571480"/>
            <a:ext cx="2592388" cy="2714625"/>
          </a:xfrm>
          <a:prstGeom prst="foldedCorner">
            <a:avLst>
              <a:gd name="adj" fmla="val 12500"/>
            </a:avLst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/>
          <a:lstStyle/>
          <a:p>
            <a:pPr>
              <a:lnSpc>
                <a:spcPct val="130000"/>
              </a:lnSpc>
            </a:pPr>
            <a:r>
              <a:rPr lang="tr-TR" sz="2000" dirty="0">
                <a:solidFill>
                  <a:schemeClr val="bg2"/>
                </a:solidFill>
                <a:latin typeface="Arial" charset="0"/>
              </a:rPr>
              <a:t>10:00 Toplantı</a:t>
            </a:r>
          </a:p>
          <a:p>
            <a:pPr>
              <a:lnSpc>
                <a:spcPct val="130000"/>
              </a:lnSpc>
            </a:pPr>
            <a:r>
              <a:rPr lang="tr-TR" sz="2000" dirty="0">
                <a:solidFill>
                  <a:schemeClr val="bg2"/>
                </a:solidFill>
                <a:latin typeface="Arial" charset="0"/>
              </a:rPr>
              <a:t>12:00 Öğle Yemeği</a:t>
            </a:r>
          </a:p>
          <a:p>
            <a:pPr>
              <a:lnSpc>
                <a:spcPct val="130000"/>
              </a:lnSpc>
            </a:pPr>
            <a:r>
              <a:rPr lang="tr-TR" sz="2000" dirty="0">
                <a:solidFill>
                  <a:schemeClr val="bg2"/>
                </a:solidFill>
                <a:latin typeface="Arial" charset="0"/>
              </a:rPr>
              <a:t>12:30 </a:t>
            </a:r>
            <a:r>
              <a:rPr lang="tr-TR" sz="2000" dirty="0" smtClean="0">
                <a:solidFill>
                  <a:schemeClr val="bg2"/>
                </a:solidFill>
                <a:latin typeface="Arial" charset="0"/>
              </a:rPr>
              <a:t>İstasyona </a:t>
            </a:r>
            <a:r>
              <a:rPr lang="tr-TR" sz="2000" dirty="0">
                <a:solidFill>
                  <a:schemeClr val="bg2"/>
                </a:solidFill>
                <a:latin typeface="Arial" charset="0"/>
              </a:rPr>
              <a:t>Git</a:t>
            </a:r>
          </a:p>
          <a:p>
            <a:pPr>
              <a:lnSpc>
                <a:spcPct val="130000"/>
              </a:lnSpc>
            </a:pPr>
            <a:r>
              <a:rPr lang="tr-TR" sz="2000" dirty="0">
                <a:solidFill>
                  <a:srgbClr val="FF0000"/>
                </a:solidFill>
                <a:latin typeface="Arial" charset="0"/>
              </a:rPr>
              <a:t>13:00 Konferans</a:t>
            </a:r>
          </a:p>
          <a:p>
            <a:pPr>
              <a:lnSpc>
                <a:spcPct val="130000"/>
              </a:lnSpc>
            </a:pPr>
            <a:r>
              <a:rPr lang="tr-TR" sz="2000" dirty="0">
                <a:latin typeface="Arial" charset="0"/>
              </a:rPr>
              <a:t>15:00 Şantiye Gezisi</a:t>
            </a:r>
          </a:p>
          <a:p>
            <a:pPr>
              <a:lnSpc>
                <a:spcPct val="130000"/>
              </a:lnSpc>
            </a:pPr>
            <a:endParaRPr lang="tr-TR" sz="2000" dirty="0">
              <a:latin typeface="Arial" charset="0"/>
            </a:endParaRPr>
          </a:p>
        </p:txBody>
      </p:sp>
      <p:sp>
        <p:nvSpPr>
          <p:cNvPr id="329736" name="Text Box 8"/>
          <p:cNvSpPr txBox="1">
            <a:spLocks noChangeArrowheads="1"/>
          </p:cNvSpPr>
          <p:nvPr/>
        </p:nvSpPr>
        <p:spPr bwMode="auto">
          <a:xfrm>
            <a:off x="142875" y="3582988"/>
            <a:ext cx="4500563" cy="2332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tr-TR" sz="2800" dirty="0" smtClean="0"/>
              <a:t>Ahmet </a:t>
            </a:r>
            <a:r>
              <a:rPr lang="tr-TR" sz="2800" dirty="0"/>
              <a:t>bey </a:t>
            </a:r>
            <a:r>
              <a:rPr lang="tr-TR" sz="2800" dirty="0" smtClean="0"/>
              <a:t>kayınçosunu </a:t>
            </a:r>
            <a:r>
              <a:rPr lang="tr-TR" sz="2800" dirty="0"/>
              <a:t>bir taksi ile eve gönderip, konferansa yetişmek için koşarak uzaklaşır.</a:t>
            </a:r>
          </a:p>
        </p:txBody>
      </p:sp>
      <p:pic>
        <p:nvPicPr>
          <p:cNvPr id="329740" name="Picture 12" descr="j0295621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4643446"/>
            <a:ext cx="3325800" cy="1909586"/>
          </a:xfrm>
          <a:prstGeom prst="rect">
            <a:avLst/>
          </a:prstGeom>
          <a:noFill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500042"/>
            <a:ext cx="280987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9734" name="Line 6"/>
          <p:cNvSpPr>
            <a:spLocks noChangeShapeType="1"/>
          </p:cNvSpPr>
          <p:nvPr/>
        </p:nvSpPr>
        <p:spPr bwMode="auto">
          <a:xfrm flipH="1">
            <a:off x="1760538" y="1341438"/>
            <a:ext cx="434975" cy="504825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329735" name="Line 7"/>
          <p:cNvSpPr>
            <a:spLocks noChangeShapeType="1"/>
          </p:cNvSpPr>
          <p:nvPr/>
        </p:nvSpPr>
        <p:spPr bwMode="auto">
          <a:xfrm flipH="1" flipV="1">
            <a:off x="1760538" y="1846263"/>
            <a:ext cx="3175" cy="862012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9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9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7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297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297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297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508"/>
                            </p:stCondLst>
                            <p:childTnLst>
                              <p:par>
                                <p:cTn id="16" presetID="2" presetClass="exit" presetSubtype="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2000"/>
                                        <p:tgtEl>
                                          <p:spTgt spid="329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/>
                                        <p:tgtEl>
                                          <p:spTgt spid="329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9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508"/>
                            </p:stCondLst>
                            <p:childTnLst>
                              <p:par>
                                <p:cTn id="21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2000"/>
                                        <p:tgtEl>
                                          <p:spTgt spid="329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/>
                                        <p:tgtEl>
                                          <p:spTgt spid="329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9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97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0754" name="Picture 2" descr="j0231955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24525" y="4343400"/>
            <a:ext cx="3419475" cy="2514600"/>
          </a:xfrm>
          <a:prstGeom prst="rect">
            <a:avLst/>
          </a:prstGeom>
          <a:noFill/>
        </p:spPr>
      </p:pic>
      <p:sp>
        <p:nvSpPr>
          <p:cNvPr id="330756" name="AutoShape 4"/>
          <p:cNvSpPr>
            <a:spLocks noChangeArrowheads="1"/>
          </p:cNvSpPr>
          <p:nvPr/>
        </p:nvSpPr>
        <p:spPr bwMode="auto">
          <a:xfrm rot="-1354276">
            <a:off x="6022975" y="414338"/>
            <a:ext cx="2525713" cy="2641600"/>
          </a:xfrm>
          <a:prstGeom prst="foldedCorner">
            <a:avLst>
              <a:gd name="adj" fmla="val 12500"/>
            </a:avLst>
          </a:prstGeom>
          <a:solidFill>
            <a:srgbClr val="FFFF00">
              <a:alpha val="81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>
              <a:lnSpc>
                <a:spcPct val="130000"/>
              </a:lnSpc>
            </a:pPr>
            <a:r>
              <a:rPr lang="tr-TR" sz="2000">
                <a:solidFill>
                  <a:schemeClr val="bg2"/>
                </a:solidFill>
                <a:latin typeface="Arial" charset="0"/>
              </a:rPr>
              <a:t>10:00 Toplantı</a:t>
            </a:r>
          </a:p>
          <a:p>
            <a:pPr>
              <a:lnSpc>
                <a:spcPct val="130000"/>
              </a:lnSpc>
            </a:pPr>
            <a:r>
              <a:rPr lang="tr-TR" sz="2000">
                <a:solidFill>
                  <a:schemeClr val="bg2"/>
                </a:solidFill>
                <a:latin typeface="Arial" charset="0"/>
              </a:rPr>
              <a:t>12:00 Öğle Yemeği</a:t>
            </a:r>
          </a:p>
          <a:p>
            <a:pPr>
              <a:lnSpc>
                <a:spcPct val="130000"/>
              </a:lnSpc>
            </a:pPr>
            <a:r>
              <a:rPr lang="tr-TR" sz="2000">
                <a:solidFill>
                  <a:schemeClr val="bg2"/>
                </a:solidFill>
                <a:latin typeface="Arial" charset="0"/>
              </a:rPr>
              <a:t>12:30 Garaja Git</a:t>
            </a:r>
          </a:p>
          <a:p>
            <a:pPr>
              <a:lnSpc>
                <a:spcPct val="130000"/>
              </a:lnSpc>
            </a:pPr>
            <a:r>
              <a:rPr lang="tr-TR" sz="2000">
                <a:solidFill>
                  <a:schemeClr val="bg2"/>
                </a:solidFill>
                <a:latin typeface="Arial" charset="0"/>
              </a:rPr>
              <a:t>13:00 Konferans</a:t>
            </a:r>
          </a:p>
          <a:p>
            <a:pPr>
              <a:lnSpc>
                <a:spcPct val="130000"/>
              </a:lnSpc>
            </a:pPr>
            <a:r>
              <a:rPr lang="tr-TR" sz="2000">
                <a:latin typeface="Arial" charset="0"/>
              </a:rPr>
              <a:t>15:00 Şantiye Gezisi</a:t>
            </a:r>
          </a:p>
          <a:p>
            <a:pPr>
              <a:lnSpc>
                <a:spcPct val="130000"/>
              </a:lnSpc>
            </a:pPr>
            <a:endParaRPr lang="tr-TR" sz="2000">
              <a:latin typeface="Arial" charset="0"/>
            </a:endParaRPr>
          </a:p>
        </p:txBody>
      </p:sp>
      <p:pic>
        <p:nvPicPr>
          <p:cNvPr id="330757" name="Picture 5" descr="11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404813"/>
            <a:ext cx="2805113" cy="2851150"/>
          </a:xfrm>
          <a:prstGeom prst="rect">
            <a:avLst/>
          </a:prstGeom>
          <a:noFill/>
        </p:spPr>
      </p:pic>
      <p:sp>
        <p:nvSpPr>
          <p:cNvPr id="330758" name="Line 6"/>
          <p:cNvSpPr>
            <a:spLocks noChangeShapeType="1"/>
          </p:cNvSpPr>
          <p:nvPr/>
        </p:nvSpPr>
        <p:spPr bwMode="auto">
          <a:xfrm flipH="1">
            <a:off x="1760538" y="1412875"/>
            <a:ext cx="508000" cy="433388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330759" name="Line 7"/>
          <p:cNvSpPr>
            <a:spLocks noChangeShapeType="1"/>
          </p:cNvSpPr>
          <p:nvPr/>
        </p:nvSpPr>
        <p:spPr bwMode="auto">
          <a:xfrm flipV="1">
            <a:off x="971550" y="1846263"/>
            <a:ext cx="788988" cy="503237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330760" name="Text Box 8"/>
          <p:cNvSpPr txBox="1">
            <a:spLocks noChangeArrowheads="1"/>
          </p:cNvSpPr>
          <p:nvPr/>
        </p:nvSpPr>
        <p:spPr bwMode="auto">
          <a:xfrm>
            <a:off x="107950" y="3933825"/>
            <a:ext cx="6084888" cy="284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tr-TR" sz="27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Mehmet bey konferansa giderken sekreteri arayıp konferansın iptal edildiğini bildirir.</a:t>
            </a:r>
          </a:p>
          <a:p>
            <a:pPr>
              <a:lnSpc>
                <a:spcPct val="130000"/>
              </a:lnSpc>
            </a:pPr>
            <a:r>
              <a:rPr lang="tr-TR" sz="28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Mehmet bey’in saate göre</a:t>
            </a:r>
          </a:p>
          <a:p>
            <a:pPr>
              <a:lnSpc>
                <a:spcPct val="130000"/>
              </a:lnSpc>
            </a:pPr>
            <a:r>
              <a:rPr lang="tr-TR" sz="3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ne kadar boşluğu oldu?</a:t>
            </a:r>
            <a:endParaRPr lang="tr-TR" sz="3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30762" name="Picture 10" descr="j0221839[1]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00338" y="188913"/>
            <a:ext cx="3662362" cy="3744912"/>
          </a:xfrm>
          <a:prstGeom prst="rect">
            <a:avLst/>
          </a:prstGeom>
          <a:noFill/>
        </p:spPr>
      </p:pic>
      <p:sp>
        <p:nvSpPr>
          <p:cNvPr id="330763" name="AutoShape 11"/>
          <p:cNvSpPr>
            <a:spLocks noChangeArrowheads="1"/>
          </p:cNvSpPr>
          <p:nvPr/>
        </p:nvSpPr>
        <p:spPr bwMode="auto">
          <a:xfrm>
            <a:off x="5795963" y="3141663"/>
            <a:ext cx="3313112" cy="2447925"/>
          </a:xfrm>
          <a:prstGeom prst="wedgeRectCallout">
            <a:avLst>
              <a:gd name="adj1" fmla="val -25370"/>
              <a:gd name="adj2" fmla="val -67704"/>
            </a:avLst>
          </a:prstGeom>
          <a:solidFill>
            <a:srgbClr val="FFFF00">
              <a:alpha val="74001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lnSpc>
                <a:spcPct val="115000"/>
              </a:lnSpc>
            </a:pPr>
            <a:r>
              <a:rPr lang="tr-TR" sz="25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Mehmet Beyin şantiye gezisi için daha </a:t>
            </a:r>
          </a:p>
          <a:p>
            <a:pPr algn="ctr">
              <a:lnSpc>
                <a:spcPct val="115000"/>
              </a:lnSpc>
            </a:pPr>
            <a:r>
              <a:rPr lang="tr-TR" sz="25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 Saat 20 dakika</a:t>
            </a:r>
          </a:p>
          <a:p>
            <a:pPr algn="ctr">
              <a:lnSpc>
                <a:spcPct val="115000"/>
              </a:lnSpc>
            </a:pPr>
            <a:r>
              <a:rPr lang="tr-TR" sz="25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vakti var. 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30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30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7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307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307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307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0760" grpId="0"/>
      <p:bldP spid="33076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1787" name="Picture 11" descr="j0428331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4663" y="2635250"/>
            <a:ext cx="4859337" cy="4222750"/>
          </a:xfrm>
          <a:prstGeom prst="rect">
            <a:avLst/>
          </a:prstGeom>
          <a:noFill/>
        </p:spPr>
      </p:pic>
      <p:sp>
        <p:nvSpPr>
          <p:cNvPr id="331780" name="AutoShape 4"/>
          <p:cNvSpPr>
            <a:spLocks noChangeArrowheads="1"/>
          </p:cNvSpPr>
          <p:nvPr/>
        </p:nvSpPr>
        <p:spPr bwMode="auto">
          <a:xfrm rot="-1354276">
            <a:off x="6022975" y="414338"/>
            <a:ext cx="2525713" cy="2641600"/>
          </a:xfrm>
          <a:prstGeom prst="foldedCorner">
            <a:avLst>
              <a:gd name="adj" fmla="val 12500"/>
            </a:avLst>
          </a:prstGeom>
          <a:solidFill>
            <a:srgbClr val="FFFF00">
              <a:alpha val="81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>
              <a:lnSpc>
                <a:spcPct val="130000"/>
              </a:lnSpc>
            </a:pPr>
            <a:r>
              <a:rPr lang="tr-TR" sz="2000">
                <a:solidFill>
                  <a:schemeClr val="bg2"/>
                </a:solidFill>
                <a:latin typeface="Arial" charset="0"/>
              </a:rPr>
              <a:t>10:00 Toplantı</a:t>
            </a:r>
          </a:p>
          <a:p>
            <a:pPr>
              <a:lnSpc>
                <a:spcPct val="130000"/>
              </a:lnSpc>
            </a:pPr>
            <a:r>
              <a:rPr lang="tr-TR" sz="2000">
                <a:solidFill>
                  <a:schemeClr val="bg2"/>
                </a:solidFill>
                <a:latin typeface="Arial" charset="0"/>
              </a:rPr>
              <a:t>12:00 Öğle Yemeği</a:t>
            </a:r>
          </a:p>
          <a:p>
            <a:pPr>
              <a:lnSpc>
                <a:spcPct val="130000"/>
              </a:lnSpc>
            </a:pPr>
            <a:r>
              <a:rPr lang="tr-TR" sz="2000">
                <a:solidFill>
                  <a:schemeClr val="bg2"/>
                </a:solidFill>
                <a:latin typeface="Arial" charset="0"/>
              </a:rPr>
              <a:t>12:30 Garaja Git</a:t>
            </a:r>
          </a:p>
          <a:p>
            <a:pPr>
              <a:lnSpc>
                <a:spcPct val="130000"/>
              </a:lnSpc>
            </a:pPr>
            <a:r>
              <a:rPr lang="tr-TR" sz="2000">
                <a:solidFill>
                  <a:schemeClr val="bg2"/>
                </a:solidFill>
                <a:latin typeface="Arial" charset="0"/>
              </a:rPr>
              <a:t>13:00 Konferans</a:t>
            </a:r>
          </a:p>
          <a:p>
            <a:pPr>
              <a:lnSpc>
                <a:spcPct val="130000"/>
              </a:lnSpc>
            </a:pPr>
            <a:r>
              <a:rPr lang="tr-TR" sz="2000">
                <a:solidFill>
                  <a:srgbClr val="FF0000"/>
                </a:solidFill>
                <a:latin typeface="Arial" charset="0"/>
              </a:rPr>
              <a:t>15:00 Şantiye Gezisi</a:t>
            </a:r>
          </a:p>
          <a:p>
            <a:pPr>
              <a:lnSpc>
                <a:spcPct val="130000"/>
              </a:lnSpc>
            </a:pPr>
            <a:endParaRPr lang="tr-TR" sz="2000">
              <a:latin typeface="Arial" charset="0"/>
            </a:endParaRPr>
          </a:p>
        </p:txBody>
      </p:sp>
      <p:pic>
        <p:nvPicPr>
          <p:cNvPr id="331781" name="Picture 5" descr="11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404813"/>
            <a:ext cx="2805113" cy="2851150"/>
          </a:xfrm>
          <a:prstGeom prst="rect">
            <a:avLst/>
          </a:prstGeom>
          <a:noFill/>
        </p:spPr>
      </p:pic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1760538" y="981075"/>
            <a:ext cx="650875" cy="865188"/>
            <a:chOff x="1109" y="618"/>
            <a:chExt cx="410" cy="545"/>
          </a:xfrm>
        </p:grpSpPr>
        <p:sp>
          <p:nvSpPr>
            <p:cNvPr id="331782" name="Line 6"/>
            <p:cNvSpPr>
              <a:spLocks noChangeShapeType="1"/>
            </p:cNvSpPr>
            <p:nvPr/>
          </p:nvSpPr>
          <p:spPr bwMode="auto">
            <a:xfrm flipH="1">
              <a:off x="1109" y="1162"/>
              <a:ext cx="410" cy="1"/>
            </a:xfrm>
            <a:prstGeom prst="line">
              <a:avLst/>
            </a:prstGeom>
            <a:noFill/>
            <a:ln w="101600">
              <a:solidFill>
                <a:srgbClr val="FF0000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331783" name="Line 7"/>
            <p:cNvSpPr>
              <a:spLocks noChangeShapeType="1"/>
            </p:cNvSpPr>
            <p:nvPr/>
          </p:nvSpPr>
          <p:spPr bwMode="auto">
            <a:xfrm flipH="1">
              <a:off x="1109" y="618"/>
              <a:ext cx="2" cy="545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331784" name="Text Box 8"/>
          <p:cNvSpPr txBox="1">
            <a:spLocks noChangeArrowheads="1"/>
          </p:cNvSpPr>
          <p:nvPr/>
        </p:nvSpPr>
        <p:spPr bwMode="auto">
          <a:xfrm>
            <a:off x="107950" y="3295650"/>
            <a:ext cx="6084888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tr-TR" sz="27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Mehmet bey tam zamanında şantiyeye gitmeyi başardı.</a:t>
            </a:r>
          </a:p>
          <a:p>
            <a:pPr>
              <a:lnSpc>
                <a:spcPct val="130000"/>
              </a:lnSpc>
            </a:pPr>
            <a:r>
              <a:rPr lang="tr-TR" sz="27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İşten çıkmasına </a:t>
            </a:r>
            <a:r>
              <a:rPr lang="tr-TR" sz="27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 saat</a:t>
            </a:r>
            <a:r>
              <a:rPr lang="tr-TR" sz="27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kalan Mehmet bey </a:t>
            </a:r>
          </a:p>
          <a:p>
            <a:pPr>
              <a:lnSpc>
                <a:spcPct val="130000"/>
              </a:lnSpc>
            </a:pPr>
            <a:r>
              <a:rPr lang="tr-TR" sz="27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eve 40 dakikada varıyor.</a:t>
            </a:r>
          </a:p>
          <a:p>
            <a:pPr>
              <a:lnSpc>
                <a:spcPct val="130000"/>
              </a:lnSpc>
            </a:pPr>
            <a:r>
              <a:rPr lang="tr-TR" sz="27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Saat kaçta evde olur?</a:t>
            </a:r>
            <a:endParaRPr lang="tr-TR" sz="30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31788" name="AutoShape 12"/>
          <p:cNvSpPr>
            <a:spLocks noChangeArrowheads="1"/>
          </p:cNvSpPr>
          <p:nvPr/>
        </p:nvSpPr>
        <p:spPr bwMode="auto">
          <a:xfrm>
            <a:off x="5508625" y="3502025"/>
            <a:ext cx="3313113" cy="1943100"/>
          </a:xfrm>
          <a:prstGeom prst="wedgeRectCallout">
            <a:avLst>
              <a:gd name="adj1" fmla="val -128773"/>
              <a:gd name="adj2" fmla="val -127778"/>
            </a:avLst>
          </a:prstGeom>
          <a:solidFill>
            <a:srgbClr val="FFFF00">
              <a:alpha val="74001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lnSpc>
                <a:spcPct val="115000"/>
              </a:lnSpc>
            </a:pPr>
            <a:r>
              <a:rPr lang="tr-TR" sz="2500">
                <a:solidFill>
                  <a:srgbClr val="FF0000"/>
                </a:solidFill>
              </a:rPr>
              <a:t>Mehmet Bey saat </a:t>
            </a:r>
            <a:r>
              <a:rPr lang="tr-TR" sz="2500" b="1">
                <a:solidFill>
                  <a:srgbClr val="FF0000"/>
                </a:solidFill>
              </a:rPr>
              <a:t>18:00’de</a:t>
            </a:r>
            <a:r>
              <a:rPr lang="tr-TR" sz="2500">
                <a:solidFill>
                  <a:srgbClr val="FF0000"/>
                </a:solidFill>
              </a:rPr>
              <a:t> işten çıkar ve </a:t>
            </a:r>
            <a:r>
              <a:rPr lang="tr-TR" sz="2500" b="1">
                <a:solidFill>
                  <a:srgbClr val="FF0000"/>
                </a:solidFill>
              </a:rPr>
              <a:t>18:40’da</a:t>
            </a:r>
            <a:r>
              <a:rPr lang="tr-TR" sz="2500">
                <a:solidFill>
                  <a:srgbClr val="FF0000"/>
                </a:solidFill>
              </a:rPr>
              <a:t> evde olacaktır.</a:t>
            </a:r>
          </a:p>
        </p:txBody>
      </p: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971550" y="1846263"/>
            <a:ext cx="792163" cy="503237"/>
            <a:chOff x="612" y="1163"/>
            <a:chExt cx="499" cy="317"/>
          </a:xfrm>
        </p:grpSpPr>
        <p:sp>
          <p:nvSpPr>
            <p:cNvPr id="331789" name="Line 13"/>
            <p:cNvSpPr>
              <a:spLocks noChangeShapeType="1"/>
            </p:cNvSpPr>
            <p:nvPr/>
          </p:nvSpPr>
          <p:spPr bwMode="auto">
            <a:xfrm flipV="1">
              <a:off x="975" y="1163"/>
              <a:ext cx="134" cy="317"/>
            </a:xfrm>
            <a:prstGeom prst="line">
              <a:avLst/>
            </a:prstGeom>
            <a:noFill/>
            <a:ln w="101600">
              <a:solidFill>
                <a:srgbClr val="FF0000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331790" name="Line 14"/>
            <p:cNvSpPr>
              <a:spLocks noChangeShapeType="1"/>
            </p:cNvSpPr>
            <p:nvPr/>
          </p:nvSpPr>
          <p:spPr bwMode="auto">
            <a:xfrm flipV="1">
              <a:off x="612" y="1163"/>
              <a:ext cx="499" cy="271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</p:grp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17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1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1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317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317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317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4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1784" grpId="0"/>
      <p:bldP spid="33178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2813" name="Picture 13" descr="0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60350"/>
            <a:ext cx="7620000" cy="5715000"/>
          </a:xfrm>
          <a:prstGeom prst="rect">
            <a:avLst/>
          </a:prstGeom>
          <a:noFill/>
        </p:spPr>
      </p:pic>
      <p:sp>
        <p:nvSpPr>
          <p:cNvPr id="332814" name="AutoShape 14"/>
          <p:cNvSpPr>
            <a:spLocks noChangeArrowheads="1"/>
          </p:cNvSpPr>
          <p:nvPr/>
        </p:nvSpPr>
        <p:spPr bwMode="auto">
          <a:xfrm>
            <a:off x="539750" y="4076700"/>
            <a:ext cx="6911975" cy="1584325"/>
          </a:xfrm>
          <a:prstGeom prst="wave">
            <a:avLst>
              <a:gd name="adj1" fmla="val 13005"/>
              <a:gd name="adj2" fmla="val 0"/>
            </a:avLst>
          </a:prstGeom>
          <a:gradFill rotWithShape="1">
            <a:gsLst>
              <a:gs pos="0">
                <a:srgbClr val="99CCFF">
                  <a:alpha val="80000"/>
                </a:srgbClr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endParaRPr lang="tr-TR"/>
          </a:p>
        </p:txBody>
      </p:sp>
      <p:pic>
        <p:nvPicPr>
          <p:cNvPr id="332812" name="Picture 12" descr="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32815" name="WordArt 15"/>
          <p:cNvSpPr>
            <a:spLocks noChangeArrowheads="1" noChangeShapeType="1" noTextEdit="1"/>
          </p:cNvSpPr>
          <p:nvPr/>
        </p:nvSpPr>
        <p:spPr bwMode="auto">
          <a:xfrm>
            <a:off x="684213" y="4437063"/>
            <a:ext cx="4608512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Sevimli Canavarlar</a:t>
            </a:r>
          </a:p>
        </p:txBody>
      </p:sp>
      <p:sp>
        <p:nvSpPr>
          <p:cNvPr id="332817" name="Text Box 17"/>
          <p:cNvSpPr txBox="1">
            <a:spLocks noChangeArrowheads="1"/>
          </p:cNvSpPr>
          <p:nvPr/>
        </p:nvSpPr>
        <p:spPr bwMode="auto">
          <a:xfrm>
            <a:off x="3898900" y="635000"/>
            <a:ext cx="3481388" cy="2289175"/>
          </a:xfrm>
          <a:prstGeom prst="rect">
            <a:avLst/>
          </a:prstGeom>
          <a:solidFill>
            <a:srgbClr val="FFFF00">
              <a:alpha val="61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120000"/>
              </a:lnSpc>
            </a:pPr>
            <a:r>
              <a:rPr lang="tr-TR" sz="3000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İSTANBUL: 09:30</a:t>
            </a:r>
          </a:p>
          <a:p>
            <a:pPr>
              <a:lnSpc>
                <a:spcPct val="120000"/>
              </a:lnSpc>
            </a:pPr>
            <a:r>
              <a:rPr lang="tr-TR" sz="3000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TOKYO: 16:30</a:t>
            </a:r>
          </a:p>
          <a:p>
            <a:pPr>
              <a:lnSpc>
                <a:spcPct val="120000"/>
              </a:lnSpc>
            </a:pPr>
            <a:r>
              <a:rPr lang="tr-TR" sz="3000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NEW YORK: 02:30</a:t>
            </a:r>
          </a:p>
          <a:p>
            <a:pPr>
              <a:lnSpc>
                <a:spcPct val="120000"/>
              </a:lnSpc>
            </a:pPr>
            <a:r>
              <a:rPr lang="tr-TR" sz="3000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BAKÜ: 11:30</a:t>
            </a:r>
          </a:p>
        </p:txBody>
      </p:sp>
      <p:sp>
        <p:nvSpPr>
          <p:cNvPr id="332818" name="Text Box 18"/>
          <p:cNvSpPr txBox="1">
            <a:spLocks noChangeArrowheads="1"/>
          </p:cNvSpPr>
          <p:nvPr/>
        </p:nvSpPr>
        <p:spPr bwMode="auto">
          <a:xfrm>
            <a:off x="88900" y="5300663"/>
            <a:ext cx="9055100" cy="1463675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lnSpc>
                <a:spcPct val="120000"/>
              </a:lnSpc>
            </a:pPr>
            <a:r>
              <a:rPr lang="tr-TR" sz="2500">
                <a:solidFill>
                  <a:srgbClr val="FFFF00"/>
                </a:solidFill>
              </a:rPr>
              <a:t>Uluslar arası televizyon kanalı Sevimli Canavarlar adlı filmin yayın saatini yazıyor. Yukarıdaki ülkeler arasındaki saat farklarını bulabilir misiniz?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2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2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2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2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2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817" grpId="0" animBg="1"/>
      <p:bldP spid="3328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3826" name="Picture 2" descr="0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60350"/>
            <a:ext cx="7620000" cy="5715000"/>
          </a:xfrm>
          <a:prstGeom prst="rect">
            <a:avLst/>
          </a:prstGeom>
          <a:noFill/>
        </p:spPr>
      </p:pic>
      <p:sp>
        <p:nvSpPr>
          <p:cNvPr id="333827" name="AutoShape 3"/>
          <p:cNvSpPr>
            <a:spLocks noChangeArrowheads="1"/>
          </p:cNvSpPr>
          <p:nvPr/>
        </p:nvSpPr>
        <p:spPr bwMode="auto">
          <a:xfrm>
            <a:off x="539750" y="4076700"/>
            <a:ext cx="6911975" cy="1584325"/>
          </a:xfrm>
          <a:prstGeom prst="wave">
            <a:avLst>
              <a:gd name="adj1" fmla="val 13005"/>
              <a:gd name="adj2" fmla="val 0"/>
            </a:avLst>
          </a:prstGeom>
          <a:gradFill rotWithShape="1">
            <a:gsLst>
              <a:gs pos="0">
                <a:srgbClr val="99CCFF">
                  <a:alpha val="80000"/>
                </a:srgbClr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endParaRPr lang="tr-TR"/>
          </a:p>
        </p:txBody>
      </p:sp>
      <p:pic>
        <p:nvPicPr>
          <p:cNvPr id="333828" name="Picture 4" descr="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33830" name="WordArt 6"/>
          <p:cNvSpPr>
            <a:spLocks noChangeArrowheads="1" noChangeShapeType="1" noTextEdit="1"/>
          </p:cNvSpPr>
          <p:nvPr/>
        </p:nvSpPr>
        <p:spPr bwMode="auto">
          <a:xfrm>
            <a:off x="684213" y="4437063"/>
            <a:ext cx="4608512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Sevimli Canavarlar</a:t>
            </a:r>
          </a:p>
        </p:txBody>
      </p:sp>
      <p:sp>
        <p:nvSpPr>
          <p:cNvPr id="333831" name="Text Box 7"/>
          <p:cNvSpPr txBox="1">
            <a:spLocks noChangeArrowheads="1"/>
          </p:cNvSpPr>
          <p:nvPr/>
        </p:nvSpPr>
        <p:spPr bwMode="auto">
          <a:xfrm>
            <a:off x="3898900" y="635000"/>
            <a:ext cx="3481388" cy="2289175"/>
          </a:xfrm>
          <a:prstGeom prst="rect">
            <a:avLst/>
          </a:prstGeom>
          <a:solidFill>
            <a:srgbClr val="FFFF00">
              <a:alpha val="61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120000"/>
              </a:lnSpc>
            </a:pPr>
            <a:r>
              <a:rPr lang="tr-TR" sz="3000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İSTANBUL: 09:30</a:t>
            </a:r>
          </a:p>
          <a:p>
            <a:pPr>
              <a:lnSpc>
                <a:spcPct val="120000"/>
              </a:lnSpc>
            </a:pPr>
            <a:r>
              <a:rPr lang="tr-TR" sz="3000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TOKYO: 16:30</a:t>
            </a:r>
          </a:p>
          <a:p>
            <a:pPr>
              <a:lnSpc>
                <a:spcPct val="120000"/>
              </a:lnSpc>
            </a:pPr>
            <a:r>
              <a:rPr lang="tr-TR" sz="3000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NEW YORK: 02:30</a:t>
            </a:r>
          </a:p>
          <a:p>
            <a:pPr>
              <a:lnSpc>
                <a:spcPct val="120000"/>
              </a:lnSpc>
            </a:pPr>
            <a:r>
              <a:rPr lang="tr-TR" sz="3000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BAKÜ: 11:30</a:t>
            </a:r>
          </a:p>
        </p:txBody>
      </p:sp>
      <p:sp>
        <p:nvSpPr>
          <p:cNvPr id="333832" name="Text Box 8"/>
          <p:cNvSpPr txBox="1">
            <a:spLocks noChangeArrowheads="1"/>
          </p:cNvSpPr>
          <p:nvPr/>
        </p:nvSpPr>
        <p:spPr bwMode="auto">
          <a:xfrm>
            <a:off x="88900" y="5300663"/>
            <a:ext cx="9055100" cy="1006475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lnSpc>
                <a:spcPct val="120000"/>
              </a:lnSpc>
            </a:pPr>
            <a:r>
              <a:rPr lang="tr-TR" sz="2500">
                <a:solidFill>
                  <a:srgbClr val="FFFF00"/>
                </a:solidFill>
              </a:rPr>
              <a:t>İstanbul (TÜRKİYE) ile TOKYO (Japonya) </a:t>
            </a:r>
          </a:p>
          <a:p>
            <a:pPr>
              <a:lnSpc>
                <a:spcPct val="120000"/>
              </a:lnSpc>
            </a:pPr>
            <a:r>
              <a:rPr lang="tr-TR" sz="2500">
                <a:solidFill>
                  <a:srgbClr val="FFFF00"/>
                </a:solidFill>
              </a:rPr>
              <a:t>arasındaki saat farkı:</a:t>
            </a:r>
            <a:endParaRPr lang="tr-TR" sz="3000" b="1">
              <a:solidFill>
                <a:srgbClr val="FFFF00"/>
              </a:solidFill>
            </a:endParaRPr>
          </a:p>
        </p:txBody>
      </p:sp>
      <p:sp>
        <p:nvSpPr>
          <p:cNvPr id="333833" name="Text Box 9"/>
          <p:cNvSpPr txBox="1">
            <a:spLocks noChangeArrowheads="1"/>
          </p:cNvSpPr>
          <p:nvPr/>
        </p:nvSpPr>
        <p:spPr bwMode="auto">
          <a:xfrm>
            <a:off x="3348038" y="5661025"/>
            <a:ext cx="30241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lnSpc>
                <a:spcPct val="120000"/>
              </a:lnSpc>
            </a:pPr>
            <a:r>
              <a:rPr lang="tr-TR" sz="3000" b="1">
                <a:solidFill>
                  <a:srgbClr val="FFFF00"/>
                </a:solidFill>
              </a:rPr>
              <a:t>7 Saat ileri.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338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338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338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38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38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3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3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3832" grpId="0" animBg="1"/>
      <p:bldP spid="3338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19" name="Text Box 3"/>
          <p:cNvSpPr txBox="1">
            <a:spLocks noChangeArrowheads="1"/>
          </p:cNvSpPr>
          <p:nvPr/>
        </p:nvSpPr>
        <p:spPr bwMode="auto">
          <a:xfrm>
            <a:off x="3214678" y="1500174"/>
            <a:ext cx="5653087" cy="242835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tr-TR" sz="4000" dirty="0" smtClean="0"/>
              <a:t>Hayatımızda </a:t>
            </a:r>
            <a:r>
              <a:rPr lang="tr-TR" sz="4000" dirty="0"/>
              <a:t>zaman </a:t>
            </a:r>
            <a:r>
              <a:rPr lang="tr-TR" sz="4000" dirty="0" smtClean="0"/>
              <a:t>ve </a:t>
            </a:r>
            <a:r>
              <a:rPr lang="tr-TR" sz="4000" dirty="0"/>
              <a:t>saat kavramının önemli bir yeri vardır.</a:t>
            </a:r>
          </a:p>
        </p:txBody>
      </p:sp>
      <p:pic>
        <p:nvPicPr>
          <p:cNvPr id="316426" name="Picture 10" descr="j0424232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736"/>
            <a:ext cx="2952750" cy="29527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7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164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CC66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164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164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16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16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64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4850" name="Picture 2" descr="0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60350"/>
            <a:ext cx="7620000" cy="5715000"/>
          </a:xfrm>
          <a:prstGeom prst="rect">
            <a:avLst/>
          </a:prstGeom>
          <a:noFill/>
        </p:spPr>
      </p:pic>
      <p:sp>
        <p:nvSpPr>
          <p:cNvPr id="334851" name="AutoShape 3"/>
          <p:cNvSpPr>
            <a:spLocks noChangeArrowheads="1"/>
          </p:cNvSpPr>
          <p:nvPr/>
        </p:nvSpPr>
        <p:spPr bwMode="auto">
          <a:xfrm>
            <a:off x="539750" y="4076700"/>
            <a:ext cx="6911975" cy="1584325"/>
          </a:xfrm>
          <a:prstGeom prst="wave">
            <a:avLst>
              <a:gd name="adj1" fmla="val 13005"/>
              <a:gd name="adj2" fmla="val 0"/>
            </a:avLst>
          </a:prstGeom>
          <a:gradFill rotWithShape="1">
            <a:gsLst>
              <a:gs pos="0">
                <a:srgbClr val="99CCFF">
                  <a:alpha val="80000"/>
                </a:srgbClr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endParaRPr lang="tr-TR"/>
          </a:p>
        </p:txBody>
      </p:sp>
      <p:pic>
        <p:nvPicPr>
          <p:cNvPr id="334852" name="Picture 4" descr="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34854" name="WordArt 6"/>
          <p:cNvSpPr>
            <a:spLocks noChangeArrowheads="1" noChangeShapeType="1" noTextEdit="1"/>
          </p:cNvSpPr>
          <p:nvPr/>
        </p:nvSpPr>
        <p:spPr bwMode="auto">
          <a:xfrm>
            <a:off x="684213" y="4437063"/>
            <a:ext cx="4608512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Sevimli Canavarlar</a:t>
            </a:r>
          </a:p>
        </p:txBody>
      </p:sp>
      <p:sp>
        <p:nvSpPr>
          <p:cNvPr id="334855" name="Text Box 7"/>
          <p:cNvSpPr txBox="1">
            <a:spLocks noChangeArrowheads="1"/>
          </p:cNvSpPr>
          <p:nvPr/>
        </p:nvSpPr>
        <p:spPr bwMode="auto">
          <a:xfrm>
            <a:off x="3898900" y="635000"/>
            <a:ext cx="3481388" cy="2289175"/>
          </a:xfrm>
          <a:prstGeom prst="rect">
            <a:avLst/>
          </a:prstGeom>
          <a:solidFill>
            <a:srgbClr val="FFFF00">
              <a:alpha val="61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120000"/>
              </a:lnSpc>
            </a:pPr>
            <a:r>
              <a:rPr lang="tr-TR" sz="3000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İSTANBUL: 09:30</a:t>
            </a:r>
          </a:p>
          <a:p>
            <a:pPr>
              <a:lnSpc>
                <a:spcPct val="120000"/>
              </a:lnSpc>
            </a:pPr>
            <a:r>
              <a:rPr lang="tr-TR" sz="3000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TOKYO: 16:30</a:t>
            </a:r>
          </a:p>
          <a:p>
            <a:pPr>
              <a:lnSpc>
                <a:spcPct val="120000"/>
              </a:lnSpc>
            </a:pPr>
            <a:r>
              <a:rPr lang="tr-TR" sz="3000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NEW YORK: 02:30</a:t>
            </a:r>
          </a:p>
          <a:p>
            <a:pPr>
              <a:lnSpc>
                <a:spcPct val="120000"/>
              </a:lnSpc>
            </a:pPr>
            <a:r>
              <a:rPr lang="tr-TR" sz="3000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BAKÜ: 11:30</a:t>
            </a:r>
          </a:p>
        </p:txBody>
      </p:sp>
      <p:sp>
        <p:nvSpPr>
          <p:cNvPr id="334856" name="Text Box 8"/>
          <p:cNvSpPr txBox="1">
            <a:spLocks noChangeArrowheads="1"/>
          </p:cNvSpPr>
          <p:nvPr/>
        </p:nvSpPr>
        <p:spPr bwMode="auto">
          <a:xfrm>
            <a:off x="88900" y="5300663"/>
            <a:ext cx="9055100" cy="1006475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lnSpc>
                <a:spcPct val="120000"/>
              </a:lnSpc>
            </a:pPr>
            <a:r>
              <a:rPr lang="tr-TR" sz="2500">
                <a:solidFill>
                  <a:srgbClr val="FFFF00"/>
                </a:solidFill>
              </a:rPr>
              <a:t>İstanbul (TÜRKİYE) ile NEW YORK  (Amerika) </a:t>
            </a:r>
          </a:p>
          <a:p>
            <a:pPr>
              <a:lnSpc>
                <a:spcPct val="120000"/>
              </a:lnSpc>
            </a:pPr>
            <a:r>
              <a:rPr lang="tr-TR" sz="2500">
                <a:solidFill>
                  <a:srgbClr val="FFFF00"/>
                </a:solidFill>
              </a:rPr>
              <a:t>arasındaki saat farkı:</a:t>
            </a:r>
            <a:endParaRPr lang="tr-TR" sz="3000" b="1">
              <a:solidFill>
                <a:srgbClr val="FFFF00"/>
              </a:solidFill>
            </a:endParaRPr>
          </a:p>
        </p:txBody>
      </p:sp>
      <p:sp>
        <p:nvSpPr>
          <p:cNvPr id="334857" name="Text Box 9"/>
          <p:cNvSpPr txBox="1">
            <a:spLocks noChangeArrowheads="1"/>
          </p:cNvSpPr>
          <p:nvPr/>
        </p:nvSpPr>
        <p:spPr bwMode="auto">
          <a:xfrm>
            <a:off x="3348038" y="5661025"/>
            <a:ext cx="28082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lnSpc>
                <a:spcPct val="120000"/>
              </a:lnSpc>
            </a:pPr>
            <a:r>
              <a:rPr lang="tr-TR" sz="3000" b="1">
                <a:solidFill>
                  <a:srgbClr val="FFFF00"/>
                </a:solidFill>
              </a:rPr>
              <a:t>7 Saat geri.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348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348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348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48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48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4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4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4856" grpId="0" animBg="1"/>
      <p:bldP spid="33485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874" name="Picture 2" descr="0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60350"/>
            <a:ext cx="7620000" cy="5715000"/>
          </a:xfrm>
          <a:prstGeom prst="rect">
            <a:avLst/>
          </a:prstGeom>
          <a:noFill/>
        </p:spPr>
      </p:pic>
      <p:sp>
        <p:nvSpPr>
          <p:cNvPr id="335875" name="AutoShape 3"/>
          <p:cNvSpPr>
            <a:spLocks noChangeArrowheads="1"/>
          </p:cNvSpPr>
          <p:nvPr/>
        </p:nvSpPr>
        <p:spPr bwMode="auto">
          <a:xfrm>
            <a:off x="539750" y="4076700"/>
            <a:ext cx="6911975" cy="1584325"/>
          </a:xfrm>
          <a:prstGeom prst="wave">
            <a:avLst>
              <a:gd name="adj1" fmla="val 13005"/>
              <a:gd name="adj2" fmla="val 0"/>
            </a:avLst>
          </a:prstGeom>
          <a:gradFill rotWithShape="1">
            <a:gsLst>
              <a:gs pos="0">
                <a:srgbClr val="99CCFF">
                  <a:alpha val="80000"/>
                </a:srgbClr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endParaRPr lang="tr-TR"/>
          </a:p>
        </p:txBody>
      </p:sp>
      <p:pic>
        <p:nvPicPr>
          <p:cNvPr id="335876" name="Picture 4" descr="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35878" name="WordArt 6"/>
          <p:cNvSpPr>
            <a:spLocks noChangeArrowheads="1" noChangeShapeType="1" noTextEdit="1"/>
          </p:cNvSpPr>
          <p:nvPr/>
        </p:nvSpPr>
        <p:spPr bwMode="auto">
          <a:xfrm>
            <a:off x="684213" y="4437063"/>
            <a:ext cx="4608512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Sevimli Canavarlar</a:t>
            </a:r>
          </a:p>
        </p:txBody>
      </p:sp>
      <p:sp>
        <p:nvSpPr>
          <p:cNvPr id="335879" name="Text Box 7"/>
          <p:cNvSpPr txBox="1">
            <a:spLocks noChangeArrowheads="1"/>
          </p:cNvSpPr>
          <p:nvPr/>
        </p:nvSpPr>
        <p:spPr bwMode="auto">
          <a:xfrm>
            <a:off x="3898900" y="635000"/>
            <a:ext cx="3481388" cy="2289175"/>
          </a:xfrm>
          <a:prstGeom prst="rect">
            <a:avLst/>
          </a:prstGeom>
          <a:solidFill>
            <a:srgbClr val="FFFF00">
              <a:alpha val="61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120000"/>
              </a:lnSpc>
            </a:pPr>
            <a:r>
              <a:rPr lang="tr-TR" sz="3000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İSTANBUL: 09:30</a:t>
            </a:r>
          </a:p>
          <a:p>
            <a:pPr>
              <a:lnSpc>
                <a:spcPct val="120000"/>
              </a:lnSpc>
            </a:pPr>
            <a:r>
              <a:rPr lang="tr-TR" sz="3000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TOKYO: 16:30</a:t>
            </a:r>
          </a:p>
          <a:p>
            <a:pPr>
              <a:lnSpc>
                <a:spcPct val="120000"/>
              </a:lnSpc>
            </a:pPr>
            <a:r>
              <a:rPr lang="tr-TR" sz="3000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NEW YORK: 02:30</a:t>
            </a:r>
          </a:p>
          <a:p>
            <a:pPr>
              <a:lnSpc>
                <a:spcPct val="120000"/>
              </a:lnSpc>
            </a:pPr>
            <a:r>
              <a:rPr lang="tr-TR" sz="3000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BAKÜ: 11:30</a:t>
            </a:r>
          </a:p>
        </p:txBody>
      </p:sp>
      <p:sp>
        <p:nvSpPr>
          <p:cNvPr id="335880" name="Text Box 8"/>
          <p:cNvSpPr txBox="1">
            <a:spLocks noChangeArrowheads="1"/>
          </p:cNvSpPr>
          <p:nvPr/>
        </p:nvSpPr>
        <p:spPr bwMode="auto">
          <a:xfrm>
            <a:off x="88900" y="5300663"/>
            <a:ext cx="9055100" cy="1006475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lnSpc>
                <a:spcPct val="120000"/>
              </a:lnSpc>
            </a:pPr>
            <a:r>
              <a:rPr lang="tr-TR" sz="2500">
                <a:solidFill>
                  <a:srgbClr val="FFFF00"/>
                </a:solidFill>
              </a:rPr>
              <a:t>İstanbul (TÜRKİYE) ile BAKÜ  (Azerbeycan) </a:t>
            </a:r>
          </a:p>
          <a:p>
            <a:pPr>
              <a:lnSpc>
                <a:spcPct val="120000"/>
              </a:lnSpc>
            </a:pPr>
            <a:r>
              <a:rPr lang="tr-TR" sz="2500">
                <a:solidFill>
                  <a:srgbClr val="FFFF00"/>
                </a:solidFill>
              </a:rPr>
              <a:t>arasındaki saat farkı:</a:t>
            </a:r>
            <a:endParaRPr lang="tr-TR" sz="3000" b="1">
              <a:solidFill>
                <a:srgbClr val="FFFF00"/>
              </a:solidFill>
            </a:endParaRPr>
          </a:p>
        </p:txBody>
      </p:sp>
      <p:sp>
        <p:nvSpPr>
          <p:cNvPr id="335881" name="Text Box 9"/>
          <p:cNvSpPr txBox="1">
            <a:spLocks noChangeArrowheads="1"/>
          </p:cNvSpPr>
          <p:nvPr/>
        </p:nvSpPr>
        <p:spPr bwMode="auto">
          <a:xfrm>
            <a:off x="3348038" y="5661025"/>
            <a:ext cx="30241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lnSpc>
                <a:spcPct val="120000"/>
              </a:lnSpc>
            </a:pPr>
            <a:r>
              <a:rPr lang="tr-TR" sz="3000" b="1">
                <a:solidFill>
                  <a:srgbClr val="FFFF00"/>
                </a:solidFill>
              </a:rPr>
              <a:t>2 Saat ileri.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358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358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358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58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58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5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5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5880" grpId="0" animBg="1"/>
      <p:bldP spid="33588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6906" name="Picture 10" descr="0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549275"/>
            <a:ext cx="7199312" cy="5399088"/>
          </a:xfrm>
          <a:prstGeom prst="rect">
            <a:avLst/>
          </a:prstGeom>
          <a:noFill/>
        </p:spPr>
      </p:pic>
      <p:sp>
        <p:nvSpPr>
          <p:cNvPr id="336899" name="AutoShape 3"/>
          <p:cNvSpPr>
            <a:spLocks noChangeArrowheads="1"/>
          </p:cNvSpPr>
          <p:nvPr/>
        </p:nvSpPr>
        <p:spPr bwMode="auto">
          <a:xfrm>
            <a:off x="539750" y="4076700"/>
            <a:ext cx="6911975" cy="1584325"/>
          </a:xfrm>
          <a:prstGeom prst="wave">
            <a:avLst>
              <a:gd name="adj1" fmla="val 13005"/>
              <a:gd name="adj2" fmla="val 0"/>
            </a:avLst>
          </a:prstGeom>
          <a:gradFill rotWithShape="1">
            <a:gsLst>
              <a:gs pos="0">
                <a:srgbClr val="99CCFF">
                  <a:alpha val="80000"/>
                </a:srgbClr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endParaRPr lang="tr-TR"/>
          </a:p>
        </p:txBody>
      </p:sp>
      <p:pic>
        <p:nvPicPr>
          <p:cNvPr id="336900" name="Picture 4" descr="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36902" name="WordArt 6"/>
          <p:cNvSpPr>
            <a:spLocks noChangeArrowheads="1" noChangeShapeType="1" noTextEdit="1"/>
          </p:cNvSpPr>
          <p:nvPr/>
        </p:nvSpPr>
        <p:spPr bwMode="auto">
          <a:xfrm>
            <a:off x="684213" y="4437063"/>
            <a:ext cx="4608512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Ormanları Koruyalım</a:t>
            </a:r>
          </a:p>
        </p:txBody>
      </p:sp>
      <p:sp>
        <p:nvSpPr>
          <p:cNvPr id="336903" name="Text Box 7"/>
          <p:cNvSpPr txBox="1">
            <a:spLocks noChangeArrowheads="1"/>
          </p:cNvSpPr>
          <p:nvPr/>
        </p:nvSpPr>
        <p:spPr bwMode="auto">
          <a:xfrm>
            <a:off x="3898900" y="635000"/>
            <a:ext cx="3311525" cy="2289175"/>
          </a:xfrm>
          <a:prstGeom prst="rect">
            <a:avLst/>
          </a:prstGeom>
          <a:solidFill>
            <a:srgbClr val="FFFF00">
              <a:alpha val="61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120000"/>
              </a:lnSpc>
            </a:pPr>
            <a:r>
              <a:rPr lang="tr-TR" sz="3000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İSTANBUL: 14:30</a:t>
            </a:r>
          </a:p>
          <a:p>
            <a:pPr>
              <a:lnSpc>
                <a:spcPct val="120000"/>
              </a:lnSpc>
            </a:pPr>
            <a:r>
              <a:rPr lang="tr-TR" sz="3000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TOKYO: </a:t>
            </a:r>
          </a:p>
          <a:p>
            <a:pPr>
              <a:lnSpc>
                <a:spcPct val="120000"/>
              </a:lnSpc>
            </a:pPr>
            <a:r>
              <a:rPr lang="tr-TR" sz="3000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NEW YORK: </a:t>
            </a:r>
          </a:p>
          <a:p>
            <a:pPr>
              <a:lnSpc>
                <a:spcPct val="120000"/>
              </a:lnSpc>
            </a:pPr>
            <a:r>
              <a:rPr lang="tr-TR" sz="3000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BAKÜ: </a:t>
            </a:r>
          </a:p>
        </p:txBody>
      </p:sp>
      <p:sp>
        <p:nvSpPr>
          <p:cNvPr id="336904" name="Text Box 8"/>
          <p:cNvSpPr txBox="1">
            <a:spLocks noChangeArrowheads="1"/>
          </p:cNvSpPr>
          <p:nvPr/>
        </p:nvSpPr>
        <p:spPr bwMode="auto">
          <a:xfrm>
            <a:off x="88900" y="5518150"/>
            <a:ext cx="9055100" cy="1006475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lnSpc>
                <a:spcPct val="120000"/>
              </a:lnSpc>
            </a:pPr>
            <a:r>
              <a:rPr lang="tr-TR" sz="2500">
                <a:solidFill>
                  <a:srgbClr val="FFFF00"/>
                </a:solidFill>
              </a:rPr>
              <a:t>Ormanları koruyalım isimli belgesel İstanbul’da saat 14:30 yayınlanırsa, diğer kentlerde hangi saatte yayınlanmış olur?</a:t>
            </a:r>
            <a:endParaRPr lang="tr-TR" sz="3000" b="1">
              <a:solidFill>
                <a:srgbClr val="FFFF00"/>
              </a:solidFill>
            </a:endParaRPr>
          </a:p>
        </p:txBody>
      </p:sp>
      <p:sp>
        <p:nvSpPr>
          <p:cNvPr id="336907" name="AutoShape 11"/>
          <p:cNvSpPr>
            <a:spLocks noChangeArrowheads="1"/>
          </p:cNvSpPr>
          <p:nvPr/>
        </p:nvSpPr>
        <p:spPr bwMode="auto">
          <a:xfrm rot="-726037">
            <a:off x="971550" y="1341438"/>
            <a:ext cx="2519363" cy="2592387"/>
          </a:xfrm>
          <a:prstGeom prst="foldedCorner">
            <a:avLst>
              <a:gd name="adj" fmla="val 12500"/>
            </a:avLst>
          </a:prstGeom>
          <a:solidFill>
            <a:srgbClr val="FFFFFF">
              <a:alpha val="75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lnSpc>
                <a:spcPct val="125000"/>
              </a:lnSpc>
            </a:pPr>
            <a:r>
              <a:rPr lang="tr-TR" sz="1800"/>
              <a:t>Saat farklarını </a:t>
            </a:r>
          </a:p>
          <a:p>
            <a:pPr algn="ctr">
              <a:lnSpc>
                <a:spcPct val="125000"/>
              </a:lnSpc>
            </a:pPr>
            <a:r>
              <a:rPr lang="tr-TR" sz="1800"/>
              <a:t>az önce bulmuştuk;</a:t>
            </a:r>
          </a:p>
          <a:p>
            <a:pPr algn="ctr">
              <a:lnSpc>
                <a:spcPct val="125000"/>
              </a:lnSpc>
            </a:pPr>
            <a:endParaRPr lang="tr-TR" sz="1800"/>
          </a:p>
          <a:p>
            <a:pPr algn="ctr">
              <a:lnSpc>
                <a:spcPct val="125000"/>
              </a:lnSpc>
            </a:pPr>
            <a:r>
              <a:rPr lang="tr-TR" sz="1800"/>
              <a:t>İSTANBUL ile;</a:t>
            </a:r>
          </a:p>
          <a:p>
            <a:pPr algn="ctr">
              <a:lnSpc>
                <a:spcPct val="125000"/>
              </a:lnSpc>
            </a:pPr>
            <a:r>
              <a:rPr lang="tr-TR" sz="1800"/>
              <a:t>Tokyo: 7 Saat ileri</a:t>
            </a:r>
          </a:p>
          <a:p>
            <a:pPr algn="ctr">
              <a:lnSpc>
                <a:spcPct val="125000"/>
              </a:lnSpc>
            </a:pPr>
            <a:r>
              <a:rPr lang="tr-TR" sz="1800"/>
              <a:t>New York: 7 Saat geri</a:t>
            </a:r>
          </a:p>
          <a:p>
            <a:pPr algn="ctr">
              <a:lnSpc>
                <a:spcPct val="125000"/>
              </a:lnSpc>
            </a:pPr>
            <a:r>
              <a:rPr lang="tr-TR" sz="1800"/>
              <a:t>Bakü : 2 Saat ileri</a:t>
            </a:r>
          </a:p>
        </p:txBody>
      </p:sp>
      <p:sp>
        <p:nvSpPr>
          <p:cNvPr id="336908" name="Text Box 12"/>
          <p:cNvSpPr txBox="1">
            <a:spLocks noChangeArrowheads="1"/>
          </p:cNvSpPr>
          <p:nvPr/>
        </p:nvSpPr>
        <p:spPr bwMode="auto">
          <a:xfrm>
            <a:off x="5507038" y="1196975"/>
            <a:ext cx="11525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120000"/>
              </a:lnSpc>
            </a:pPr>
            <a:r>
              <a:rPr lang="tr-TR" sz="30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21:30</a:t>
            </a:r>
          </a:p>
        </p:txBody>
      </p:sp>
      <p:sp>
        <p:nvSpPr>
          <p:cNvPr id="336910" name="Text Box 14"/>
          <p:cNvSpPr txBox="1">
            <a:spLocks noChangeArrowheads="1"/>
          </p:cNvSpPr>
          <p:nvPr/>
        </p:nvSpPr>
        <p:spPr bwMode="auto">
          <a:xfrm>
            <a:off x="6084888" y="1700213"/>
            <a:ext cx="11525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120000"/>
              </a:lnSpc>
            </a:pPr>
            <a:r>
              <a:rPr lang="tr-TR" sz="30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07:30</a:t>
            </a:r>
          </a:p>
        </p:txBody>
      </p:sp>
      <p:sp>
        <p:nvSpPr>
          <p:cNvPr id="336911" name="Text Box 15"/>
          <p:cNvSpPr txBox="1">
            <a:spLocks noChangeArrowheads="1"/>
          </p:cNvSpPr>
          <p:nvPr/>
        </p:nvSpPr>
        <p:spPr bwMode="auto">
          <a:xfrm>
            <a:off x="5148263" y="2276475"/>
            <a:ext cx="11525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120000"/>
              </a:lnSpc>
            </a:pPr>
            <a:r>
              <a:rPr lang="tr-TR" sz="30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16:30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6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6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9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9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4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7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369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369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369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69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69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69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69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69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69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6903" grpId="0" animBg="1"/>
      <p:bldP spid="336904" grpId="0" animBg="1"/>
      <p:bldP spid="336907" grpId="0" animBg="1"/>
      <p:bldP spid="336908" grpId="0"/>
      <p:bldP spid="336910" grpId="0"/>
      <p:bldP spid="3369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49" name="Picture 9" descr="j03974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84888" y="1601788"/>
            <a:ext cx="2782887" cy="4635500"/>
          </a:xfrm>
          <a:prstGeom prst="rect">
            <a:avLst/>
          </a:prstGeom>
          <a:noFill/>
        </p:spPr>
      </p:pic>
      <p:sp>
        <p:nvSpPr>
          <p:cNvPr id="317443" name="Text Box 3"/>
          <p:cNvSpPr txBox="1">
            <a:spLocks noChangeArrowheads="1"/>
          </p:cNvSpPr>
          <p:nvPr/>
        </p:nvSpPr>
        <p:spPr bwMode="auto">
          <a:xfrm>
            <a:off x="107950" y="285728"/>
            <a:ext cx="9036050" cy="423321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tr-TR" dirty="0"/>
              <a:t>Yaşamda zamanı kullanmadığımız hiçbir an yoktur. Her an ona ihtiyacınız vardır.</a:t>
            </a:r>
          </a:p>
        </p:txBody>
      </p:sp>
      <p:sp>
        <p:nvSpPr>
          <p:cNvPr id="317447" name="Text Box 7"/>
          <p:cNvSpPr txBox="1">
            <a:spLocks noChangeArrowheads="1"/>
          </p:cNvSpPr>
          <p:nvPr/>
        </p:nvSpPr>
        <p:spPr bwMode="auto">
          <a:xfrm>
            <a:off x="3286116" y="6215082"/>
            <a:ext cx="5653088" cy="423321"/>
          </a:xfrm>
          <a:prstGeom prst="rect">
            <a:avLst/>
          </a:prstGeom>
          <a:solidFill>
            <a:srgbClr val="FF9900">
              <a:alpha val="83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tr-TR" dirty="0"/>
              <a:t>Bu nedenle herkesin kolunda bir saat vardır.</a:t>
            </a:r>
          </a:p>
        </p:txBody>
      </p:sp>
      <p:pic>
        <p:nvPicPr>
          <p:cNvPr id="317448" name="Picture 8" descr="j0397398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950" y="1584325"/>
            <a:ext cx="3117850" cy="5157788"/>
          </a:xfrm>
          <a:prstGeom prst="rect">
            <a:avLst/>
          </a:prstGeom>
          <a:noFill/>
        </p:spPr>
      </p:pic>
      <p:pic>
        <p:nvPicPr>
          <p:cNvPr id="317450" name="Picture 10" descr="j0397172[1]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76600" y="1916113"/>
            <a:ext cx="2643188" cy="27368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174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174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17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17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7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3174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3174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3174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3174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269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174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7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7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269"/>
                            </p:stCondLst>
                            <p:childTnLst>
                              <p:par>
                                <p:cTn id="28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77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3174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3174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3174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43" grpId="0" animBg="1"/>
      <p:bldP spid="31744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9" name="Text Box 5"/>
          <p:cNvSpPr txBox="1">
            <a:spLocks noChangeArrowheads="1"/>
          </p:cNvSpPr>
          <p:nvPr/>
        </p:nvSpPr>
        <p:spPr bwMode="auto">
          <a:xfrm>
            <a:off x="323528" y="2538833"/>
            <a:ext cx="8532812" cy="249299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tr-TR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Haydi şimdi gelin </a:t>
            </a:r>
            <a:r>
              <a:rPr lang="tr-T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Ahmet </a:t>
            </a:r>
            <a:r>
              <a:rPr lang="tr-TR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Bey’in yaşamına bir süre misafir olalım ve ona gerektiğinde yardım edelim…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184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184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184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846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21" name="Text Box 5"/>
          <p:cNvSpPr txBox="1">
            <a:spLocks noChangeArrowheads="1"/>
          </p:cNvSpPr>
          <p:nvPr/>
        </p:nvSpPr>
        <p:spPr bwMode="auto">
          <a:xfrm>
            <a:off x="0" y="53975"/>
            <a:ext cx="5003800" cy="2172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tr-TR" sz="30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Ahmet </a:t>
            </a:r>
            <a:r>
              <a:rPr lang="tr-TR" sz="3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bey hafta içi </a:t>
            </a:r>
            <a:r>
              <a:rPr lang="tr-TR" sz="3000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hergün</a:t>
            </a:r>
            <a:r>
              <a:rPr lang="tr-TR" sz="3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saat </a:t>
            </a:r>
          </a:p>
          <a:p>
            <a:pPr>
              <a:lnSpc>
                <a:spcPct val="130000"/>
              </a:lnSpc>
            </a:pPr>
            <a:r>
              <a:rPr lang="tr-TR" sz="4400" dirty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07:00</a:t>
            </a:r>
            <a:r>
              <a:rPr lang="tr-TR" sz="3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’de uyanıyor.</a:t>
            </a:r>
          </a:p>
        </p:txBody>
      </p:sp>
      <p:pic>
        <p:nvPicPr>
          <p:cNvPr id="265222" name="Picture 6" descr="j0428285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6100" y="0"/>
            <a:ext cx="4579938" cy="3902075"/>
          </a:xfrm>
          <a:prstGeom prst="rect">
            <a:avLst/>
          </a:prstGeom>
          <a:noFill/>
        </p:spPr>
      </p:pic>
      <p:pic>
        <p:nvPicPr>
          <p:cNvPr id="265223" name="Picture 7" descr="j0397366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2492375"/>
            <a:ext cx="3505200" cy="3889375"/>
          </a:xfrm>
          <a:prstGeom prst="rect">
            <a:avLst/>
          </a:prstGeom>
          <a:noFill/>
        </p:spPr>
      </p:pic>
      <p:sp>
        <p:nvSpPr>
          <p:cNvPr id="265224" name="Text Box 8"/>
          <p:cNvSpPr txBox="1">
            <a:spLocks noChangeArrowheads="1"/>
          </p:cNvSpPr>
          <p:nvPr/>
        </p:nvSpPr>
        <p:spPr bwMode="auto">
          <a:xfrm>
            <a:off x="3924300" y="4373563"/>
            <a:ext cx="5003800" cy="215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tr-TR" sz="3000" dirty="0"/>
              <a:t>Eşinin hazırladığı kahvaltıyı yapıp </a:t>
            </a:r>
            <a:r>
              <a:rPr lang="tr-TR" sz="4400" dirty="0">
                <a:solidFill>
                  <a:srgbClr val="FF0000"/>
                </a:solidFill>
              </a:rPr>
              <a:t>08:15</a:t>
            </a:r>
            <a:r>
              <a:rPr lang="tr-TR" sz="3000" dirty="0"/>
              <a:t> ‘teki otobüse yetişiyor.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7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652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652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652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667"/>
                            </p:stCondLst>
                            <p:childTnLst>
                              <p:par>
                                <p:cTn id="11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65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65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667"/>
                            </p:stCondLst>
                            <p:childTnLst>
                              <p:par>
                                <p:cTn id="16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265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65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667"/>
                            </p:stCondLst>
                            <p:childTnLst>
                              <p:par>
                                <p:cTn id="2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7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2652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2652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2652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5221" grpId="0"/>
      <p:bldP spid="2652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9496" name="Picture 8" descr="j0428277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331789"/>
            <a:ext cx="3078178" cy="2355994"/>
          </a:xfrm>
          <a:prstGeom prst="rect">
            <a:avLst/>
          </a:prstGeom>
          <a:noFill/>
        </p:spPr>
      </p:pic>
      <p:sp>
        <p:nvSpPr>
          <p:cNvPr id="319494" name="Text Box 6"/>
          <p:cNvSpPr txBox="1">
            <a:spLocks noChangeArrowheads="1"/>
          </p:cNvSpPr>
          <p:nvPr/>
        </p:nvSpPr>
        <p:spPr bwMode="auto">
          <a:xfrm>
            <a:off x="285720" y="4391025"/>
            <a:ext cx="6516688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tr-TR" sz="3000" dirty="0" smtClean="0"/>
              <a:t>Ahmet </a:t>
            </a:r>
            <a:r>
              <a:rPr lang="tr-TR" sz="3000" dirty="0"/>
              <a:t>bey kahvaltısını iştahla yapıyor ama galiba saati unuttu. Otobüs 08:15’te gelecek kaç dakikası kaldığını ona söyleyin.</a:t>
            </a:r>
          </a:p>
        </p:txBody>
      </p:sp>
      <p:pic>
        <p:nvPicPr>
          <p:cNvPr id="319501" name="Picture 13" descr="j0405934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4025" y="4357694"/>
            <a:ext cx="2339975" cy="2298700"/>
          </a:xfrm>
          <a:prstGeom prst="rect">
            <a:avLst/>
          </a:prstGeom>
          <a:noFill/>
        </p:spPr>
      </p:pic>
      <p:sp>
        <p:nvSpPr>
          <p:cNvPr id="319503" name="AutoShape 15"/>
          <p:cNvSpPr>
            <a:spLocks noChangeArrowheads="1"/>
          </p:cNvSpPr>
          <p:nvPr/>
        </p:nvSpPr>
        <p:spPr bwMode="auto">
          <a:xfrm>
            <a:off x="3273425" y="2709863"/>
            <a:ext cx="4030663" cy="1582737"/>
          </a:xfrm>
          <a:prstGeom prst="wedgeRectCallout">
            <a:avLst>
              <a:gd name="adj1" fmla="val -70519"/>
              <a:gd name="adj2" fmla="val -78185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0000" tIns="46800" rIns="90000" bIns="46800"/>
          <a:lstStyle/>
          <a:p>
            <a:pPr algn="ctr"/>
            <a:r>
              <a:rPr lang="tr-TR">
                <a:solidFill>
                  <a:srgbClr val="FF0000"/>
                </a:solidFill>
              </a:rPr>
              <a:t>Otobüsün gelmesine </a:t>
            </a:r>
          </a:p>
          <a:p>
            <a:pPr algn="ctr"/>
            <a:r>
              <a:rPr lang="tr-TR">
                <a:solidFill>
                  <a:srgbClr val="FF0000"/>
                </a:solidFill>
              </a:rPr>
              <a:t>5 dakika var !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42908" y="642918"/>
            <a:ext cx="280987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9499" name="Line 11"/>
          <p:cNvSpPr>
            <a:spLocks noChangeShapeType="1"/>
          </p:cNvSpPr>
          <p:nvPr/>
        </p:nvSpPr>
        <p:spPr bwMode="auto">
          <a:xfrm flipH="1">
            <a:off x="1285852" y="1500174"/>
            <a:ext cx="792162" cy="649288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319498" name="Line 10"/>
          <p:cNvSpPr>
            <a:spLocks noChangeShapeType="1"/>
          </p:cNvSpPr>
          <p:nvPr/>
        </p:nvSpPr>
        <p:spPr bwMode="auto">
          <a:xfrm flipV="1">
            <a:off x="571472" y="2143116"/>
            <a:ext cx="719138" cy="360362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94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9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9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9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9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7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194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194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194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9494" grpId="0"/>
      <p:bldP spid="31950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6" name="Text Box 4"/>
          <p:cNvSpPr txBox="1">
            <a:spLocks noChangeArrowheads="1"/>
          </p:cNvSpPr>
          <p:nvPr/>
        </p:nvSpPr>
        <p:spPr bwMode="auto">
          <a:xfrm>
            <a:off x="428596" y="4429132"/>
            <a:ext cx="6516688" cy="215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tr-TR" sz="3000" dirty="0"/>
              <a:t>Neyse ki yetiştik !</a:t>
            </a:r>
          </a:p>
          <a:p>
            <a:pPr>
              <a:lnSpc>
                <a:spcPct val="130000"/>
              </a:lnSpc>
            </a:pPr>
            <a:r>
              <a:rPr lang="tr-TR" sz="3000" dirty="0"/>
              <a:t>Otobüs tam saatinde geliyor.</a:t>
            </a:r>
          </a:p>
          <a:p>
            <a:pPr>
              <a:lnSpc>
                <a:spcPct val="130000"/>
              </a:lnSpc>
            </a:pPr>
            <a:r>
              <a:rPr lang="tr-TR" sz="4400" dirty="0"/>
              <a:t>Saat: 08:15</a:t>
            </a:r>
          </a:p>
        </p:txBody>
      </p:sp>
      <p:pic>
        <p:nvPicPr>
          <p:cNvPr id="320520" name="Picture 8" descr="j0405934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4214818"/>
            <a:ext cx="2339975" cy="2298700"/>
          </a:xfrm>
          <a:prstGeom prst="rect">
            <a:avLst/>
          </a:prstGeom>
          <a:noFill/>
        </p:spPr>
      </p:pic>
      <p:pic>
        <p:nvPicPr>
          <p:cNvPr id="320522" name="Picture 10" descr="j0409907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428604"/>
            <a:ext cx="3857625" cy="3711575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1214422"/>
            <a:ext cx="280987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1428728" y="2571744"/>
            <a:ext cx="1585913" cy="390525"/>
            <a:chOff x="792" y="1344"/>
            <a:chExt cx="999" cy="246"/>
          </a:xfrm>
        </p:grpSpPr>
        <p:sp>
          <p:nvSpPr>
            <p:cNvPr id="320518" name="Line 6"/>
            <p:cNvSpPr>
              <a:spLocks noChangeShapeType="1"/>
            </p:cNvSpPr>
            <p:nvPr/>
          </p:nvSpPr>
          <p:spPr bwMode="auto">
            <a:xfrm flipV="1">
              <a:off x="792" y="1363"/>
              <a:ext cx="453" cy="227"/>
            </a:xfrm>
            <a:prstGeom prst="line">
              <a:avLst/>
            </a:prstGeom>
            <a:noFill/>
            <a:ln w="101600">
              <a:solidFill>
                <a:srgbClr val="FF0000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320519" name="Line 7"/>
            <p:cNvSpPr>
              <a:spLocks noChangeShapeType="1"/>
            </p:cNvSpPr>
            <p:nvPr/>
          </p:nvSpPr>
          <p:spPr bwMode="auto">
            <a:xfrm flipH="1">
              <a:off x="1245" y="1344"/>
              <a:ext cx="546" cy="19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</p:grp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0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0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0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0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0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7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3205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3205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3205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05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2570" name="Picture 10" descr="j0197731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96413" y="549275"/>
            <a:ext cx="5688012" cy="2727325"/>
          </a:xfrm>
          <a:prstGeom prst="rect">
            <a:avLst/>
          </a:prstGeom>
          <a:noFill/>
        </p:spPr>
      </p:pic>
      <p:sp>
        <p:nvSpPr>
          <p:cNvPr id="322563" name="Text Box 3"/>
          <p:cNvSpPr txBox="1">
            <a:spLocks noChangeArrowheads="1"/>
          </p:cNvSpPr>
          <p:nvPr/>
        </p:nvSpPr>
        <p:spPr bwMode="auto">
          <a:xfrm>
            <a:off x="323850" y="4373563"/>
            <a:ext cx="8640763" cy="152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tr-TR" sz="3000" dirty="0" smtClean="0"/>
              <a:t>Ahmet </a:t>
            </a:r>
            <a:r>
              <a:rPr lang="tr-TR" sz="3000" dirty="0"/>
              <a:t>beyin iş yerine yolculuğu yaklaşık </a:t>
            </a:r>
            <a:r>
              <a:rPr lang="tr-TR" sz="4400" dirty="0" smtClean="0"/>
              <a:t>40 </a:t>
            </a:r>
            <a:r>
              <a:rPr lang="tr-TR" sz="4400" dirty="0"/>
              <a:t>dakika</a:t>
            </a:r>
            <a:r>
              <a:rPr lang="tr-TR" sz="3000" dirty="0"/>
              <a:t> </a:t>
            </a:r>
            <a:r>
              <a:rPr lang="tr-TR" sz="3000" dirty="0" smtClean="0"/>
              <a:t>sürüyor.Saat </a:t>
            </a:r>
            <a:r>
              <a:rPr lang="tr-TR" sz="3000" dirty="0"/>
              <a:t>kaçta işyerinde olur?</a:t>
            </a:r>
            <a:endParaRPr lang="tr-TR" sz="4400" dirty="0"/>
          </a:p>
        </p:txBody>
      </p:sp>
      <p:sp>
        <p:nvSpPr>
          <p:cNvPr id="322568" name="AutoShape 8"/>
          <p:cNvSpPr>
            <a:spLocks noChangeArrowheads="1"/>
          </p:cNvSpPr>
          <p:nvPr/>
        </p:nvSpPr>
        <p:spPr bwMode="auto">
          <a:xfrm>
            <a:off x="4643438" y="1916113"/>
            <a:ext cx="4032250" cy="1944687"/>
          </a:xfrm>
          <a:prstGeom prst="wedgeRectCallout">
            <a:avLst>
              <a:gd name="adj1" fmla="val -100157"/>
              <a:gd name="adj2" fmla="val -49593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0000" tIns="46800" rIns="90000" bIns="46800"/>
          <a:lstStyle/>
          <a:p>
            <a:pPr algn="ctr"/>
            <a:r>
              <a:rPr lang="tr-TR">
                <a:solidFill>
                  <a:srgbClr val="FF0000"/>
                </a:solidFill>
              </a:rPr>
              <a:t>40 dakika sonra saat </a:t>
            </a:r>
            <a:r>
              <a:rPr lang="tr-TR" sz="44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09:00 </a:t>
            </a:r>
            <a:r>
              <a:rPr lang="tr-TR">
                <a:solidFill>
                  <a:srgbClr val="FF0000"/>
                </a:solidFill>
              </a:rPr>
              <a:t>olacaktır.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714356"/>
            <a:ext cx="280987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2565" name="Line 5"/>
          <p:cNvSpPr>
            <a:spLocks noChangeShapeType="1"/>
          </p:cNvSpPr>
          <p:nvPr/>
        </p:nvSpPr>
        <p:spPr bwMode="auto">
          <a:xfrm flipV="1">
            <a:off x="857224" y="2143116"/>
            <a:ext cx="719138" cy="360362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322566" name="Line 6"/>
          <p:cNvSpPr>
            <a:spLocks noChangeShapeType="1"/>
          </p:cNvSpPr>
          <p:nvPr/>
        </p:nvSpPr>
        <p:spPr bwMode="auto">
          <a:xfrm flipH="1" flipV="1">
            <a:off x="1643042" y="2143116"/>
            <a:ext cx="866775" cy="401637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22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22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225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225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225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2563" grpId="0"/>
      <p:bldP spid="32256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87" name="Text Box 3"/>
          <p:cNvSpPr txBox="1">
            <a:spLocks noChangeArrowheads="1"/>
          </p:cNvSpPr>
          <p:nvPr/>
        </p:nvSpPr>
        <p:spPr bwMode="auto">
          <a:xfrm>
            <a:off x="285720" y="5214950"/>
            <a:ext cx="8640763" cy="1167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tr-TR" sz="2800" dirty="0" smtClean="0"/>
              <a:t>Ahmet </a:t>
            </a:r>
            <a:r>
              <a:rPr lang="tr-TR" sz="2800" dirty="0"/>
              <a:t>bey </a:t>
            </a:r>
            <a:r>
              <a:rPr lang="tr-TR" sz="2800" dirty="0" smtClean="0"/>
              <a:t>günün </a:t>
            </a:r>
            <a:r>
              <a:rPr lang="tr-TR" sz="2800" dirty="0"/>
              <a:t>programını </a:t>
            </a:r>
            <a:r>
              <a:rPr lang="tr-TR" sz="2800" dirty="0" smtClean="0"/>
              <a:t>sekreteri </a:t>
            </a:r>
            <a:r>
              <a:rPr lang="tr-TR" sz="2800" dirty="0"/>
              <a:t>ile birlikte </a:t>
            </a:r>
            <a:r>
              <a:rPr lang="tr-TR" sz="2800" dirty="0" smtClean="0"/>
              <a:t>izliyor.Biz </a:t>
            </a:r>
            <a:r>
              <a:rPr lang="tr-TR" sz="2800" dirty="0"/>
              <a:t>de bir göz atalım mı?</a:t>
            </a:r>
          </a:p>
        </p:txBody>
      </p:sp>
      <p:sp>
        <p:nvSpPr>
          <p:cNvPr id="323594" name="AutoShape 10"/>
          <p:cNvSpPr>
            <a:spLocks noChangeArrowheads="1"/>
          </p:cNvSpPr>
          <p:nvPr/>
        </p:nvSpPr>
        <p:spPr bwMode="auto">
          <a:xfrm>
            <a:off x="4429124" y="1214422"/>
            <a:ext cx="3960812" cy="3313113"/>
          </a:xfrm>
          <a:prstGeom prst="foldedCorner">
            <a:avLst>
              <a:gd name="adj" fmla="val 12500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>
              <a:lnSpc>
                <a:spcPct val="130000"/>
              </a:lnSpc>
            </a:pPr>
            <a:r>
              <a:rPr lang="tr-TR" sz="3000" dirty="0">
                <a:latin typeface="Arial" charset="0"/>
              </a:rPr>
              <a:t>10:00 Toplantı</a:t>
            </a:r>
          </a:p>
          <a:p>
            <a:pPr>
              <a:lnSpc>
                <a:spcPct val="130000"/>
              </a:lnSpc>
            </a:pPr>
            <a:r>
              <a:rPr lang="tr-TR" sz="3000" dirty="0">
                <a:latin typeface="Arial" charset="0"/>
              </a:rPr>
              <a:t>12:00 Öğle Yemeği</a:t>
            </a:r>
          </a:p>
          <a:p>
            <a:pPr>
              <a:lnSpc>
                <a:spcPct val="130000"/>
              </a:lnSpc>
            </a:pPr>
            <a:r>
              <a:rPr lang="tr-TR" sz="3000" dirty="0">
                <a:latin typeface="Arial" charset="0"/>
              </a:rPr>
              <a:t>13:00 Konferans</a:t>
            </a:r>
          </a:p>
          <a:p>
            <a:pPr>
              <a:lnSpc>
                <a:spcPct val="130000"/>
              </a:lnSpc>
            </a:pPr>
            <a:r>
              <a:rPr lang="tr-TR" sz="3000" dirty="0">
                <a:latin typeface="Arial" charset="0"/>
              </a:rPr>
              <a:t>15:00 Şantiye Gezisi</a:t>
            </a:r>
          </a:p>
          <a:p>
            <a:pPr>
              <a:lnSpc>
                <a:spcPct val="130000"/>
              </a:lnSpc>
            </a:pPr>
            <a:endParaRPr lang="tr-TR" sz="3000" dirty="0">
              <a:latin typeface="Arial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642918"/>
            <a:ext cx="280987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3590" name="Line 6"/>
          <p:cNvSpPr>
            <a:spLocks noChangeShapeType="1"/>
          </p:cNvSpPr>
          <p:nvPr/>
        </p:nvSpPr>
        <p:spPr bwMode="auto">
          <a:xfrm flipH="1">
            <a:off x="1785918" y="1142984"/>
            <a:ext cx="3175" cy="966788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323589" name="Line 5"/>
          <p:cNvSpPr>
            <a:spLocks noChangeShapeType="1"/>
          </p:cNvSpPr>
          <p:nvPr/>
        </p:nvSpPr>
        <p:spPr bwMode="auto">
          <a:xfrm>
            <a:off x="1000100" y="2071678"/>
            <a:ext cx="788988" cy="30163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7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235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235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235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392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3587" grpId="0"/>
      <p:bldP spid="323594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650</Words>
  <Application>Microsoft Office PowerPoint</Application>
  <PresentationFormat>Ekran Gösterisi (4:3)</PresentationFormat>
  <Paragraphs>136</Paragraphs>
  <Slides>22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s</dc:creator>
  <cp:lastModifiedBy>a</cp:lastModifiedBy>
  <cp:revision>2</cp:revision>
  <dcterms:created xsi:type="dcterms:W3CDTF">2010-08-11T01:26:28Z</dcterms:created>
  <dcterms:modified xsi:type="dcterms:W3CDTF">2010-09-04T20:48:30Z</dcterms:modified>
</cp:coreProperties>
</file>