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  <p:sldId id="264" r:id="rId13"/>
    <p:sldId id="263" r:id="rId14"/>
    <p:sldId id="262" r:id="rId15"/>
    <p:sldId id="285" r:id="rId16"/>
    <p:sldId id="261" r:id="rId17"/>
    <p:sldId id="260" r:id="rId18"/>
    <p:sldId id="258" r:id="rId19"/>
    <p:sldId id="284" r:id="rId20"/>
    <p:sldId id="274" r:id="rId21"/>
    <p:sldId id="257" r:id="rId22"/>
    <p:sldId id="275" r:id="rId23"/>
    <p:sldId id="283" r:id="rId24"/>
    <p:sldId id="276" r:id="rId25"/>
    <p:sldId id="27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ZAMİR(ADILLAR)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4817" y="393712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628800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M.K.ATATÜRK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ORTAOKULU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87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621844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*Kişi zamirleri, isimlerin yerine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kullanıldıkların   dan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 eklerini alabilirler.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86916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34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6288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903174"/>
              </p:ext>
            </p:extLst>
          </p:nvPr>
        </p:nvGraphicFramePr>
        <p:xfrm>
          <a:off x="107505" y="116632"/>
          <a:ext cx="8928990" cy="662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798"/>
                <a:gridCol w="1785798"/>
                <a:gridCol w="1785798"/>
                <a:gridCol w="1785798"/>
                <a:gridCol w="1785798"/>
              </a:tblGrid>
              <a:tr h="82809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Ben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beni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bana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bende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benden</a:t>
                      </a:r>
                      <a:endParaRPr lang="tr-TR" sz="40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Sen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seni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sana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smtClean="0"/>
                        <a:t>sende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senden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onda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ondan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Biz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bizi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bize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bizde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bizden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Siz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sizi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size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sizde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sizden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Onlar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onları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onlara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onlarda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onlardan</a:t>
                      </a:r>
                      <a:endParaRPr lang="tr-TR" sz="32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Kendi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kendini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kendine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kendinde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kendinden</a:t>
                      </a:r>
                      <a:endParaRPr lang="tr-TR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57151" y="354489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Yalın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65650" y="354490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-i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46723" y="362983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60530" y="358737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85942" y="354491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351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683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 zamirlerinden “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ve “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”, ismin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 ekini aldığı zaman ses</a:t>
            </a:r>
          </a:p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değişimine uğrayarak “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ve “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olur.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6838" y="537321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58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İşaret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6554" y="112474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5400" dirty="0" smtClean="0">
                <a:solidFill>
                  <a:srgbClr val="002060"/>
                </a:solidFill>
                <a:latin typeface="Rockwell Extra Bold" pitchFamily="18" charset="0"/>
              </a:rPr>
              <a:t>Varlıkları </a:t>
            </a:r>
            <a:r>
              <a:rPr lang="tr-TR" sz="5400" dirty="0">
                <a:solidFill>
                  <a:srgbClr val="002060"/>
                </a:solidFill>
                <a:latin typeface="Rockwell Extra Bold" pitchFamily="18" charset="0"/>
              </a:rPr>
              <a:t>işaret ederek onların isimlerinin yerine kullanılan</a:t>
            </a:r>
          </a:p>
          <a:p>
            <a:r>
              <a:rPr lang="tr-TR" sz="5400" dirty="0">
                <a:solidFill>
                  <a:srgbClr val="002060"/>
                </a:solidFill>
                <a:latin typeface="Rockwell Extra Bold" pitchFamily="18" charset="0"/>
              </a:rPr>
              <a:t>sözcüklere </a:t>
            </a:r>
            <a:r>
              <a:rPr lang="tr-TR" sz="5400" dirty="0" smtClean="0">
                <a:solidFill>
                  <a:srgbClr val="FFFF00"/>
                </a:solidFill>
                <a:latin typeface="Rockwell Extra Bold" pitchFamily="18" charset="0"/>
              </a:rPr>
              <a:t>işaret zamirleri </a:t>
            </a:r>
            <a:r>
              <a:rPr lang="tr-TR" sz="5400" dirty="0" smtClean="0">
                <a:solidFill>
                  <a:srgbClr val="002060"/>
                </a:solidFill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767" y="53012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590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İşaret zamirleri, tıpkı isimler gibi çoğul eki ve hal eki alabilirler. Cümle başlarında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kullanıldıklarında ise genellikle bir sonraki sözcükten virgülle ayrılırlar.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3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6288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719821"/>
              </p:ext>
            </p:extLst>
          </p:nvPr>
        </p:nvGraphicFramePr>
        <p:xfrm>
          <a:off x="107505" y="116632"/>
          <a:ext cx="8928990" cy="662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798"/>
                <a:gridCol w="1785798"/>
                <a:gridCol w="1785798"/>
                <a:gridCol w="1843405"/>
                <a:gridCol w="1728191"/>
              </a:tblGrid>
              <a:tr h="82809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bunu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buna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bunda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bundan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Şu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Şunu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şuna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şunda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şundan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onda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ondan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400" dirty="0" smtClean="0"/>
                        <a:t>Bunlar</a:t>
                      </a:r>
                      <a:endParaRPr lang="tr-TR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bunları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bunlara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bunlarda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bunlardan</a:t>
                      </a:r>
                      <a:endParaRPr lang="tr-TR" sz="28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Şunlar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şunları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şunlara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şunlarda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şunlardan</a:t>
                      </a:r>
                      <a:endParaRPr lang="tr-TR" sz="28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Onlar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onları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onlara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onlarda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onlardan</a:t>
                      </a:r>
                      <a:endParaRPr lang="tr-TR" sz="32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 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 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 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 </a:t>
                      </a:r>
                      <a:endParaRPr lang="tr-TR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57151" y="354489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Yalın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65650" y="354490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-i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46723" y="362983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60530" y="358737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85942" y="354491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7229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İşaret zamirleri: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şunlar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1221" y="494116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1221" y="2701955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benimdir.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Şunu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bana verir misin?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bana ver.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086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Belgisiz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94116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039962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Belli bir kişi ya da eşyanın tam olarak adını ifade etmeyen ya da o eşya veya kişi hakkında sayısal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belirsizlik ifade eden zamir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çeşitlerine </a:t>
            </a:r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belgisiz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zamir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64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Belgisiz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zamirler: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Herkes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bazısı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hepsi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kimse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kimisi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birisi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birçoğu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birkaçı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tümü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çoğu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pek çoğu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başkası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şey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birazı ...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43711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157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099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6288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93302"/>
              </p:ext>
            </p:extLst>
          </p:nvPr>
        </p:nvGraphicFramePr>
        <p:xfrm>
          <a:off x="107505" y="116632"/>
          <a:ext cx="8928990" cy="7711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798"/>
                <a:gridCol w="1785798"/>
                <a:gridCol w="1785798"/>
                <a:gridCol w="1785798"/>
                <a:gridCol w="1785798"/>
              </a:tblGrid>
              <a:tr h="82809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hepsi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hepsini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hepsine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hepsinde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hepsinden</a:t>
                      </a:r>
                      <a:endParaRPr lang="tr-TR" sz="28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çoğu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çoğunu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çoğuna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çoğunda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000" dirty="0" smtClean="0"/>
                        <a:t>çoğundan</a:t>
                      </a:r>
                      <a:endParaRPr lang="tr-TR" sz="3000" dirty="0"/>
                    </a:p>
                  </a:txBody>
                  <a:tcPr/>
                </a:tc>
              </a:tr>
              <a:tr h="1188132">
                <a:tc>
                  <a:txBody>
                    <a:bodyPr/>
                    <a:lstStyle/>
                    <a:p>
                      <a:r>
                        <a:rPr lang="tr-TR" sz="4400" dirty="0" smtClean="0"/>
                        <a:t>biri</a:t>
                      </a:r>
                      <a:endParaRPr lang="tr-TR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birini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birine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birinde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birinden</a:t>
                      </a:r>
                      <a:endParaRPr lang="tr-TR" sz="3200" dirty="0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4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birkaçı</a:t>
                      </a:r>
                      <a:r>
                        <a:rPr lang="tr-TR" sz="4800" dirty="0" smtClean="0"/>
                        <a:t> </a:t>
                      </a:r>
                      <a:r>
                        <a:rPr lang="tr-TR" sz="4400" dirty="0" smtClean="0"/>
                        <a:t> </a:t>
                      </a:r>
                    </a:p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400" dirty="0" smtClean="0"/>
                        <a:t>birkaçını</a:t>
                      </a:r>
                      <a:endParaRPr lang="tr-TR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birkaçına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birkaçında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birkaçından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 </a:t>
                      </a:r>
                      <a:endParaRPr lang="tr-TR" sz="36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 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 </a:t>
                      </a:r>
                      <a:endParaRPr lang="tr-TR" sz="3200" dirty="0"/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 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 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 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  </a:t>
                      </a:r>
                      <a:endParaRPr lang="tr-TR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57151" y="354489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Yalın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65650" y="354490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-i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46723" y="362983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60530" y="358737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85942" y="354491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0783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Zamir(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adıl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980728"/>
            <a:ext cx="8928992" cy="4924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 veya kavram adları yerine, yani isimlerin yerine kullanılan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sözcüklere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adıl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08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Pınar, </a:t>
            </a:r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hepimizi </a:t>
            </a:r>
            <a:r>
              <a:rPr lang="tr-TR" sz="4000" dirty="0" smtClean="0">
                <a:solidFill>
                  <a:srgbClr val="FFFF00"/>
                </a:solidFill>
                <a:latin typeface="Rockwell Extra Bold" pitchFamily="18" charset="0"/>
              </a:rPr>
              <a:t>doğum </a:t>
            </a:r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gününe davet etti.</a:t>
            </a:r>
          </a:p>
          <a:p>
            <a:r>
              <a:rPr lang="tr-TR" sz="4000" dirty="0">
                <a:solidFill>
                  <a:srgbClr val="7030A0"/>
                </a:solidFill>
                <a:latin typeface="Rockwell Extra Bold" pitchFamily="18" charset="0"/>
              </a:rPr>
              <a:t>Ahmet </a:t>
            </a:r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herkesi</a:t>
            </a:r>
            <a:r>
              <a:rPr lang="tr-TR" sz="4000" dirty="0" smtClean="0">
                <a:solidFill>
                  <a:srgbClr val="7030A0"/>
                </a:solidFill>
                <a:latin typeface="Rockwell Extra Bold" pitchFamily="18" charset="0"/>
              </a:rPr>
              <a:t> kandırdı</a:t>
            </a:r>
            <a:r>
              <a:rPr lang="tr-TR" sz="4000" dirty="0">
                <a:solidFill>
                  <a:srgbClr val="7030A0"/>
                </a:solidFill>
                <a:latin typeface="Rockwell Extra Bold" pitchFamily="18" charset="0"/>
              </a:rPr>
              <a:t>.</a:t>
            </a:r>
          </a:p>
          <a:p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Portakallardan </a:t>
            </a:r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birkaçını</a:t>
            </a:r>
            <a:r>
              <a:rPr lang="tr-TR" sz="4000" dirty="0" smtClean="0">
                <a:solidFill>
                  <a:srgbClr val="FFFF00"/>
                </a:solidFill>
                <a:latin typeface="Rockwell Extra Bold" pitchFamily="18" charset="0"/>
              </a:rPr>
              <a:t> yedi</a:t>
            </a:r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.</a:t>
            </a:r>
          </a:p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Biri </a:t>
            </a:r>
            <a:r>
              <a:rPr lang="tr-TR" sz="4000" dirty="0" smtClean="0">
                <a:solidFill>
                  <a:srgbClr val="7030A0"/>
                </a:solidFill>
                <a:latin typeface="Rockwell Extra Bold" pitchFamily="18" charset="0"/>
              </a:rPr>
              <a:t>bize </a:t>
            </a:r>
            <a:r>
              <a:rPr lang="tr-TR" sz="4000" dirty="0">
                <a:solidFill>
                  <a:srgbClr val="7030A0"/>
                </a:solidFill>
                <a:latin typeface="Rockwell Extra Bold" pitchFamily="18" charset="0"/>
              </a:rPr>
              <a:t>doğru koşarak geliyordu.</a:t>
            </a:r>
          </a:p>
          <a:p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Kuşların </a:t>
            </a:r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bazısı</a:t>
            </a:r>
            <a:r>
              <a:rPr lang="tr-TR" sz="4000" dirty="0" smtClean="0">
                <a:solidFill>
                  <a:srgbClr val="FFFF00"/>
                </a:solidFill>
                <a:latin typeface="Rockwell Extra Bold" pitchFamily="18" charset="0"/>
              </a:rPr>
              <a:t> uçar</a:t>
            </a:r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, </a:t>
            </a:r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bazısı</a:t>
            </a:r>
            <a:r>
              <a:rPr lang="tr-TR" sz="4000" dirty="0" smtClean="0">
                <a:solidFill>
                  <a:srgbClr val="FFFF00"/>
                </a:solidFill>
                <a:latin typeface="Rockwell Extra Bold" pitchFamily="18" charset="0"/>
              </a:rPr>
              <a:t> ise </a:t>
            </a:r>
            <a:r>
              <a:rPr lang="tr-TR" sz="4000" dirty="0">
                <a:solidFill>
                  <a:srgbClr val="FFFF00"/>
                </a:solidFill>
                <a:latin typeface="Rockwell Extra Bold" pitchFamily="18" charset="0"/>
              </a:rPr>
              <a:t>yüzer.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6288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305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Soru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8454" y="450912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1696" y="103996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Varlıkların adlarının yerine kullanılan ve aynı zamanda soru anlamı olan zamirlere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zamiri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31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zamirleri: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nasıl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neyi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neye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neyden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neler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kimin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kimden...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157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43711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98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6288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627537"/>
              </p:ext>
            </p:extLst>
          </p:nvPr>
        </p:nvGraphicFramePr>
        <p:xfrm>
          <a:off x="107505" y="116632"/>
          <a:ext cx="8928990" cy="6709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798"/>
                <a:gridCol w="1785798"/>
                <a:gridCol w="1785798"/>
                <a:gridCol w="1785798"/>
                <a:gridCol w="1785798"/>
              </a:tblGrid>
              <a:tr h="6616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61643">
                <a:tc>
                  <a:txBody>
                    <a:bodyPr/>
                    <a:lstStyle/>
                    <a:p>
                      <a:r>
                        <a:rPr lang="tr-TR" sz="3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kim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kimi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kime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kimde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kimden</a:t>
                      </a:r>
                      <a:endParaRPr lang="tr-TR" sz="3600" dirty="0"/>
                    </a:p>
                  </a:txBody>
                  <a:tcPr/>
                </a:tc>
              </a:tr>
              <a:tr h="661643"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neyi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neye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neyde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neyden</a:t>
                      </a:r>
                      <a:endParaRPr lang="tr-TR" sz="3600" dirty="0"/>
                    </a:p>
                  </a:txBody>
                  <a:tcPr/>
                </a:tc>
              </a:tr>
              <a:tr h="950139"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hangisi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hangisini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hangisine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hangisinde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hangisinden</a:t>
                      </a:r>
                      <a:endParaRPr lang="tr-TR" sz="3200" dirty="0"/>
                    </a:p>
                  </a:txBody>
                  <a:tcPr/>
                </a:tc>
              </a:tr>
              <a:tr h="1058726"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neresi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neresini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neresine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neresinde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neresinden</a:t>
                      </a:r>
                      <a:endParaRPr lang="tr-TR" sz="3600" dirty="0"/>
                    </a:p>
                  </a:txBody>
                  <a:tcPr/>
                </a:tc>
              </a:tr>
              <a:tr h="732964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 </a:t>
                      </a:r>
                      <a:endParaRPr lang="tr-TR" sz="3600" dirty="0"/>
                    </a:p>
                  </a:txBody>
                  <a:tcPr/>
                </a:tc>
              </a:tr>
              <a:tr h="732964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  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 </a:t>
                      </a:r>
                      <a:endParaRPr lang="tr-TR" sz="3200" dirty="0"/>
                    </a:p>
                  </a:txBody>
                  <a:tcPr/>
                </a:tc>
              </a:tr>
              <a:tr h="732964">
                <a:tc>
                  <a:txBody>
                    <a:bodyPr/>
                    <a:lstStyle/>
                    <a:p>
                      <a:r>
                        <a:rPr lang="tr-TR" sz="4800" dirty="0" smtClean="0"/>
                        <a:t> </a:t>
                      </a:r>
                      <a:endParaRPr lang="tr-TR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4000" dirty="0" smtClean="0"/>
                        <a:t> </a:t>
                      </a:r>
                      <a:endParaRPr lang="tr-TR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600" dirty="0" smtClean="0"/>
                        <a:t> 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 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 </a:t>
                      </a:r>
                      <a:endParaRPr lang="tr-TR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57151" y="354489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Yalın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65650" y="354490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-i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46723" y="362983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60530" y="358737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85942" y="354491"/>
            <a:ext cx="18505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-den hali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782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9796" y="908720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Bugün size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geldi ?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geldi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nereye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gidiyoruz ?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İstanbul'a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gidiyoruz.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1221" y="50851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48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M.K.ATATÜRK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ORTAOKULU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3140968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66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222" y="98072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Ali, kampa gitti.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fi-FI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kampa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gitti.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888" y="273505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Derya ile Nazmiye birlikte oynuyorlar.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birlikte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oynuyorlar.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57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solidFill>
                  <a:srgbClr val="002060"/>
                </a:solidFill>
                <a:latin typeface="Rockwell Extra Bold" pitchFamily="18" charset="0"/>
              </a:rPr>
              <a:t>Zamirlerin Özellikleri</a:t>
            </a:r>
            <a:r>
              <a:rPr lang="tr-TR" sz="5400" b="1" dirty="0">
                <a:solidFill>
                  <a:srgbClr val="98298F"/>
                </a:solidFill>
                <a:latin typeface="Tahoma-Bold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1505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Zamirler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hal eki ve çoğul eki alabilir.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2564904"/>
            <a:ext cx="877272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içindeki bazı zamirlerden sonra virgül gelebilir.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74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Zamirlerden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genellikle isim gelmez; gelse bile tamlama kurmaz.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242" y="3429000"/>
            <a:ext cx="89289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dirty="0" smtClean="0">
                <a:solidFill>
                  <a:srgbClr val="FF0000"/>
                </a:solidFill>
                <a:latin typeface="Rockwell Extra Bold" pitchFamily="18" charset="0"/>
              </a:rPr>
              <a:t>4)</a:t>
            </a:r>
            <a:r>
              <a:rPr lang="tr-TR" sz="4800" dirty="0" smtClean="0">
                <a:solidFill>
                  <a:srgbClr val="FFFF00"/>
                </a:solidFill>
                <a:latin typeface="Rockwell Extra Bold" pitchFamily="18" charset="0"/>
              </a:rPr>
              <a:t>Bazı </a:t>
            </a:r>
            <a:r>
              <a:rPr lang="tr-TR" sz="4800" dirty="0">
                <a:solidFill>
                  <a:srgbClr val="FFFF00"/>
                </a:solidFill>
                <a:latin typeface="Rockwell Extra Bold" pitchFamily="18" charset="0"/>
              </a:rPr>
              <a:t>zamirler, isimler ile birleşip isim tamlaması kurabilirler</a:t>
            </a:r>
            <a:r>
              <a:rPr lang="tr-TR" sz="5400" dirty="0">
                <a:solidFill>
                  <a:srgbClr val="231F20"/>
                </a:solidFill>
                <a:latin typeface="Tahoma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849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Zamirler kelime olarak 4 çeşittir: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3676" y="279428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isimleri yerine kullanılan  sözcüklere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kişi(şahıs) zamiri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zamirler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tanedir: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4342" y="187095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Kişi Zamirleri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87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 zamirleri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biz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siz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onlar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kendi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1030" y="206084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Tekil Şahıs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Tekil Şahıs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Tekil Şahıs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Çoğul Şahıs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Çoğul Şahıs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Çoğul Şahıs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1696" y="55172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15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 R N E </a:t>
            </a:r>
            <a:r>
              <a:rPr lang="pt-B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413" y="98072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sinemaya götürebiliriz.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739221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ÖNEMLİ: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&gt;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tüm kişi zamirlerinin yerine geçebilir.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227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69269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Ör.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resmi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kendim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yaptım.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07707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29000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Ör.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işini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kendin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yap.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510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731</Words>
  <Application>Microsoft Office PowerPoint</Application>
  <PresentationFormat>Ekran Gösterisi (4:3)</PresentationFormat>
  <Paragraphs>262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17</cp:revision>
  <dcterms:created xsi:type="dcterms:W3CDTF">2013-01-17T18:17:23Z</dcterms:created>
  <dcterms:modified xsi:type="dcterms:W3CDTF">2013-01-17T20:44:17Z</dcterms:modified>
</cp:coreProperties>
</file>