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6" r:id="rId5"/>
    <p:sldId id="265" r:id="rId6"/>
    <p:sldId id="264" r:id="rId7"/>
    <p:sldId id="263" r:id="rId8"/>
    <p:sldId id="262" r:id="rId9"/>
    <p:sldId id="261" r:id="rId10"/>
    <p:sldId id="259" r:id="rId11"/>
    <p:sldId id="276" r:id="rId12"/>
    <p:sldId id="275" r:id="rId13"/>
    <p:sldId id="274" r:id="rId14"/>
    <p:sldId id="273" r:id="rId15"/>
    <p:sldId id="272" r:id="rId16"/>
    <p:sldId id="271" r:id="rId17"/>
    <p:sldId id="260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 VE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908720"/>
            <a:ext cx="511256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CAB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CAD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DAC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BAD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DAB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biçiminde yazılır.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5508624" y="2420938"/>
            <a:ext cx="3311847" cy="3740495"/>
            <a:chOff x="2592" y="1536"/>
            <a:chExt cx="1680" cy="1895"/>
          </a:xfrm>
        </p:grpSpPr>
        <p:sp>
          <p:nvSpPr>
            <p:cNvPr id="8" name="Text Box 23"/>
            <p:cNvSpPr txBox="1">
              <a:spLocks noChangeArrowheads="1"/>
            </p:cNvSpPr>
            <p:nvPr/>
          </p:nvSpPr>
          <p:spPr bwMode="auto">
            <a:xfrm>
              <a:off x="3744" y="3072"/>
              <a:ext cx="288" cy="359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4000" b="1" dirty="0">
                  <a:solidFill>
                    <a:srgbClr val="FF0000"/>
                  </a:solidFill>
                </a:rPr>
                <a:t>D</a:t>
              </a:r>
            </a:p>
          </p:txBody>
        </p:sp>
        <p:grpSp>
          <p:nvGrpSpPr>
            <p:cNvPr id="9" name="Group 24"/>
            <p:cNvGrpSpPr>
              <a:grpSpLocks/>
            </p:cNvGrpSpPr>
            <p:nvPr/>
          </p:nvGrpSpPr>
          <p:grpSpPr bwMode="auto">
            <a:xfrm>
              <a:off x="2592" y="1536"/>
              <a:ext cx="1680" cy="1751"/>
              <a:chOff x="2592" y="1536"/>
              <a:chExt cx="1680" cy="1751"/>
            </a:xfrm>
          </p:grpSpPr>
          <p:grpSp>
            <p:nvGrpSpPr>
              <p:cNvPr id="10" name="Group 25"/>
              <p:cNvGrpSpPr>
                <a:grpSpLocks/>
              </p:cNvGrpSpPr>
              <p:nvPr/>
            </p:nvGrpSpPr>
            <p:grpSpPr bwMode="auto">
              <a:xfrm>
                <a:off x="2880" y="1536"/>
                <a:ext cx="1392" cy="1497"/>
                <a:chOff x="2688" y="1487"/>
                <a:chExt cx="1296" cy="1065"/>
              </a:xfrm>
            </p:grpSpPr>
            <p:sp>
              <p:nvSpPr>
                <p:cNvPr id="18" name="Freeform 26"/>
                <p:cNvSpPr>
                  <a:spLocks/>
                </p:cNvSpPr>
                <p:nvPr/>
              </p:nvSpPr>
              <p:spPr bwMode="auto">
                <a:xfrm>
                  <a:off x="2688" y="1487"/>
                  <a:ext cx="96" cy="1056"/>
                </a:xfrm>
                <a:custGeom>
                  <a:avLst/>
                  <a:gdLst>
                    <a:gd name="T0" fmla="*/ 0 w 96"/>
                    <a:gd name="T1" fmla="*/ 1056 h 1056"/>
                    <a:gd name="T2" fmla="*/ 87 w 96"/>
                    <a:gd name="T3" fmla="*/ 254 h 1056"/>
                    <a:gd name="T4" fmla="*/ 96 w 96"/>
                    <a:gd name="T5" fmla="*/ 0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" h="1056">
                      <a:moveTo>
                        <a:pt x="0" y="1056"/>
                      </a:moveTo>
                      <a:lnTo>
                        <a:pt x="87" y="254"/>
                      </a:lnTo>
                      <a:lnTo>
                        <a:pt x="96" y="0"/>
                      </a:lnTo>
                    </a:path>
                  </a:pathLst>
                </a:custGeom>
                <a:noFill/>
                <a:ln w="57150" cmpd="sng">
                  <a:solidFill>
                    <a:schemeClr val="bg1"/>
                  </a:solidFill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tr-TR"/>
                </a:p>
              </p:txBody>
            </p:sp>
            <p:sp>
              <p:nvSpPr>
                <p:cNvPr id="19" name="Line 27"/>
                <p:cNvSpPr>
                  <a:spLocks noChangeShapeType="1"/>
                </p:cNvSpPr>
                <p:nvPr/>
              </p:nvSpPr>
              <p:spPr bwMode="auto">
                <a:xfrm>
                  <a:off x="2736" y="2544"/>
                  <a:ext cx="1248" cy="0"/>
                </a:xfrm>
                <a:prstGeom prst="line">
                  <a:avLst/>
                </a:prstGeom>
                <a:noFill/>
                <a:ln w="57150">
                  <a:solidFill>
                    <a:schemeClr val="bg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tr-TR"/>
                </a:p>
              </p:txBody>
            </p:sp>
            <p:sp>
              <p:nvSpPr>
                <p:cNvPr id="20" name="Freeform 28"/>
                <p:cNvSpPr>
                  <a:spLocks/>
                </p:cNvSpPr>
                <p:nvPr/>
              </p:nvSpPr>
              <p:spPr bwMode="auto">
                <a:xfrm>
                  <a:off x="2695" y="1671"/>
                  <a:ext cx="1089" cy="881"/>
                </a:xfrm>
                <a:custGeom>
                  <a:avLst/>
                  <a:gdLst>
                    <a:gd name="T0" fmla="*/ 0 w 1089"/>
                    <a:gd name="T1" fmla="*/ 881 h 881"/>
                    <a:gd name="T2" fmla="*/ 879 w 1089"/>
                    <a:gd name="T3" fmla="*/ 201 h 881"/>
                    <a:gd name="T4" fmla="*/ 1089 w 1089"/>
                    <a:gd name="T5" fmla="*/ 0 h 8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9" h="881">
                      <a:moveTo>
                        <a:pt x="0" y="881"/>
                      </a:moveTo>
                      <a:lnTo>
                        <a:pt x="879" y="201"/>
                      </a:lnTo>
                      <a:lnTo>
                        <a:pt x="1089" y="0"/>
                      </a:lnTo>
                    </a:path>
                  </a:pathLst>
                </a:custGeom>
                <a:noFill/>
                <a:ln w="57150" cmpd="sng">
                  <a:solidFill>
                    <a:schemeClr val="bg1"/>
                  </a:solidFill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tr-TR"/>
                </a:p>
              </p:txBody>
            </p:sp>
          </p:grpSp>
          <p:grpSp>
            <p:nvGrpSpPr>
              <p:cNvPr id="11" name="Group 29"/>
              <p:cNvGrpSpPr>
                <a:grpSpLocks/>
              </p:cNvGrpSpPr>
              <p:nvPr/>
            </p:nvGrpSpPr>
            <p:grpSpPr bwMode="auto">
              <a:xfrm>
                <a:off x="2688" y="1872"/>
                <a:ext cx="1392" cy="1415"/>
                <a:chOff x="2688" y="1872"/>
                <a:chExt cx="1392" cy="1415"/>
              </a:xfrm>
            </p:grpSpPr>
            <p:sp>
              <p:nvSpPr>
                <p:cNvPr id="13" name="Oval 30"/>
                <p:cNvSpPr>
                  <a:spLocks noChangeArrowheads="1"/>
                </p:cNvSpPr>
                <p:nvPr/>
              </p:nvSpPr>
              <p:spPr bwMode="auto">
                <a:xfrm>
                  <a:off x="2880" y="1872"/>
                  <a:ext cx="144" cy="96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tr-TR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4" name="Oval 31"/>
                <p:cNvSpPr>
                  <a:spLocks noChangeArrowheads="1"/>
                </p:cNvSpPr>
                <p:nvPr/>
              </p:nvSpPr>
              <p:spPr bwMode="auto">
                <a:xfrm>
                  <a:off x="3840" y="2976"/>
                  <a:ext cx="144" cy="96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tr-TR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5" name="Oval 32"/>
                <p:cNvSpPr>
                  <a:spLocks noChangeArrowheads="1"/>
                </p:cNvSpPr>
                <p:nvPr/>
              </p:nvSpPr>
              <p:spPr bwMode="auto">
                <a:xfrm>
                  <a:off x="3792" y="1968"/>
                  <a:ext cx="144" cy="96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tr-TR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6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688" y="2928"/>
                  <a:ext cx="288" cy="359"/>
                </a:xfrm>
                <a:prstGeom prst="rect">
                  <a:avLst/>
                </a:prstGeom>
                <a:ln/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tr-TR" sz="4000" b="1" dirty="0">
                      <a:solidFill>
                        <a:srgbClr val="FF0000"/>
                      </a:solidFill>
                    </a:rPr>
                    <a:t>A</a:t>
                  </a:r>
                </a:p>
              </p:txBody>
            </p:sp>
            <p:sp>
              <p:nvSpPr>
                <p:cNvPr id="17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3792" y="2064"/>
                  <a:ext cx="288" cy="327"/>
                </a:xfrm>
                <a:prstGeom prst="rect">
                  <a:avLst/>
                </a:prstGeom>
                <a:ln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tr-TR" sz="3600" b="1" dirty="0">
                      <a:solidFill>
                        <a:srgbClr val="FF0000"/>
                      </a:solidFill>
                    </a:rPr>
                    <a:t>C</a:t>
                  </a:r>
                </a:p>
              </p:txBody>
            </p:sp>
          </p:grpSp>
          <p:sp>
            <p:nvSpPr>
              <p:cNvPr id="12" name="Text Box 35"/>
              <p:cNvSpPr txBox="1">
                <a:spLocks noChangeArrowheads="1"/>
              </p:cNvSpPr>
              <p:nvPr/>
            </p:nvSpPr>
            <p:spPr bwMode="auto">
              <a:xfrm>
                <a:off x="2592" y="1776"/>
                <a:ext cx="288" cy="359"/>
              </a:xfrm>
              <a:prstGeom prst="rect">
                <a:avLst/>
              </a:prstGeom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tr-TR" sz="4000" b="1" dirty="0">
                    <a:solidFill>
                      <a:srgbClr val="FF0000"/>
                    </a:solidFill>
                  </a:rPr>
                  <a:t>B</a:t>
                </a:r>
              </a:p>
            </p:txBody>
          </p:sp>
        </p:grpSp>
      </p:grpSp>
      <p:sp>
        <p:nvSpPr>
          <p:cNvPr id="22" name="Freeform 17"/>
          <p:cNvSpPr>
            <a:spLocks/>
          </p:cNvSpPr>
          <p:nvPr/>
        </p:nvSpPr>
        <p:spPr bwMode="auto">
          <a:xfrm>
            <a:off x="947057" y="920400"/>
            <a:ext cx="533400" cy="112712"/>
          </a:xfrm>
          <a:custGeom>
            <a:avLst/>
            <a:gdLst>
              <a:gd name="T0" fmla="*/ 0 w 336"/>
              <a:gd name="T1" fmla="*/ 70 h 71"/>
              <a:gd name="T2" fmla="*/ 170 w 336"/>
              <a:gd name="T3" fmla="*/ 0 h 71"/>
              <a:gd name="T4" fmla="*/ 336 w 336"/>
              <a:gd name="T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6" h="71">
                <a:moveTo>
                  <a:pt x="0" y="70"/>
                </a:moveTo>
                <a:lnTo>
                  <a:pt x="170" y="0"/>
                </a:lnTo>
                <a:lnTo>
                  <a:pt x="336" y="71"/>
                </a:lnTo>
              </a:path>
            </a:pathLst>
          </a:custGeom>
          <a:noFill/>
          <a:ln w="38100" cmpd="sng">
            <a:solidFill>
              <a:schemeClr val="bg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tr-TR"/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3563888" y="896701"/>
            <a:ext cx="533400" cy="112712"/>
          </a:xfrm>
          <a:custGeom>
            <a:avLst/>
            <a:gdLst>
              <a:gd name="T0" fmla="*/ 0 w 336"/>
              <a:gd name="T1" fmla="*/ 70 h 71"/>
              <a:gd name="T2" fmla="*/ 170 w 336"/>
              <a:gd name="T3" fmla="*/ 0 h 71"/>
              <a:gd name="T4" fmla="*/ 336 w 336"/>
              <a:gd name="T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6" h="71">
                <a:moveTo>
                  <a:pt x="0" y="70"/>
                </a:moveTo>
                <a:lnTo>
                  <a:pt x="170" y="0"/>
                </a:lnTo>
                <a:lnTo>
                  <a:pt x="336" y="71"/>
                </a:lnTo>
              </a:path>
            </a:pathLst>
          </a:custGeom>
          <a:noFill/>
          <a:ln w="38100" cmpd="sng">
            <a:solidFill>
              <a:schemeClr val="bg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tr-TR"/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1006928" y="1988840"/>
            <a:ext cx="533400" cy="112712"/>
          </a:xfrm>
          <a:custGeom>
            <a:avLst/>
            <a:gdLst>
              <a:gd name="T0" fmla="*/ 0 w 336"/>
              <a:gd name="T1" fmla="*/ 70 h 71"/>
              <a:gd name="T2" fmla="*/ 170 w 336"/>
              <a:gd name="T3" fmla="*/ 0 h 71"/>
              <a:gd name="T4" fmla="*/ 336 w 336"/>
              <a:gd name="T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6" h="71">
                <a:moveTo>
                  <a:pt x="0" y="70"/>
                </a:moveTo>
                <a:lnTo>
                  <a:pt x="170" y="0"/>
                </a:lnTo>
                <a:lnTo>
                  <a:pt x="336" y="71"/>
                </a:lnTo>
              </a:path>
            </a:pathLst>
          </a:custGeom>
          <a:noFill/>
          <a:ln w="38100" cmpd="sng">
            <a:solidFill>
              <a:schemeClr val="bg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tr-TR"/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3563888" y="1965935"/>
            <a:ext cx="533400" cy="112712"/>
          </a:xfrm>
          <a:custGeom>
            <a:avLst/>
            <a:gdLst>
              <a:gd name="T0" fmla="*/ 0 w 336"/>
              <a:gd name="T1" fmla="*/ 70 h 71"/>
              <a:gd name="T2" fmla="*/ 170 w 336"/>
              <a:gd name="T3" fmla="*/ 0 h 71"/>
              <a:gd name="T4" fmla="*/ 336 w 336"/>
              <a:gd name="T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6" h="71">
                <a:moveTo>
                  <a:pt x="0" y="70"/>
                </a:moveTo>
                <a:lnTo>
                  <a:pt x="170" y="0"/>
                </a:lnTo>
                <a:lnTo>
                  <a:pt x="336" y="71"/>
                </a:lnTo>
              </a:path>
            </a:pathLst>
          </a:custGeom>
          <a:noFill/>
          <a:ln w="38100" cmpd="sng">
            <a:solidFill>
              <a:schemeClr val="bg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tr-TR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1088571" y="3084160"/>
            <a:ext cx="533400" cy="112712"/>
          </a:xfrm>
          <a:custGeom>
            <a:avLst/>
            <a:gdLst>
              <a:gd name="T0" fmla="*/ 0 w 336"/>
              <a:gd name="T1" fmla="*/ 70 h 71"/>
              <a:gd name="T2" fmla="*/ 170 w 336"/>
              <a:gd name="T3" fmla="*/ 0 h 71"/>
              <a:gd name="T4" fmla="*/ 336 w 336"/>
              <a:gd name="T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6" h="71">
                <a:moveTo>
                  <a:pt x="0" y="70"/>
                </a:moveTo>
                <a:lnTo>
                  <a:pt x="170" y="0"/>
                </a:lnTo>
                <a:lnTo>
                  <a:pt x="336" y="71"/>
                </a:lnTo>
              </a:path>
            </a:pathLst>
          </a:custGeom>
          <a:noFill/>
          <a:ln w="38100" cmpd="sng">
            <a:solidFill>
              <a:schemeClr val="bg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tr-TR"/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3707904" y="3083027"/>
            <a:ext cx="533400" cy="112712"/>
          </a:xfrm>
          <a:custGeom>
            <a:avLst/>
            <a:gdLst>
              <a:gd name="T0" fmla="*/ 0 w 336"/>
              <a:gd name="T1" fmla="*/ 70 h 71"/>
              <a:gd name="T2" fmla="*/ 170 w 336"/>
              <a:gd name="T3" fmla="*/ 0 h 71"/>
              <a:gd name="T4" fmla="*/ 336 w 336"/>
              <a:gd name="T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6" h="71">
                <a:moveTo>
                  <a:pt x="0" y="70"/>
                </a:moveTo>
                <a:lnTo>
                  <a:pt x="170" y="0"/>
                </a:lnTo>
                <a:lnTo>
                  <a:pt x="336" y="71"/>
                </a:lnTo>
              </a:path>
            </a:pathLst>
          </a:custGeom>
          <a:noFill/>
          <a:ln w="38100" cmpd="sng">
            <a:solidFill>
              <a:schemeClr val="bg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22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Çeşitleri: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78433"/>
            <a:ext cx="39604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 AÇI: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1647874"/>
            <a:ext cx="511256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90  (derece)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açıya,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5652120" y="2307630"/>
            <a:ext cx="3244169" cy="3700775"/>
            <a:chOff x="2352" y="1632"/>
            <a:chExt cx="1776" cy="1696"/>
          </a:xfrm>
        </p:grpSpPr>
        <p:sp>
          <p:nvSpPr>
            <p:cNvPr id="16" name="Line 5"/>
            <p:cNvSpPr>
              <a:spLocks noChangeShapeType="1"/>
            </p:cNvSpPr>
            <p:nvPr/>
          </p:nvSpPr>
          <p:spPr bwMode="auto">
            <a:xfrm flipV="1">
              <a:off x="2606" y="1632"/>
              <a:ext cx="0" cy="147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2606" y="3102"/>
              <a:ext cx="152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606" y="2934"/>
              <a:ext cx="127" cy="16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" name="Text Box 8"/>
            <p:cNvSpPr txBox="1">
              <a:spLocks noChangeArrowheads="1"/>
            </p:cNvSpPr>
            <p:nvPr/>
          </p:nvSpPr>
          <p:spPr bwMode="auto">
            <a:xfrm>
              <a:off x="2775" y="2766"/>
              <a:ext cx="405" cy="240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2800" b="1" dirty="0">
                  <a:solidFill>
                    <a:srgbClr val="FF00FF"/>
                  </a:solidFill>
                </a:rPr>
                <a:t>90</a:t>
              </a:r>
              <a:r>
                <a:rPr lang="tr-TR" sz="2800" b="1" baseline="30000" dirty="0">
                  <a:solidFill>
                    <a:srgbClr val="FF00FF"/>
                  </a:solidFill>
                </a:rPr>
                <a:t>0</a:t>
              </a:r>
              <a:endParaRPr lang="tr-TR" sz="2800" b="1" dirty="0">
                <a:solidFill>
                  <a:srgbClr val="FF00FF"/>
                </a:solidFill>
              </a:endParaRPr>
            </a:p>
          </p:txBody>
        </p:sp>
        <p:sp>
          <p:nvSpPr>
            <p:cNvPr id="20" name="Text Box 9"/>
            <p:cNvSpPr txBox="1">
              <a:spLocks noChangeArrowheads="1"/>
            </p:cNvSpPr>
            <p:nvPr/>
          </p:nvSpPr>
          <p:spPr bwMode="auto">
            <a:xfrm>
              <a:off x="3536" y="3060"/>
              <a:ext cx="465" cy="268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200" b="1" dirty="0">
                  <a:solidFill>
                    <a:srgbClr val="FF00FF"/>
                  </a:solidFill>
                </a:rPr>
                <a:t>C</a:t>
              </a:r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2352" y="2923"/>
              <a:ext cx="423" cy="268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200" b="1" dirty="0">
                  <a:solidFill>
                    <a:srgbClr val="FF00FF"/>
                  </a:solidFill>
                </a:rPr>
                <a:t>A</a:t>
              </a:r>
            </a:p>
          </p:txBody>
        </p:sp>
        <p:sp>
          <p:nvSpPr>
            <p:cNvPr id="22" name="Text Box 11"/>
            <p:cNvSpPr txBox="1">
              <a:spLocks noChangeArrowheads="1"/>
            </p:cNvSpPr>
            <p:nvPr/>
          </p:nvSpPr>
          <p:spPr bwMode="auto">
            <a:xfrm>
              <a:off x="2352" y="1758"/>
              <a:ext cx="296" cy="268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200" b="1" dirty="0">
                  <a:solidFill>
                    <a:srgbClr val="FF00FF"/>
                  </a:solidFill>
                </a:rPr>
                <a:t>B</a:t>
              </a:r>
            </a:p>
          </p:txBody>
        </p:sp>
      </p:grpSp>
      <p:sp>
        <p:nvSpPr>
          <p:cNvPr id="23" name="Dikdörtgen 22"/>
          <p:cNvSpPr/>
          <p:nvPr/>
        </p:nvSpPr>
        <p:spPr>
          <a:xfrm>
            <a:off x="1320427" y="2497795"/>
            <a:ext cx="3145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0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50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1945" y="931039"/>
            <a:ext cx="52565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 </a:t>
            </a:r>
            <a:r>
              <a:rPr lang="tr-TR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küçük olan açıya,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 açı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Şekildeki EDF açısı dar açıdır.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203848" y="935369"/>
            <a:ext cx="43874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4672012" y="2362200"/>
            <a:ext cx="4220467" cy="3553924"/>
            <a:chOff x="2544" y="1488"/>
            <a:chExt cx="2160" cy="1738"/>
          </a:xfrm>
        </p:grpSpPr>
        <p:sp>
          <p:nvSpPr>
            <p:cNvPr id="8" name="Line 5"/>
            <p:cNvSpPr>
              <a:spLocks noChangeShapeType="1"/>
            </p:cNvSpPr>
            <p:nvPr/>
          </p:nvSpPr>
          <p:spPr bwMode="auto">
            <a:xfrm flipV="1">
              <a:off x="2880" y="1488"/>
              <a:ext cx="1344" cy="1104"/>
            </a:xfrm>
            <a:prstGeom prst="line">
              <a:avLst/>
            </a:prstGeom>
            <a:ln>
              <a:headEnd type="oval" w="med" len="med"/>
              <a:tailEnd type="triangl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/>
            <a:lstStyle/>
            <a:p>
              <a:endParaRPr lang="tr-TR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flipV="1">
              <a:off x="2928" y="2592"/>
              <a:ext cx="1536" cy="0"/>
            </a:xfrm>
            <a:prstGeom prst="line">
              <a:avLst/>
            </a:prstGeom>
            <a:ln>
              <a:headEnd type="diamond" w="med" len="med"/>
              <a:tailEnd type="triangl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/>
            <a:lstStyle/>
            <a:p>
              <a:endParaRPr lang="tr-TR"/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3264" y="2304"/>
              <a:ext cx="672" cy="316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dirty="0">
                  <a:solidFill>
                    <a:srgbClr val="FFFF00"/>
                  </a:solidFill>
                  <a:latin typeface="Arial" charset="0"/>
                </a:rPr>
                <a:t>60</a:t>
              </a:r>
              <a:r>
                <a:rPr lang="tr-TR" sz="3600" baseline="30000" dirty="0">
                  <a:solidFill>
                    <a:srgbClr val="FFFF00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3600" y="1584"/>
              <a:ext cx="576" cy="316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b="1" dirty="0">
                  <a:solidFill>
                    <a:srgbClr val="FFFF00"/>
                  </a:solidFill>
                </a:rPr>
                <a:t>E</a:t>
              </a: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3936" y="2592"/>
              <a:ext cx="384" cy="316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b="1" dirty="0">
                  <a:solidFill>
                    <a:srgbClr val="FFFF00"/>
                  </a:solidFill>
                </a:rPr>
                <a:t>F</a:t>
              </a:r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2544" y="2400"/>
              <a:ext cx="336" cy="316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b="1" dirty="0">
                  <a:solidFill>
                    <a:srgbClr val="FFFF00"/>
                  </a:solidFill>
                </a:rPr>
                <a:t>D</a:t>
              </a: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2592" y="2880"/>
              <a:ext cx="2112" cy="346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4000" b="1" dirty="0">
                  <a:solidFill>
                    <a:srgbClr val="FFFF00"/>
                  </a:solidFill>
                </a:rPr>
                <a:t>S(EDF) = </a:t>
              </a:r>
              <a:r>
                <a:rPr lang="tr-TR" sz="4000" b="1" dirty="0">
                  <a:solidFill>
                    <a:srgbClr val="FFFF00"/>
                  </a:solidFill>
                  <a:latin typeface="Arial" charset="0"/>
                </a:rPr>
                <a:t>60</a:t>
              </a:r>
              <a:r>
                <a:rPr lang="tr-TR" sz="4000" b="1" baseline="30000" dirty="0">
                  <a:solidFill>
                    <a:srgbClr val="FFFF00"/>
                  </a:solidFill>
                  <a:latin typeface="Arial" charset="0"/>
                </a:rPr>
                <a:t>0</a:t>
              </a:r>
              <a:r>
                <a:rPr lang="tr-TR" sz="4000" b="1" dirty="0">
                  <a:solidFill>
                    <a:srgbClr val="FFFF00"/>
                  </a:solidFill>
                </a:rPr>
                <a:t> &lt; </a:t>
              </a:r>
              <a:r>
                <a:rPr lang="tr-TR" sz="4000" b="1" dirty="0">
                  <a:solidFill>
                    <a:srgbClr val="FFFF00"/>
                  </a:solidFill>
                  <a:latin typeface="Arial" charset="0"/>
                </a:rPr>
                <a:t>90</a:t>
              </a:r>
              <a:r>
                <a:rPr lang="tr-TR" sz="4000" b="1" baseline="30000" dirty="0">
                  <a:solidFill>
                    <a:srgbClr val="FFFF00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841" y="2832"/>
              <a:ext cx="336" cy="96"/>
            </a:xfrm>
            <a:custGeom>
              <a:avLst/>
              <a:gdLst>
                <a:gd name="T0" fmla="*/ 0 w 336"/>
                <a:gd name="T1" fmla="*/ 92 h 93"/>
                <a:gd name="T2" fmla="*/ 188 w 336"/>
                <a:gd name="T3" fmla="*/ 0 h 93"/>
                <a:gd name="T4" fmla="*/ 336 w 336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6" h="93">
                  <a:moveTo>
                    <a:pt x="0" y="92"/>
                  </a:moveTo>
                  <a:lnTo>
                    <a:pt x="188" y="0"/>
                  </a:lnTo>
                  <a:lnTo>
                    <a:pt x="336" y="93"/>
                  </a:lnTo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/>
            <a:lstStyle/>
            <a:p>
              <a:endParaRPr lang="tr-TR"/>
            </a:p>
          </p:txBody>
        </p:sp>
      </p:grpSp>
      <p:sp>
        <p:nvSpPr>
          <p:cNvPr id="16" name="Freeform 13"/>
          <p:cNvSpPr>
            <a:spLocks/>
          </p:cNvSpPr>
          <p:nvPr/>
        </p:nvSpPr>
        <p:spPr bwMode="auto">
          <a:xfrm>
            <a:off x="3642590" y="2572823"/>
            <a:ext cx="533400" cy="112712"/>
          </a:xfrm>
          <a:custGeom>
            <a:avLst/>
            <a:gdLst>
              <a:gd name="T0" fmla="*/ 0 w 336"/>
              <a:gd name="T1" fmla="*/ 70 h 71"/>
              <a:gd name="T2" fmla="*/ 170 w 336"/>
              <a:gd name="T3" fmla="*/ 0 h 71"/>
              <a:gd name="T4" fmla="*/ 336 w 336"/>
              <a:gd name="T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6" h="71">
                <a:moveTo>
                  <a:pt x="0" y="70"/>
                </a:moveTo>
                <a:lnTo>
                  <a:pt x="170" y="0"/>
                </a:lnTo>
                <a:lnTo>
                  <a:pt x="336" y="71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none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432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124744"/>
            <a:ext cx="532859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 Açı.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arasında olan açıya, geniş açı denir.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 açısı geniş açıdır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6588224" y="4653136"/>
            <a:ext cx="2362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tr-TR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H="1" flipV="1">
            <a:off x="5043197" y="2824336"/>
            <a:ext cx="1524000" cy="1828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tr-TR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352594" y="4653136"/>
            <a:ext cx="381000" cy="45720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r-TR" sz="2800" b="1" dirty="0">
                <a:solidFill>
                  <a:srgbClr val="FFFF00"/>
                </a:solidFill>
              </a:rPr>
              <a:t>A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8316416" y="4668958"/>
            <a:ext cx="381000" cy="45720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r-TR" sz="2800" b="1" dirty="0" smtClean="0">
                <a:solidFill>
                  <a:srgbClr val="FFFF00"/>
                </a:solidFill>
              </a:rPr>
              <a:t>c</a:t>
            </a:r>
            <a:endParaRPr lang="tr-TR" sz="2800" b="1" dirty="0">
              <a:solidFill>
                <a:srgbClr val="FFFF00"/>
              </a:solidFill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416423" y="2780928"/>
            <a:ext cx="381000" cy="45720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r-TR" sz="2800" b="1" dirty="0" smtClean="0">
                <a:solidFill>
                  <a:srgbClr val="FFFF00"/>
                </a:solidFill>
              </a:rPr>
              <a:t>B</a:t>
            </a:r>
            <a:endParaRPr lang="tr-TR" sz="2800" b="1" dirty="0">
              <a:solidFill>
                <a:srgbClr val="FFFF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216725" y="1700808"/>
            <a:ext cx="43874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006350" y="1703445"/>
            <a:ext cx="43874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660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124744"/>
            <a:ext cx="864096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180°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açıya,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açı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Şekildeki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CB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zıt ışınlarının oluşturduğu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ACB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doğru açıdır.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180°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ACB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)=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180°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26232" y="6237312"/>
            <a:ext cx="47139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1187624" y="5517232"/>
            <a:ext cx="7128792" cy="440438"/>
            <a:chOff x="2460" y="1728"/>
            <a:chExt cx="2148" cy="119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2784" y="1824"/>
              <a:ext cx="1824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H="1">
              <a:off x="2688" y="1824"/>
              <a:ext cx="43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graphicFrame>
          <p:nvGraphicFramePr>
            <p:cNvPr id="11" name="Object 9"/>
            <p:cNvGraphicFramePr>
              <a:graphicFrameLocks noChangeAspect="1"/>
            </p:cNvGraphicFramePr>
            <p:nvPr/>
          </p:nvGraphicFramePr>
          <p:xfrm>
            <a:off x="2871" y="1811"/>
            <a:ext cx="60" cy="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" name="Bit Eşlem Resmi" r:id="rId4" imgW="95390" imgH="57234" progId="Paint.Picture">
                    <p:embed/>
                  </p:oleObj>
                </mc:Choice>
                <mc:Fallback>
                  <p:oleObj name="Bit Eşlem Resmi" r:id="rId4" imgW="95390" imgH="57234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71" y="1811"/>
                          <a:ext cx="60" cy="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0"/>
            <p:cNvGraphicFramePr>
              <a:graphicFrameLocks noChangeAspect="1"/>
            </p:cNvGraphicFramePr>
            <p:nvPr/>
          </p:nvGraphicFramePr>
          <p:xfrm>
            <a:off x="3447" y="1811"/>
            <a:ext cx="60" cy="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7" name="Bit Eşlem Resmi" r:id="rId6" imgW="95390" imgH="57234" progId="Paint.Picture">
                    <p:embed/>
                  </p:oleObj>
                </mc:Choice>
                <mc:Fallback>
                  <p:oleObj name="Bit Eşlem Resmi" r:id="rId6" imgW="95390" imgH="57234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47" y="1811"/>
                          <a:ext cx="60" cy="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1"/>
            <p:cNvGraphicFramePr>
              <a:graphicFrameLocks noChangeAspect="1"/>
            </p:cNvGraphicFramePr>
            <p:nvPr/>
          </p:nvGraphicFramePr>
          <p:xfrm>
            <a:off x="4080" y="1811"/>
            <a:ext cx="60" cy="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8" name="Bit Eşlem Resmi" r:id="rId7" imgW="95390" imgH="57234" progId="Paint.Picture">
                    <p:embed/>
                  </p:oleObj>
                </mc:Choice>
                <mc:Fallback>
                  <p:oleObj name="Bit Eşlem Resmi" r:id="rId7" imgW="95390" imgH="57234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0" y="1811"/>
                          <a:ext cx="60" cy="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2460" y="1824"/>
              <a:ext cx="158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graphicFrame>
          <p:nvGraphicFramePr>
            <p:cNvPr id="15" name="Object 13"/>
            <p:cNvGraphicFramePr>
              <a:graphicFrameLocks noChangeAspect="1"/>
            </p:cNvGraphicFramePr>
            <p:nvPr/>
          </p:nvGraphicFramePr>
          <p:xfrm>
            <a:off x="3360" y="1728"/>
            <a:ext cx="246" cy="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9" name="Bit Eşlem Resmi" r:id="rId8" imgW="390580" imgH="142933" progId="Paint.Picture">
                    <p:embed/>
                  </p:oleObj>
                </mc:Choice>
                <mc:Fallback>
                  <p:oleObj name="Bit Eşlem Resmi" r:id="rId8" imgW="390580" imgH="142933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0" y="1728"/>
                          <a:ext cx="246" cy="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Dikdörtgen 15"/>
          <p:cNvSpPr/>
          <p:nvPr/>
        </p:nvSpPr>
        <p:spPr>
          <a:xfrm>
            <a:off x="2425473" y="5989602"/>
            <a:ext cx="4713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336300" y="5989602"/>
            <a:ext cx="4713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444610" y="5978514"/>
            <a:ext cx="4713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2771800" y="4509120"/>
            <a:ext cx="685800" cy="112713"/>
          </a:xfrm>
          <a:custGeom>
            <a:avLst/>
            <a:gdLst>
              <a:gd name="T0" fmla="*/ 0 w 432"/>
              <a:gd name="T1" fmla="*/ 70 h 71"/>
              <a:gd name="T2" fmla="*/ 214 w 432"/>
              <a:gd name="T3" fmla="*/ 0 h 71"/>
              <a:gd name="T4" fmla="*/ 432 w 432"/>
              <a:gd name="T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71">
                <a:moveTo>
                  <a:pt x="0" y="70"/>
                </a:moveTo>
                <a:lnTo>
                  <a:pt x="214" y="0"/>
                </a:lnTo>
                <a:lnTo>
                  <a:pt x="432" y="71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6080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9269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180   (derece) olan açıya,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açı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pSp>
        <p:nvGrpSpPr>
          <p:cNvPr id="15" name="Group 3"/>
          <p:cNvGrpSpPr>
            <a:grpSpLocks/>
          </p:cNvGrpSpPr>
          <p:nvPr/>
        </p:nvGrpSpPr>
        <p:grpSpPr bwMode="auto">
          <a:xfrm>
            <a:off x="1979712" y="3921126"/>
            <a:ext cx="5040560" cy="1573213"/>
            <a:chOff x="3408" y="2832"/>
            <a:chExt cx="1632" cy="991"/>
          </a:xfrm>
        </p:grpSpPr>
        <p:sp>
          <p:nvSpPr>
            <p:cNvPr id="16" name="Line 4"/>
            <p:cNvSpPr>
              <a:spLocks noChangeShapeType="1"/>
            </p:cNvSpPr>
            <p:nvPr/>
          </p:nvSpPr>
          <p:spPr bwMode="ltGray">
            <a:xfrm>
              <a:off x="3666" y="3360"/>
              <a:ext cx="1374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ltGray">
            <a:xfrm>
              <a:off x="3416" y="3072"/>
              <a:ext cx="515" cy="57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ltGray">
            <a:xfrm>
              <a:off x="3408" y="2832"/>
              <a:ext cx="60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2800" b="1">
                  <a:solidFill>
                    <a:srgbClr val="FF00FF"/>
                  </a:solidFill>
                  <a:latin typeface="Arial" charset="0"/>
                </a:rPr>
                <a:t>360</a:t>
              </a:r>
              <a:r>
                <a:rPr lang="tr-TR" b="1" baseline="30000">
                  <a:solidFill>
                    <a:srgbClr val="FF00FF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ltGray">
            <a:xfrm>
              <a:off x="4267" y="3299"/>
              <a:ext cx="86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" name="Oval 8"/>
            <p:cNvSpPr>
              <a:spLocks noChangeArrowheads="1"/>
            </p:cNvSpPr>
            <p:nvPr/>
          </p:nvSpPr>
          <p:spPr bwMode="ltGray">
            <a:xfrm>
              <a:off x="4653" y="3303"/>
              <a:ext cx="86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ltGray">
            <a:xfrm>
              <a:off x="4224" y="3408"/>
              <a:ext cx="172" cy="407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b="1" dirty="0">
                  <a:solidFill>
                    <a:srgbClr val="FF0000"/>
                  </a:solidFill>
                </a:rPr>
                <a:t>B</a:t>
              </a: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ltGray">
            <a:xfrm>
              <a:off x="4610" y="3416"/>
              <a:ext cx="171" cy="407"/>
            </a:xfrm>
            <a:prstGeom prst="rect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b="1" dirty="0">
                  <a:solidFill>
                    <a:srgbClr val="FFFF00"/>
                  </a:solidFill>
                </a:rPr>
                <a:t>A</a:t>
              </a:r>
            </a:p>
          </p:txBody>
        </p:sp>
      </p:grpSp>
      <p:sp>
        <p:nvSpPr>
          <p:cNvPr id="23" name="Dikdörtgen 22"/>
          <p:cNvSpPr/>
          <p:nvPr/>
        </p:nvSpPr>
        <p:spPr>
          <a:xfrm>
            <a:off x="4898418" y="886073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719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79928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Komşu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80728"/>
            <a:ext cx="489654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Köşeleri ve birer kenarları ortak olan diğer kenarları ortak kenarın farklı taraflarında bulunan iki açıya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komşu açılar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5148262" y="2209800"/>
            <a:ext cx="3816225" cy="3451448"/>
            <a:chOff x="3456" y="1872"/>
            <a:chExt cx="2016" cy="1680"/>
          </a:xfrm>
        </p:grpSpPr>
        <p:sp>
          <p:nvSpPr>
            <p:cNvPr id="8" name="Line 5"/>
            <p:cNvSpPr>
              <a:spLocks noChangeShapeType="1"/>
            </p:cNvSpPr>
            <p:nvPr/>
          </p:nvSpPr>
          <p:spPr bwMode="ltGray">
            <a:xfrm>
              <a:off x="3456" y="3552"/>
              <a:ext cx="2016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ltGray">
            <a:xfrm flipV="1">
              <a:off x="3456" y="1872"/>
              <a:ext cx="0" cy="168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ltGray">
            <a:xfrm flipV="1">
              <a:off x="3456" y="2160"/>
              <a:ext cx="1392" cy="139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2483165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 VE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901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6 Resim" descr="PNG 0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3187">
            <a:off x="539552" y="641517"/>
            <a:ext cx="32512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8 Sol Sağ Ok"/>
          <p:cNvSpPr/>
          <p:nvPr/>
        </p:nvSpPr>
        <p:spPr>
          <a:xfrm rot="20948708">
            <a:off x="759957" y="2920626"/>
            <a:ext cx="3300413" cy="244475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7 Sol Sağ Ok"/>
          <p:cNvSpPr/>
          <p:nvPr/>
        </p:nvSpPr>
        <p:spPr>
          <a:xfrm rot="5706342">
            <a:off x="-557163" y="1937850"/>
            <a:ext cx="3302000" cy="244475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0" name="2 Resim" descr="756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24944"/>
            <a:ext cx="3505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3 Sol Sağ Ok"/>
          <p:cNvSpPr/>
          <p:nvPr/>
        </p:nvSpPr>
        <p:spPr>
          <a:xfrm rot="16200000">
            <a:off x="2882007" y="4386139"/>
            <a:ext cx="4210050" cy="254000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2" name="4 Sol Sağ Ok"/>
          <p:cNvSpPr/>
          <p:nvPr/>
        </p:nvSpPr>
        <p:spPr>
          <a:xfrm rot="10800000">
            <a:off x="4637314" y="2798391"/>
            <a:ext cx="3302000" cy="2444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3" name="Yuvarlatılmış Dikdörtgen 12"/>
          <p:cNvSpPr/>
          <p:nvPr/>
        </p:nvSpPr>
        <p:spPr>
          <a:xfrm>
            <a:off x="5046464" y="2978318"/>
            <a:ext cx="228600" cy="264276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5874867" y="4141062"/>
            <a:ext cx="8268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AÇI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Yukarı Ok 15"/>
          <p:cNvSpPr/>
          <p:nvPr/>
        </p:nvSpPr>
        <p:spPr>
          <a:xfrm rot="19898307">
            <a:off x="5380330" y="3215994"/>
            <a:ext cx="168577" cy="1110348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Blok Yay 16"/>
          <p:cNvSpPr/>
          <p:nvPr/>
        </p:nvSpPr>
        <p:spPr>
          <a:xfrm rot="3122898">
            <a:off x="911200" y="2732109"/>
            <a:ext cx="491728" cy="607193"/>
          </a:xfrm>
          <a:prstGeom prst="blockArc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Yukarı Ok 17"/>
          <p:cNvSpPr/>
          <p:nvPr/>
        </p:nvSpPr>
        <p:spPr>
          <a:xfrm rot="13593748">
            <a:off x="1884951" y="1482578"/>
            <a:ext cx="251106" cy="1547006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2410163" y="705286"/>
            <a:ext cx="1147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AÇI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43106"/>
            <a:ext cx="9144000" cy="690110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19467" y="5661248"/>
            <a:ext cx="16561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2 Resim" descr="78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18" y="908720"/>
            <a:ext cx="3965575" cy="396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4 Sol Sağ Ok"/>
          <p:cNvSpPr/>
          <p:nvPr/>
        </p:nvSpPr>
        <p:spPr>
          <a:xfrm rot="16006108">
            <a:off x="978557" y="2982215"/>
            <a:ext cx="4700472" cy="273388"/>
          </a:xfrm>
          <a:prstGeom prst="left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3 Sol Sağ Ok"/>
          <p:cNvSpPr/>
          <p:nvPr/>
        </p:nvSpPr>
        <p:spPr>
          <a:xfrm rot="17565130">
            <a:off x="139950" y="2908194"/>
            <a:ext cx="4974482" cy="255042"/>
          </a:xfrm>
          <a:prstGeom prst="left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0" name="Blok Yay 9"/>
          <p:cNvSpPr/>
          <p:nvPr/>
        </p:nvSpPr>
        <p:spPr>
          <a:xfrm rot="10486187">
            <a:off x="2923667" y="1973893"/>
            <a:ext cx="385294" cy="452724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1" name="5 Resim" descr="783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73356">
            <a:off x="2303341" y="4550444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2 Resim" descr="cub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10262"/>
            <a:ext cx="3643312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3 Sol Sağ Ok"/>
          <p:cNvSpPr/>
          <p:nvPr/>
        </p:nvSpPr>
        <p:spPr>
          <a:xfrm rot="13061645">
            <a:off x="3456246" y="3577258"/>
            <a:ext cx="4210050" cy="25400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" name="4 Sol Sağ Ok"/>
          <p:cNvSpPr/>
          <p:nvPr/>
        </p:nvSpPr>
        <p:spPr>
          <a:xfrm rot="8500458">
            <a:off x="4939326" y="3327218"/>
            <a:ext cx="4518025" cy="27940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5" name="5 Resim" descr="704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86378">
            <a:off x="5040186" y="2418677"/>
            <a:ext cx="2706073" cy="338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Dikdörtgen 17"/>
          <p:cNvSpPr/>
          <p:nvPr/>
        </p:nvSpPr>
        <p:spPr>
          <a:xfrm>
            <a:off x="5421548" y="503508"/>
            <a:ext cx="16561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06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0.04271 -0.27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-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27784" y="5733256"/>
            <a:ext cx="13748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6 Resim" descr="704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04737">
            <a:off x="500693" y="3730217"/>
            <a:ext cx="2490037" cy="32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7 Resim" descr="704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11777">
            <a:off x="1987706" y="1926816"/>
            <a:ext cx="2427440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8 Resim" descr="704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60099">
            <a:off x="3614713" y="1521812"/>
            <a:ext cx="2216604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9 Resim" descr="704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51087">
            <a:off x="5048130" y="1938966"/>
            <a:ext cx="2744209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51520" y="1946449"/>
            <a:ext cx="1147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AÇI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07704" y="116632"/>
            <a:ext cx="1147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AÇI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68150" y="0"/>
            <a:ext cx="1323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AÇI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292557" y="103652"/>
            <a:ext cx="1147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AÇI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715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3260038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Yukarıdaki nesnelerin köşelerinin birleştiği noktalar birer açı oluşturur.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5 Resim" descr="sola virajlı yo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66" y="504243"/>
            <a:ext cx="2632634" cy="242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1 Resim" descr="parkyeri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00096"/>
            <a:ext cx="2376264" cy="232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 Resim" descr="ev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81661"/>
            <a:ext cx="2808312" cy="276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802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384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19442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5888" y="886073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Başlangıç noktası aynı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ışının birleşimine,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231740" y="5957203"/>
            <a:ext cx="1800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Sol Ok 6"/>
          <p:cNvSpPr/>
          <p:nvPr/>
        </p:nvSpPr>
        <p:spPr>
          <a:xfrm rot="5824063">
            <a:off x="1916935" y="4490160"/>
            <a:ext cx="2682873" cy="248969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Ok 7"/>
          <p:cNvSpPr/>
          <p:nvPr/>
        </p:nvSpPr>
        <p:spPr>
          <a:xfrm rot="9148405">
            <a:off x="2854782" y="4939076"/>
            <a:ext cx="3522812" cy="216319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ol Ok 8"/>
          <p:cNvSpPr/>
          <p:nvPr/>
        </p:nvSpPr>
        <p:spPr>
          <a:xfrm rot="12315326">
            <a:off x="5435418" y="4707517"/>
            <a:ext cx="978408" cy="216024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ol Ok 9"/>
          <p:cNvSpPr/>
          <p:nvPr/>
        </p:nvSpPr>
        <p:spPr>
          <a:xfrm>
            <a:off x="2279963" y="4221088"/>
            <a:ext cx="978408" cy="216024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Blok Yay 10"/>
          <p:cNvSpPr/>
          <p:nvPr/>
        </p:nvSpPr>
        <p:spPr>
          <a:xfrm rot="2692607">
            <a:off x="3036027" y="5312518"/>
            <a:ext cx="380529" cy="608292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657066" y="5049952"/>
            <a:ext cx="251533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3698" y="3848281"/>
            <a:ext cx="23042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Aşağı Ok 14"/>
          <p:cNvSpPr/>
          <p:nvPr/>
        </p:nvSpPr>
        <p:spPr>
          <a:xfrm rot="2230769">
            <a:off x="3897191" y="3853984"/>
            <a:ext cx="267280" cy="15213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3707904" y="302316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205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7849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AÇILARIN OKUNUŞU: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3" y="1484784"/>
            <a:ext cx="4959797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Başlangıç noktaları aynı olan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OA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OB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ışınlarının oluşturduğu yandaki şekli inceleyiniz.</a:t>
            </a: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OA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OB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ışınlarının oluşturduğu bu noktalar kümesi bir açıdır. Bunu, [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OA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OB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AOB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biçiminde gösteririz ve “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AOB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açısı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diye okuruz.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5123961" y="1681239"/>
            <a:ext cx="3825180" cy="4528403"/>
            <a:chOff x="2544" y="1536"/>
            <a:chExt cx="2016" cy="1677"/>
          </a:xfrm>
        </p:grpSpPr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2585" y="1706"/>
              <a:ext cx="1927" cy="982"/>
              <a:chOff x="2585" y="1706"/>
              <a:chExt cx="1927" cy="982"/>
            </a:xfrm>
          </p:grpSpPr>
          <p:sp>
            <p:nvSpPr>
              <p:cNvPr id="19" name="Line 6"/>
              <p:cNvSpPr>
                <a:spLocks noChangeShapeType="1"/>
              </p:cNvSpPr>
              <p:nvPr/>
            </p:nvSpPr>
            <p:spPr bwMode="auto">
              <a:xfrm rot="9339882" flipH="1">
                <a:off x="2585" y="1706"/>
                <a:ext cx="1401" cy="723"/>
              </a:xfrm>
              <a:prstGeom prst="line">
                <a:avLst/>
              </a:prstGeom>
              <a:ln>
                <a:headEnd/>
                <a:tailEnd type="triangle" w="med" len="med"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/>
              <a:lstStyle/>
              <a:p>
                <a:endParaRPr lang="tr-TR"/>
              </a:p>
            </p:txBody>
          </p:sp>
          <p:sp>
            <p:nvSpPr>
              <p:cNvPr id="20" name="Line 7"/>
              <p:cNvSpPr>
                <a:spLocks noChangeShapeType="1"/>
              </p:cNvSpPr>
              <p:nvPr/>
            </p:nvSpPr>
            <p:spPr bwMode="auto">
              <a:xfrm>
                <a:off x="2832" y="2688"/>
                <a:ext cx="1680" cy="0"/>
              </a:xfrm>
              <a:prstGeom prst="line">
                <a:avLst/>
              </a:prstGeom>
              <a:ln>
                <a:headEnd/>
                <a:tailEnd type="triangle" w="med" len="med"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/>
              <a:lstStyle/>
              <a:p>
                <a:endParaRPr lang="tr-TR"/>
              </a:p>
            </p:txBody>
          </p:sp>
        </p:grpSp>
        <p:sp>
          <p:nvSpPr>
            <p:cNvPr id="9" name="Line 8"/>
            <p:cNvSpPr>
              <a:spLocks noChangeShapeType="1"/>
            </p:cNvSpPr>
            <p:nvPr/>
          </p:nvSpPr>
          <p:spPr bwMode="auto">
            <a:xfrm rot="47307" flipV="1">
              <a:off x="3237" y="2160"/>
              <a:ext cx="554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/>
            <a:lstStyle/>
            <a:p>
              <a:endParaRPr lang="tr-TR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rot="18523539">
              <a:off x="3361" y="2449"/>
              <a:ext cx="554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/>
            <a:lstStyle/>
            <a:p>
              <a:endParaRPr lang="tr-TR"/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3840" y="2064"/>
              <a:ext cx="720" cy="217"/>
            </a:xfrm>
            <a:prstGeom prst="rect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200" dirty="0">
                  <a:solidFill>
                    <a:srgbClr val="FFFF00"/>
                  </a:solidFill>
                </a:rPr>
                <a:t>Kenar</a:t>
              </a: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2592" y="2544"/>
              <a:ext cx="432" cy="262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4000" dirty="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2832" y="2688"/>
              <a:ext cx="0" cy="288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/>
            <a:lstStyle/>
            <a:p>
              <a:endParaRPr lang="tr-TR"/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2544" y="2928"/>
              <a:ext cx="912" cy="285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4400" dirty="0">
                  <a:solidFill>
                    <a:srgbClr val="FFFF00"/>
                  </a:solidFill>
                </a:rPr>
                <a:t>Köşe</a:t>
              </a: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3936" y="2640"/>
              <a:ext cx="0" cy="96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/>
            <a:lstStyle/>
            <a:p>
              <a:endParaRPr lang="tr-TR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3504" y="1776"/>
              <a:ext cx="0" cy="96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/>
            <a:lstStyle/>
            <a:p>
              <a:endParaRPr lang="tr-TR"/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3840" y="2736"/>
              <a:ext cx="384" cy="285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4400" b="1" dirty="0">
                  <a:solidFill>
                    <a:srgbClr val="FFFF00"/>
                  </a:solidFill>
                </a:rPr>
                <a:t>B</a:t>
              </a:r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3216" y="1536"/>
              <a:ext cx="432" cy="262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4000" b="1" dirty="0">
                  <a:solidFill>
                    <a:srgbClr val="FFFF00"/>
                  </a:solidFill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021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332656"/>
            <a:ext cx="537285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OA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ışını ile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OB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ışınının oluşturduğu açı;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AOB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BOA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biçiminde gösterilir.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noktasına, açının köşesi;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OA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OB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ışınlarına da açının kenarları denir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669370" y="2731615"/>
            <a:ext cx="3200400" cy="3334175"/>
            <a:chOff x="2544" y="1536"/>
            <a:chExt cx="2016" cy="1727"/>
          </a:xfrm>
        </p:grpSpPr>
        <p:grpSp>
          <p:nvGrpSpPr>
            <p:cNvPr id="8" name="Group 19"/>
            <p:cNvGrpSpPr>
              <a:grpSpLocks/>
            </p:cNvGrpSpPr>
            <p:nvPr/>
          </p:nvGrpSpPr>
          <p:grpSpPr bwMode="auto">
            <a:xfrm>
              <a:off x="2585" y="1706"/>
              <a:ext cx="1927" cy="982"/>
              <a:chOff x="2585" y="1706"/>
              <a:chExt cx="1927" cy="982"/>
            </a:xfrm>
          </p:grpSpPr>
          <p:sp>
            <p:nvSpPr>
              <p:cNvPr id="19" name="Line 20"/>
              <p:cNvSpPr>
                <a:spLocks noChangeShapeType="1"/>
              </p:cNvSpPr>
              <p:nvPr/>
            </p:nvSpPr>
            <p:spPr bwMode="auto">
              <a:xfrm rot="9339882" flipH="1">
                <a:off x="2585" y="1706"/>
                <a:ext cx="1401" cy="723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tr-TR"/>
              </a:p>
            </p:txBody>
          </p:sp>
          <p:sp>
            <p:nvSpPr>
              <p:cNvPr id="20" name="Line 21"/>
              <p:cNvSpPr>
                <a:spLocks noChangeShapeType="1"/>
              </p:cNvSpPr>
              <p:nvPr/>
            </p:nvSpPr>
            <p:spPr bwMode="auto">
              <a:xfrm>
                <a:off x="2832" y="2688"/>
                <a:ext cx="1680" cy="0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tr-TR"/>
              </a:p>
            </p:txBody>
          </p:sp>
        </p:grpSp>
        <p:sp>
          <p:nvSpPr>
            <p:cNvPr id="9" name="Line 22"/>
            <p:cNvSpPr>
              <a:spLocks noChangeShapeType="1"/>
            </p:cNvSpPr>
            <p:nvPr/>
          </p:nvSpPr>
          <p:spPr bwMode="auto">
            <a:xfrm rot="47307" flipV="1">
              <a:off x="3237" y="2160"/>
              <a:ext cx="554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10" name="Line 23"/>
            <p:cNvSpPr>
              <a:spLocks noChangeShapeType="1"/>
            </p:cNvSpPr>
            <p:nvPr/>
          </p:nvSpPr>
          <p:spPr bwMode="auto">
            <a:xfrm rot="18523539">
              <a:off x="3361" y="2449"/>
              <a:ext cx="554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11" name="Text Box 24"/>
            <p:cNvSpPr txBox="1">
              <a:spLocks noChangeArrowheads="1"/>
            </p:cNvSpPr>
            <p:nvPr/>
          </p:nvSpPr>
          <p:spPr bwMode="auto">
            <a:xfrm>
              <a:off x="3840" y="2064"/>
              <a:ext cx="720" cy="303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200" dirty="0">
                  <a:solidFill>
                    <a:srgbClr val="FFFF00"/>
                  </a:solidFill>
                </a:rPr>
                <a:t>Kenar</a:t>
              </a:r>
            </a:p>
          </p:txBody>
        </p:sp>
        <p:sp>
          <p:nvSpPr>
            <p:cNvPr id="12" name="Text Box 25"/>
            <p:cNvSpPr txBox="1">
              <a:spLocks noChangeArrowheads="1"/>
            </p:cNvSpPr>
            <p:nvPr/>
          </p:nvSpPr>
          <p:spPr bwMode="auto">
            <a:xfrm>
              <a:off x="2592" y="2544"/>
              <a:ext cx="432" cy="303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200" dirty="0">
                  <a:solidFill>
                    <a:srgbClr val="FFFF00"/>
                  </a:solidFill>
                </a:rPr>
                <a:t>O</a:t>
              </a:r>
            </a:p>
          </p:txBody>
        </p:sp>
        <p:sp>
          <p:nvSpPr>
            <p:cNvPr id="13" name="Line 26"/>
            <p:cNvSpPr>
              <a:spLocks noChangeShapeType="1"/>
            </p:cNvSpPr>
            <p:nvPr/>
          </p:nvSpPr>
          <p:spPr bwMode="auto">
            <a:xfrm>
              <a:off x="2832" y="2688"/>
              <a:ext cx="0" cy="288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2544" y="2928"/>
              <a:ext cx="912" cy="335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dirty="0">
                  <a:solidFill>
                    <a:srgbClr val="FFFF00"/>
                  </a:solidFill>
                </a:rPr>
                <a:t>Köşe</a:t>
              </a:r>
            </a:p>
          </p:txBody>
        </p:sp>
        <p:sp>
          <p:nvSpPr>
            <p:cNvPr id="15" name="Line 28"/>
            <p:cNvSpPr>
              <a:spLocks noChangeShapeType="1"/>
            </p:cNvSpPr>
            <p:nvPr/>
          </p:nvSpPr>
          <p:spPr bwMode="auto">
            <a:xfrm>
              <a:off x="3936" y="2640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16" name="Line 29"/>
            <p:cNvSpPr>
              <a:spLocks noChangeShapeType="1"/>
            </p:cNvSpPr>
            <p:nvPr/>
          </p:nvSpPr>
          <p:spPr bwMode="auto">
            <a:xfrm>
              <a:off x="3504" y="177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17" name="Text Box 30"/>
            <p:cNvSpPr txBox="1">
              <a:spLocks noChangeArrowheads="1"/>
            </p:cNvSpPr>
            <p:nvPr/>
          </p:nvSpPr>
          <p:spPr bwMode="auto">
            <a:xfrm>
              <a:off x="3840" y="2736"/>
              <a:ext cx="384" cy="335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b="1" dirty="0">
                  <a:solidFill>
                    <a:srgbClr val="FFFF00"/>
                  </a:solidFill>
                </a:rPr>
                <a:t>B</a:t>
              </a:r>
            </a:p>
          </p:txBody>
        </p:sp>
        <p:sp>
          <p:nvSpPr>
            <p:cNvPr id="18" name="Text Box 31"/>
            <p:cNvSpPr txBox="1">
              <a:spLocks noChangeArrowheads="1"/>
            </p:cNvSpPr>
            <p:nvPr/>
          </p:nvSpPr>
          <p:spPr bwMode="auto">
            <a:xfrm>
              <a:off x="3216" y="1536"/>
              <a:ext cx="432" cy="335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b="1" dirty="0">
                  <a:solidFill>
                    <a:srgbClr val="FFFF00"/>
                  </a:solidFill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954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540112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Şekilde birden fazla açı bulunduğundan,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bunları yalnız köşedeki harflerle adlandıramayız. Bu açıları üç harfle adlandırmak gerekir. Buna göre: bu açılar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4891807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7423" y="566124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5508624" y="2420938"/>
            <a:ext cx="3311847" cy="3698564"/>
            <a:chOff x="2592" y="1536"/>
            <a:chExt cx="1680" cy="1861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3744" y="3072"/>
              <a:ext cx="288" cy="325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3600" b="1" dirty="0">
                  <a:solidFill>
                    <a:srgbClr val="FF0000"/>
                  </a:solidFill>
                </a:rPr>
                <a:t>D</a:t>
              </a:r>
            </a:p>
          </p:txBody>
        </p:sp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2592" y="1536"/>
              <a:ext cx="1680" cy="1717"/>
              <a:chOff x="2592" y="1536"/>
              <a:chExt cx="1680" cy="1717"/>
            </a:xfrm>
          </p:grpSpPr>
          <p:grpSp>
            <p:nvGrpSpPr>
              <p:cNvPr id="10" name="Group 7"/>
              <p:cNvGrpSpPr>
                <a:grpSpLocks/>
              </p:cNvGrpSpPr>
              <p:nvPr/>
            </p:nvGrpSpPr>
            <p:grpSpPr bwMode="auto">
              <a:xfrm>
                <a:off x="2880" y="1536"/>
                <a:ext cx="1392" cy="1497"/>
                <a:chOff x="2688" y="1487"/>
                <a:chExt cx="1296" cy="1065"/>
              </a:xfrm>
            </p:grpSpPr>
            <p:sp>
              <p:nvSpPr>
                <p:cNvPr id="18" name="Freeform 8"/>
                <p:cNvSpPr>
                  <a:spLocks/>
                </p:cNvSpPr>
                <p:nvPr/>
              </p:nvSpPr>
              <p:spPr bwMode="auto">
                <a:xfrm>
                  <a:off x="2688" y="1487"/>
                  <a:ext cx="96" cy="1056"/>
                </a:xfrm>
                <a:custGeom>
                  <a:avLst/>
                  <a:gdLst>
                    <a:gd name="T0" fmla="*/ 0 w 96"/>
                    <a:gd name="T1" fmla="*/ 1056 h 1056"/>
                    <a:gd name="T2" fmla="*/ 87 w 96"/>
                    <a:gd name="T3" fmla="*/ 254 h 1056"/>
                    <a:gd name="T4" fmla="*/ 96 w 96"/>
                    <a:gd name="T5" fmla="*/ 0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" h="1056">
                      <a:moveTo>
                        <a:pt x="0" y="1056"/>
                      </a:moveTo>
                      <a:lnTo>
                        <a:pt x="87" y="254"/>
                      </a:lnTo>
                      <a:lnTo>
                        <a:pt x="96" y="0"/>
                      </a:lnTo>
                    </a:path>
                  </a:pathLst>
                </a:custGeom>
                <a:noFill/>
                <a:ln w="57150" cmpd="sng">
                  <a:solidFill>
                    <a:schemeClr val="bg1"/>
                  </a:solidFill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tr-TR"/>
                </a:p>
              </p:txBody>
            </p:sp>
            <p:sp>
              <p:nvSpPr>
                <p:cNvPr id="19" name="Line 9"/>
                <p:cNvSpPr>
                  <a:spLocks noChangeShapeType="1"/>
                </p:cNvSpPr>
                <p:nvPr/>
              </p:nvSpPr>
              <p:spPr bwMode="auto">
                <a:xfrm>
                  <a:off x="2736" y="2544"/>
                  <a:ext cx="1248" cy="0"/>
                </a:xfrm>
                <a:prstGeom prst="line">
                  <a:avLst/>
                </a:prstGeom>
                <a:noFill/>
                <a:ln w="57150">
                  <a:solidFill>
                    <a:schemeClr val="bg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tr-TR"/>
                </a:p>
              </p:txBody>
            </p:sp>
            <p:sp>
              <p:nvSpPr>
                <p:cNvPr id="20" name="Freeform 10"/>
                <p:cNvSpPr>
                  <a:spLocks/>
                </p:cNvSpPr>
                <p:nvPr/>
              </p:nvSpPr>
              <p:spPr bwMode="auto">
                <a:xfrm>
                  <a:off x="2695" y="1671"/>
                  <a:ext cx="1089" cy="881"/>
                </a:xfrm>
                <a:custGeom>
                  <a:avLst/>
                  <a:gdLst>
                    <a:gd name="T0" fmla="*/ 0 w 1089"/>
                    <a:gd name="T1" fmla="*/ 881 h 881"/>
                    <a:gd name="T2" fmla="*/ 879 w 1089"/>
                    <a:gd name="T3" fmla="*/ 201 h 881"/>
                    <a:gd name="T4" fmla="*/ 1089 w 1089"/>
                    <a:gd name="T5" fmla="*/ 0 h 8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9" h="881">
                      <a:moveTo>
                        <a:pt x="0" y="881"/>
                      </a:moveTo>
                      <a:lnTo>
                        <a:pt x="879" y="201"/>
                      </a:lnTo>
                      <a:lnTo>
                        <a:pt x="1089" y="0"/>
                      </a:lnTo>
                    </a:path>
                  </a:pathLst>
                </a:custGeom>
                <a:noFill/>
                <a:ln w="57150" cmpd="sng">
                  <a:solidFill>
                    <a:schemeClr val="bg1"/>
                  </a:solidFill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tr-TR"/>
                </a:p>
              </p:txBody>
            </p:sp>
          </p:grpSp>
          <p:grpSp>
            <p:nvGrpSpPr>
              <p:cNvPr id="11" name="Group 11"/>
              <p:cNvGrpSpPr>
                <a:grpSpLocks/>
              </p:cNvGrpSpPr>
              <p:nvPr/>
            </p:nvGrpSpPr>
            <p:grpSpPr bwMode="auto">
              <a:xfrm>
                <a:off x="2688" y="1872"/>
                <a:ext cx="1392" cy="1381"/>
                <a:chOff x="2688" y="1872"/>
                <a:chExt cx="1392" cy="1381"/>
              </a:xfrm>
            </p:grpSpPr>
            <p:sp>
              <p:nvSpPr>
                <p:cNvPr id="13" name="Oval 12"/>
                <p:cNvSpPr>
                  <a:spLocks noChangeArrowheads="1"/>
                </p:cNvSpPr>
                <p:nvPr/>
              </p:nvSpPr>
              <p:spPr bwMode="auto">
                <a:xfrm>
                  <a:off x="2880" y="1872"/>
                  <a:ext cx="144" cy="96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/>
                  <a:endParaRPr lang="tr-TR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4" name="Oval 13"/>
                <p:cNvSpPr>
                  <a:spLocks noChangeArrowheads="1"/>
                </p:cNvSpPr>
                <p:nvPr/>
              </p:nvSpPr>
              <p:spPr bwMode="auto">
                <a:xfrm>
                  <a:off x="3840" y="2976"/>
                  <a:ext cx="144" cy="96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tr-TR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5" name="Oval 14"/>
                <p:cNvSpPr>
                  <a:spLocks noChangeArrowheads="1"/>
                </p:cNvSpPr>
                <p:nvPr/>
              </p:nvSpPr>
              <p:spPr bwMode="auto">
                <a:xfrm>
                  <a:off x="3792" y="1968"/>
                  <a:ext cx="144" cy="96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/>
                  <a:endParaRPr lang="tr-TR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688" y="2928"/>
                  <a:ext cx="288" cy="325"/>
                </a:xfrm>
                <a:prstGeom prst="rect">
                  <a:avLst/>
                </a:prstGeom>
                <a:ln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tr-TR" sz="3600" b="1" dirty="0">
                      <a:solidFill>
                        <a:srgbClr val="FF0000"/>
                      </a:solidFill>
                    </a:rPr>
                    <a:t>A</a:t>
                  </a:r>
                </a:p>
              </p:txBody>
            </p:sp>
            <p:sp>
              <p:nvSpPr>
                <p:cNvPr id="17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3792" y="2064"/>
                  <a:ext cx="288" cy="325"/>
                </a:xfrm>
                <a:prstGeom prst="rect">
                  <a:avLst/>
                </a:prstGeom>
                <a:ln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tr-TR" sz="3600" b="1" dirty="0">
                      <a:solidFill>
                        <a:srgbClr val="FF0000"/>
                      </a:solidFill>
                    </a:rPr>
                    <a:t>C</a:t>
                  </a:r>
                </a:p>
              </p:txBody>
            </p:sp>
          </p:grpSp>
          <p:sp>
            <p:nvSpPr>
              <p:cNvPr id="12" name="Text Box 17"/>
              <p:cNvSpPr txBox="1">
                <a:spLocks noChangeArrowheads="1"/>
              </p:cNvSpPr>
              <p:nvPr/>
            </p:nvSpPr>
            <p:spPr bwMode="auto">
              <a:xfrm>
                <a:off x="2592" y="1776"/>
                <a:ext cx="288" cy="294"/>
              </a:xfrm>
              <a:prstGeom prst="rect">
                <a:avLst/>
              </a:prstGeom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tr-TR" sz="3200" b="1" dirty="0">
                    <a:solidFill>
                      <a:srgbClr val="FF0000"/>
                    </a:solidFill>
                  </a:rPr>
                  <a:t>B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405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366</Words>
  <Application>Microsoft Office PowerPoint</Application>
  <PresentationFormat>Ekran Gösterisi (4:3)</PresentationFormat>
  <Paragraphs>112</Paragraphs>
  <Slides>17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9" baseType="lpstr">
      <vt:lpstr>Ofis Teması</vt:lpstr>
      <vt:lpstr>Bit Eşlem Resmi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20</cp:revision>
  <dcterms:created xsi:type="dcterms:W3CDTF">2013-01-19T06:45:43Z</dcterms:created>
  <dcterms:modified xsi:type="dcterms:W3CDTF">2013-01-31T17:55:44Z</dcterms:modified>
</cp:coreProperties>
</file>