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7"/>
  </p:notesMasterIdLst>
  <p:sldIdLst>
    <p:sldId id="311" r:id="rId2"/>
    <p:sldId id="312" r:id="rId3"/>
    <p:sldId id="302" r:id="rId4"/>
    <p:sldId id="303" r:id="rId5"/>
    <p:sldId id="304" r:id="rId6"/>
    <p:sldId id="305" r:id="rId7"/>
    <p:sldId id="306" r:id="rId8"/>
    <p:sldId id="307" r:id="rId9"/>
    <p:sldId id="308" r:id="rId10"/>
    <p:sldId id="309" r:id="rId11"/>
    <p:sldId id="310" r:id="rId12"/>
    <p:sldId id="290" r:id="rId13"/>
    <p:sldId id="313" r:id="rId14"/>
    <p:sldId id="292" r:id="rId15"/>
    <p:sldId id="293" r:id="rId16"/>
    <p:sldId id="295" r:id="rId17"/>
    <p:sldId id="296" r:id="rId18"/>
    <p:sldId id="297" r:id="rId19"/>
    <p:sldId id="298" r:id="rId20"/>
    <p:sldId id="299" r:id="rId21"/>
    <p:sldId id="314" r:id="rId22"/>
    <p:sldId id="315" r:id="rId23"/>
    <p:sldId id="316" r:id="rId24"/>
    <p:sldId id="289" r:id="rId25"/>
    <p:sldId id="257" r:id="rId26"/>
    <p:sldId id="258" r:id="rId27"/>
    <p:sldId id="259" r:id="rId28"/>
    <p:sldId id="260" r:id="rId29"/>
    <p:sldId id="261" r:id="rId30"/>
    <p:sldId id="262" r:id="rId31"/>
    <p:sldId id="263" r:id="rId32"/>
    <p:sldId id="264" r:id="rId33"/>
    <p:sldId id="265" r:id="rId34"/>
    <p:sldId id="266" r:id="rId35"/>
    <p:sldId id="288" r:id="rId3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Açık Stil 3 - Vurgu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23EFFD-B65F-40B1-96F7-FD00B1B1FABE}" type="datetimeFigureOut">
              <a:rPr lang="tr-TR" smtClean="0"/>
              <a:pPr/>
              <a:t>17.01.2013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92E630-6FE3-4A1E-8338-445E4AE462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40754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25</a:t>
            </a:fld>
            <a:endParaRPr lang="tr-T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26</a:t>
            </a:fld>
            <a:endParaRPr lang="tr-T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27</a:t>
            </a:fld>
            <a:endParaRPr lang="tr-T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28</a:t>
            </a:fld>
            <a:endParaRPr lang="tr-T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29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30</a:t>
            </a:fld>
            <a:endParaRPr lang="tr-T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31</a:t>
            </a:fld>
            <a:endParaRPr lang="tr-T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32</a:t>
            </a:fld>
            <a:endParaRPr lang="tr-T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33</a:t>
            </a:fld>
            <a:endParaRPr lang="tr-T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34</a:t>
            </a:fld>
            <a:endParaRPr lang="tr-T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35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2E630-6FE3-4A1E-8338-445E4AE462C4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EB5A2-5AC6-4F0A-B4B3-15F65A42C0B3}" type="datetime1">
              <a:rPr lang="tr-TR" smtClean="0"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9971-10EA-4078-BE21-8C7C53700019}" type="datetime1">
              <a:rPr lang="tr-TR" smtClean="0"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D2B09-F7DD-4BCE-9F11-51D3C3657E10}" type="datetime1">
              <a:rPr lang="tr-TR" smtClean="0"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69EFB-46B4-4325-9548-C0343B00E78C}" type="datetime1">
              <a:rPr lang="tr-TR" smtClean="0"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51E42-495D-4A55-A84A-6BAE21514F95}" type="datetime1">
              <a:rPr lang="tr-TR" smtClean="0"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2C7C-0199-4F98-93E1-D605005141D9}" type="datetime1">
              <a:rPr lang="tr-TR" smtClean="0"/>
              <a:t>17.01.2013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76A54-D078-48E2-80DF-BDA9DD958442}" type="datetime1">
              <a:rPr lang="tr-TR" smtClean="0"/>
              <a:t>17.01.2013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F04AC-3804-42B8-80CF-71A06534EC94}" type="datetime1">
              <a:rPr lang="tr-TR" smtClean="0"/>
              <a:t>17.01.2013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2C56E-E83F-4EE1-86D6-F2DC7D8FE19B}" type="datetime1">
              <a:rPr lang="tr-TR" smtClean="0"/>
              <a:t>17.01.2013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84110-25EB-48FF-BA7F-8D547BB172AE}" type="datetime1">
              <a:rPr lang="tr-TR" smtClean="0"/>
              <a:t>17.01.2013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867F-2CF7-4E68-8E6F-125618C4D7D2}" type="datetime1">
              <a:rPr lang="tr-TR" smtClean="0"/>
              <a:t>17.01.2013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A9185E-F6BD-42AD-84B0-53C1FAFA5DE6}" type="datetime1">
              <a:rPr lang="tr-TR" smtClean="0"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...www.sorubak.com...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  <p:sndAc>
      <p:stSnd>
        <p:snd r:embed="rId13" name="camera.wav"/>
      </p:stSnd>
    </p:sndAc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66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İZZET ÖKSÜZKAYA İ.O. 3/A SINIFI BİLGİ YARIŞMASINA HOŞGELDİNİZ</a:t>
            </a:r>
            <a:endParaRPr lang="tr-TR" sz="66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188640"/>
            <a:ext cx="8568952" cy="6264696"/>
          </a:xfrm>
        </p:spPr>
        <p:txBody>
          <a:bodyPr>
            <a:noAutofit/>
          </a:bodyPr>
          <a:lstStyle/>
          <a:p>
            <a:pPr algn="l"/>
            <a:r>
              <a:rPr lang="tr-TR" sz="3600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1</a:t>
            </a:r>
            <a:r>
              <a:rPr lang="tr-TR" sz="3600" dirty="0" smtClean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-Arkadaşlarının eşyalarını izinli alan çocuk.</a:t>
            </a:r>
          </a:p>
          <a:p>
            <a:pPr algn="l"/>
            <a:r>
              <a:rPr lang="tr-TR" sz="3600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2</a:t>
            </a:r>
            <a:r>
              <a:rPr lang="tr-TR" sz="3600" dirty="0" smtClean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-Arabanın ön koltuğuna oturan çocuk.</a:t>
            </a:r>
          </a:p>
          <a:p>
            <a:pPr algn="l"/>
            <a:r>
              <a:rPr lang="tr-TR" sz="3600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3</a:t>
            </a:r>
            <a:r>
              <a:rPr lang="tr-TR" sz="3600" dirty="0" smtClean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-Tanımadığı insandan şeker alıp yiyen bir çocuk. </a:t>
            </a:r>
          </a:p>
          <a:p>
            <a:pPr algn="l"/>
            <a:r>
              <a:rPr lang="tr-TR" sz="3600" dirty="0" smtClean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4-Otobüste yaşlılara yer veren çocuk.</a:t>
            </a:r>
          </a:p>
          <a:p>
            <a:pPr algn="l"/>
            <a:r>
              <a:rPr lang="tr-TR" sz="4400" dirty="0" smtClean="0">
                <a:solidFill>
                  <a:srgbClr val="C00000"/>
                </a:solidFill>
                <a:latin typeface="Comic Sans MS" pitchFamily="66" charset="0"/>
              </a:rPr>
              <a:t>Yukarıdaki bilgiye göre hangi çocukların davranışı doğrudur?</a:t>
            </a:r>
          </a:p>
          <a:p>
            <a:pPr algn="l"/>
            <a:r>
              <a:rPr lang="tr-TR" sz="4400" dirty="0" smtClean="0">
                <a:solidFill>
                  <a:srgbClr val="C00000"/>
                </a:solidFill>
                <a:latin typeface="Comic Sans MS" pitchFamily="66" charset="0"/>
              </a:rPr>
              <a:t>a) 1 </a:t>
            </a:r>
            <a:r>
              <a:rPr lang="tr-TR" sz="4400" dirty="0">
                <a:solidFill>
                  <a:srgbClr val="C00000"/>
                </a:solidFill>
                <a:latin typeface="Comic Sans MS" pitchFamily="66" charset="0"/>
              </a:rPr>
              <a:t>ve </a:t>
            </a:r>
            <a:r>
              <a:rPr lang="tr-TR" sz="4400" dirty="0" smtClean="0">
                <a:solidFill>
                  <a:srgbClr val="C00000"/>
                </a:solidFill>
                <a:latin typeface="Comic Sans MS" pitchFamily="66" charset="0"/>
              </a:rPr>
              <a:t>4  </a:t>
            </a:r>
            <a:r>
              <a:rPr lang="tr-TR" sz="4400" dirty="0">
                <a:solidFill>
                  <a:srgbClr val="C00000"/>
                </a:solidFill>
                <a:latin typeface="Comic Sans MS" pitchFamily="66" charset="0"/>
              </a:rPr>
              <a:t>	b</a:t>
            </a:r>
            <a:r>
              <a:rPr lang="tr-TR" sz="4400" dirty="0" smtClean="0">
                <a:solidFill>
                  <a:srgbClr val="C00000"/>
                </a:solidFill>
                <a:latin typeface="Comic Sans MS" pitchFamily="66" charset="0"/>
              </a:rPr>
              <a:t>) 1 </a:t>
            </a:r>
            <a:r>
              <a:rPr lang="tr-TR" sz="4400" dirty="0">
                <a:solidFill>
                  <a:srgbClr val="C00000"/>
                </a:solidFill>
                <a:latin typeface="Comic Sans MS" pitchFamily="66" charset="0"/>
              </a:rPr>
              <a:t>ve 2	</a:t>
            </a:r>
            <a:r>
              <a:rPr lang="tr-TR" sz="4400" dirty="0" smtClean="0">
                <a:solidFill>
                  <a:srgbClr val="C00000"/>
                </a:solidFill>
                <a:latin typeface="Comic Sans MS" pitchFamily="66" charset="0"/>
              </a:rPr>
              <a:t> c)  2 </a:t>
            </a:r>
            <a:r>
              <a:rPr lang="tr-TR" sz="4400" dirty="0">
                <a:solidFill>
                  <a:srgbClr val="C00000"/>
                </a:solidFill>
                <a:latin typeface="Comic Sans MS" pitchFamily="66" charset="0"/>
              </a:rPr>
              <a:t>ve 4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/>
          <a:lstStyle/>
          <a:p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Aşağıdakilerden hangisi milli bayram </a:t>
            </a:r>
            <a:r>
              <a:rPr lang="tr-TR" sz="6000" b="1" dirty="0" smtClean="0">
                <a:solidFill>
                  <a:schemeClr val="tx1"/>
                </a:solidFill>
                <a:latin typeface="Comic Sans MS" pitchFamily="66" charset="0"/>
              </a:rPr>
              <a:t>değildir?</a:t>
            </a:r>
            <a:endParaRPr lang="tr-TR" sz="6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l"/>
            <a:r>
              <a:rPr lang="tr-TR" dirty="0"/>
              <a:t>	</a:t>
            </a:r>
            <a:r>
              <a:rPr lang="tr-TR" sz="5400" dirty="0" smtClean="0">
                <a:solidFill>
                  <a:srgbClr val="C00000"/>
                </a:solidFill>
              </a:rPr>
              <a:t>a) Cumhuriyet Bayramı</a:t>
            </a:r>
          </a:p>
          <a:p>
            <a:pPr algn="l"/>
            <a:r>
              <a:rPr lang="tr-TR" sz="5400" dirty="0" smtClean="0">
                <a:solidFill>
                  <a:srgbClr val="C00000"/>
                </a:solidFill>
              </a:rPr>
              <a:t>      b)Ramazan Bayramı</a:t>
            </a:r>
          </a:p>
          <a:p>
            <a:pPr algn="l"/>
            <a:r>
              <a:rPr lang="tr-TR" sz="5400" dirty="0" smtClean="0">
                <a:solidFill>
                  <a:srgbClr val="C00000"/>
                </a:solidFill>
              </a:rPr>
              <a:t>      c)23 Nisan Çocuk 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/>
          <a:lstStyle/>
          <a:p>
            <a:pPr algn="l"/>
            <a:r>
              <a:rPr lang="tr-TR" sz="3600" dirty="0">
                <a:solidFill>
                  <a:schemeClr val="tx1"/>
                </a:solidFill>
              </a:rPr>
              <a:t>Hakan basketbol oynamayı çok sevmektedir. İrem ise resim yapmaktan hoşlanmaktadır. Buna rağmen ikisi de çok yakın arkadaştır.</a:t>
            </a:r>
          </a:p>
          <a:p>
            <a:pPr algn="l"/>
            <a:r>
              <a:rPr lang="tr-TR" sz="3600" b="1" dirty="0">
                <a:solidFill>
                  <a:schemeClr val="tx1"/>
                </a:solidFill>
              </a:rPr>
              <a:t>Hakan ve İrem’in ilgileri farklı olmasına rağmen yakın arkadaş olabilmelerinin sırrı aşağıdakilerden hangisidir?</a:t>
            </a:r>
            <a:endParaRPr lang="tr-TR" sz="3600" dirty="0">
              <a:solidFill>
                <a:schemeClr val="tx1"/>
              </a:solidFill>
            </a:endParaRPr>
          </a:p>
          <a:p>
            <a:pPr lvl="0" algn="l"/>
            <a:r>
              <a:rPr lang="tr-TR" dirty="0" smtClean="0">
                <a:solidFill>
                  <a:srgbClr val="C00000"/>
                </a:solidFill>
              </a:rPr>
              <a:t>a) Hakan’ın </a:t>
            </a:r>
            <a:r>
              <a:rPr lang="tr-TR" dirty="0">
                <a:solidFill>
                  <a:srgbClr val="C00000"/>
                </a:solidFill>
              </a:rPr>
              <a:t>basketbol oynamaktan vazgeçip resim yapmaya başlaması.</a:t>
            </a:r>
          </a:p>
          <a:p>
            <a:pPr lvl="0" algn="l"/>
            <a:r>
              <a:rPr lang="tr-TR" dirty="0" smtClean="0">
                <a:solidFill>
                  <a:srgbClr val="C00000"/>
                </a:solidFill>
              </a:rPr>
              <a:t>b) İrem </a:t>
            </a:r>
            <a:r>
              <a:rPr lang="tr-TR" dirty="0">
                <a:solidFill>
                  <a:srgbClr val="C00000"/>
                </a:solidFill>
              </a:rPr>
              <a:t>ve Hakan’ın sadece keman çalması.</a:t>
            </a:r>
          </a:p>
          <a:p>
            <a:pPr lvl="0" algn="l"/>
            <a:r>
              <a:rPr lang="tr-TR" dirty="0" smtClean="0">
                <a:solidFill>
                  <a:srgbClr val="C00000"/>
                </a:solidFill>
              </a:rPr>
              <a:t>c) İkisinin </a:t>
            </a:r>
            <a:r>
              <a:rPr lang="tr-TR" dirty="0">
                <a:solidFill>
                  <a:srgbClr val="C00000"/>
                </a:solidFill>
              </a:rPr>
              <a:t>de birbirlerinin ilgilerine saygı duyması.</a:t>
            </a:r>
          </a:p>
          <a:p>
            <a:pPr algn="l"/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>
            <a:normAutofit/>
          </a:bodyPr>
          <a:lstStyle/>
          <a:p>
            <a:r>
              <a:rPr lang="tr-TR" sz="9600" b="1" i="1" dirty="0" smtClean="0">
                <a:solidFill>
                  <a:srgbClr val="C00000"/>
                </a:solidFill>
              </a:rPr>
              <a:t>TÜRKÇE BÖLÜMÜ SORULARI</a:t>
            </a:r>
            <a:endParaRPr lang="tr-TR" sz="9600" b="1" i="1" dirty="0">
              <a:solidFill>
                <a:srgbClr val="C00000"/>
              </a:solidFill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/>
          <a:lstStyle/>
          <a:p>
            <a:r>
              <a:rPr lang="tr-TR" sz="3600" i="1" dirty="0" smtClean="0">
                <a:solidFill>
                  <a:schemeClr val="tx1"/>
                </a:solidFill>
              </a:rPr>
              <a:t>1-Dün gece yağan yağmur ağaçları devirmiş.</a:t>
            </a:r>
            <a:endParaRPr lang="tr-TR" sz="3600" dirty="0" smtClean="0">
              <a:solidFill>
                <a:schemeClr val="tx1"/>
              </a:solidFill>
            </a:endParaRPr>
          </a:p>
          <a:p>
            <a:r>
              <a:rPr lang="tr-TR" sz="3600" i="1" dirty="0" smtClean="0">
                <a:solidFill>
                  <a:schemeClr val="tx1"/>
                </a:solidFill>
              </a:rPr>
              <a:t>2-Hasta olduğundan okula gelmemiş.</a:t>
            </a:r>
            <a:endParaRPr lang="tr-TR" sz="3600" dirty="0" smtClean="0">
              <a:solidFill>
                <a:schemeClr val="tx1"/>
              </a:solidFill>
            </a:endParaRPr>
          </a:p>
          <a:p>
            <a:r>
              <a:rPr lang="tr-TR" sz="3600" i="1" dirty="0" smtClean="0">
                <a:solidFill>
                  <a:schemeClr val="tx1"/>
                </a:solidFill>
              </a:rPr>
              <a:t>3-Ne güzel ağaçlar çiçek açmış.</a:t>
            </a:r>
            <a:endParaRPr lang="tr-TR" sz="3600" dirty="0" smtClean="0">
              <a:solidFill>
                <a:schemeClr val="tx1"/>
              </a:solidFill>
            </a:endParaRPr>
          </a:p>
          <a:p>
            <a:r>
              <a:rPr lang="tr-TR" sz="3600" i="1" dirty="0" smtClean="0">
                <a:solidFill>
                  <a:schemeClr val="tx1"/>
                </a:solidFill>
              </a:rPr>
              <a:t>4-Çocuklar çok şımarınca müdür kızdı.</a:t>
            </a:r>
            <a:endParaRPr lang="tr-TR" sz="3600" dirty="0" smtClean="0">
              <a:solidFill>
                <a:schemeClr val="tx1"/>
              </a:solidFill>
            </a:endParaRPr>
          </a:p>
          <a:p>
            <a:r>
              <a:rPr lang="tr-TR" b="1" dirty="0" smtClean="0"/>
              <a:t> 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Yukarıdaki cümlelerin kaç tanesinde sebep sonuç ilişkisi vardır?</a:t>
            </a:r>
            <a:endParaRPr lang="tr-TR" sz="4000" dirty="0" smtClean="0">
              <a:solidFill>
                <a:srgbClr val="C00000"/>
              </a:solidFill>
            </a:endParaRPr>
          </a:p>
          <a:p>
            <a:r>
              <a:rPr lang="tr-TR" sz="4000" b="1" dirty="0" smtClean="0">
                <a:solidFill>
                  <a:srgbClr val="C00000"/>
                </a:solidFill>
              </a:rPr>
              <a:t>A) 2       B) 3       C) 4</a:t>
            </a:r>
            <a:endParaRPr lang="tr-TR" sz="4000" dirty="0" smtClean="0">
              <a:solidFill>
                <a:srgbClr val="C00000"/>
              </a:solidFill>
            </a:endParaRP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16024" y="332656"/>
            <a:ext cx="8820472" cy="6120680"/>
          </a:xfrm>
        </p:spPr>
        <p:txBody>
          <a:bodyPr>
            <a:normAutofit/>
          </a:bodyPr>
          <a:lstStyle/>
          <a:p>
            <a:r>
              <a:rPr lang="tr-TR" sz="4800" b="1" dirty="0" smtClean="0">
                <a:solidFill>
                  <a:schemeClr val="tx1"/>
                </a:solidFill>
                <a:latin typeface="Comic Sans MS" pitchFamily="66" charset="0"/>
              </a:rPr>
              <a:t>“SARMAŞIK “kelimesinin harfleri kullanılarak aşağıdakilerden hangisi </a:t>
            </a:r>
            <a:r>
              <a:rPr lang="tr-TR" sz="4800" b="1" u="sng" dirty="0" smtClean="0">
                <a:solidFill>
                  <a:schemeClr val="tx1"/>
                </a:solidFill>
                <a:latin typeface="Comic Sans MS" pitchFamily="66" charset="0"/>
              </a:rPr>
              <a:t>yazılamaz</a:t>
            </a:r>
            <a:r>
              <a:rPr lang="tr-TR" sz="4800" b="1" dirty="0" smtClean="0">
                <a:solidFill>
                  <a:schemeClr val="tx1"/>
                </a:solidFill>
                <a:latin typeface="Comic Sans MS" pitchFamily="66" charset="0"/>
              </a:rPr>
              <a:t> ?</a:t>
            </a:r>
            <a:r>
              <a:rPr lang="tr-TR" sz="48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</a:p>
          <a:p>
            <a:pPr algn="l"/>
            <a:r>
              <a:rPr lang="tr-TR" sz="4800" dirty="0" smtClean="0">
                <a:latin typeface="Comic Sans MS" pitchFamily="66" charset="0"/>
              </a:rPr>
              <a:t>                                                       </a:t>
            </a:r>
            <a:r>
              <a:rPr lang="tr-TR" sz="4800" b="1" dirty="0" smtClean="0">
                <a:solidFill>
                  <a:srgbClr val="C00000"/>
                </a:solidFill>
                <a:latin typeface="Comic Sans MS" pitchFamily="66" charset="0"/>
              </a:rPr>
              <a:t>a) Kaşık            b ) Masa </a:t>
            </a:r>
          </a:p>
          <a:p>
            <a:pPr algn="l"/>
            <a:r>
              <a:rPr lang="tr-TR" sz="4800" b="1" dirty="0" smtClean="0">
                <a:solidFill>
                  <a:srgbClr val="C00000"/>
                </a:solidFill>
                <a:latin typeface="Comic Sans MS" pitchFamily="66" charset="0"/>
              </a:rPr>
              <a:t>         c ) Rakam                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/>
          <a:lstStyle/>
          <a:p>
            <a:r>
              <a:rPr lang="tr-TR" sz="4400" b="1" dirty="0" smtClean="0">
                <a:solidFill>
                  <a:schemeClr val="tx1"/>
                </a:solidFill>
              </a:rPr>
              <a:t>Aşağıdaki cümlelerin hangisinde zıt anlamlı sözcükler bir arada </a:t>
            </a:r>
            <a:r>
              <a:rPr lang="tr-TR" sz="4400" b="1" u="sng" dirty="0" smtClean="0">
                <a:solidFill>
                  <a:schemeClr val="tx1"/>
                </a:solidFill>
              </a:rPr>
              <a:t>kullanılmamıştır</a:t>
            </a:r>
            <a:r>
              <a:rPr lang="tr-TR" sz="4400" b="1" dirty="0" smtClean="0">
                <a:solidFill>
                  <a:schemeClr val="tx1"/>
                </a:solidFill>
              </a:rPr>
              <a:t>?</a:t>
            </a:r>
            <a:endParaRPr lang="tr-TR" sz="4400" dirty="0" smtClean="0">
              <a:solidFill>
                <a:schemeClr val="tx1"/>
              </a:solidFill>
            </a:endParaRPr>
          </a:p>
          <a:p>
            <a:endParaRPr lang="tr-TR" b="1" dirty="0" smtClean="0">
              <a:solidFill>
                <a:srgbClr val="C00000"/>
              </a:solidFill>
            </a:endParaRPr>
          </a:p>
          <a:p>
            <a:endParaRPr lang="tr-TR" b="1" dirty="0" smtClean="0">
              <a:solidFill>
                <a:srgbClr val="C00000"/>
              </a:solidFill>
            </a:endParaRPr>
          </a:p>
          <a:p>
            <a:pPr algn="l" defTabSz="354013">
              <a:tabLst>
                <a:tab pos="442913" algn="l"/>
                <a:tab pos="530225" algn="l"/>
              </a:tabLst>
            </a:pPr>
            <a:r>
              <a:rPr lang="tr-TR" sz="3400" b="1" dirty="0" smtClean="0">
                <a:solidFill>
                  <a:srgbClr val="C00000"/>
                </a:solidFill>
              </a:rPr>
              <a:t>a) Şu yolların inişi ve çıkışından bıktım.</a:t>
            </a:r>
          </a:p>
          <a:p>
            <a:pPr algn="l"/>
            <a:r>
              <a:rPr lang="tr-TR" sz="3400" b="1" dirty="0" smtClean="0">
                <a:solidFill>
                  <a:srgbClr val="C00000"/>
                </a:solidFill>
              </a:rPr>
              <a:t>b) Siyah ve beyaz duyguları aynı anda yaşadık.</a:t>
            </a:r>
          </a:p>
          <a:p>
            <a:pPr algn="l"/>
            <a:r>
              <a:rPr lang="tr-TR" sz="3400" b="1" dirty="0" smtClean="0">
                <a:solidFill>
                  <a:srgbClr val="C00000"/>
                </a:solidFill>
              </a:rPr>
              <a:t>c) Hüzün ve üzüntü iç içe geçmişti.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/>
          <a:lstStyle/>
          <a:p>
            <a:r>
              <a:rPr lang="tr-TR" sz="5400" b="1" dirty="0" smtClean="0">
                <a:solidFill>
                  <a:schemeClr val="tx1"/>
                </a:solidFill>
              </a:rPr>
              <a:t>Hangi cümlede varlığın özelliğini belirten  sözcük (sıfat )bulunmaktadır?</a:t>
            </a:r>
          </a:p>
          <a:p>
            <a:endParaRPr lang="tr-TR" sz="5400" b="1" dirty="0" smtClean="0">
              <a:solidFill>
                <a:schemeClr val="tx1"/>
              </a:solidFill>
            </a:endParaRPr>
          </a:p>
          <a:p>
            <a:r>
              <a:rPr lang="tr-TR" sz="4000" b="1" dirty="0" smtClean="0">
                <a:solidFill>
                  <a:srgbClr val="C00000"/>
                </a:solidFill>
              </a:rPr>
              <a:t>a) Kediye çocuklar yiyecek verdiler.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b) Besili köpek birden üzerimize atladı.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c) Hafta sonu köyde düğünümüz var.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/>
          <a:lstStyle/>
          <a:p>
            <a:pPr algn="l"/>
            <a:r>
              <a:rPr lang="tr-TR" dirty="0" smtClean="0"/>
              <a:t>                    </a:t>
            </a:r>
            <a:r>
              <a:rPr lang="tr-TR" sz="3600" b="1" dirty="0" smtClean="0">
                <a:solidFill>
                  <a:schemeClr val="tx1"/>
                </a:solidFill>
              </a:rPr>
              <a:t>Sokakta bir kedicik,</a:t>
            </a:r>
          </a:p>
          <a:p>
            <a:pPr algn="l"/>
            <a:r>
              <a:rPr lang="tr-TR" sz="3600" b="1" dirty="0" smtClean="0">
                <a:solidFill>
                  <a:schemeClr val="tx1"/>
                </a:solidFill>
              </a:rPr>
              <a:t>		Islak, aç, yorgun,              </a:t>
            </a:r>
          </a:p>
          <a:p>
            <a:pPr algn="l"/>
            <a:r>
              <a:rPr lang="tr-TR" sz="3600" b="1" dirty="0" smtClean="0">
                <a:solidFill>
                  <a:schemeClr val="tx1"/>
                </a:solidFill>
              </a:rPr>
              <a:t>		Üşümüş ve minicik.</a:t>
            </a:r>
          </a:p>
          <a:p>
            <a:pPr algn="l"/>
            <a:r>
              <a:rPr lang="tr-TR" sz="3600" b="1" dirty="0" smtClean="0">
                <a:solidFill>
                  <a:schemeClr val="tx1"/>
                </a:solidFill>
              </a:rPr>
              <a:t>		Titrek ayaklarında</a:t>
            </a:r>
          </a:p>
          <a:p>
            <a:pPr algn="l"/>
            <a:r>
              <a:rPr lang="tr-TR" sz="3600" b="1" dirty="0" smtClean="0">
                <a:solidFill>
                  <a:schemeClr val="tx1"/>
                </a:solidFill>
              </a:rPr>
              <a:t>		Yaşamın sillesi var.</a:t>
            </a:r>
          </a:p>
          <a:p>
            <a:r>
              <a:rPr lang="tr-TR" dirty="0" smtClean="0"/>
              <a:t> </a:t>
            </a:r>
            <a:endParaRPr lang="tr-TR" b="1" dirty="0" smtClean="0"/>
          </a:p>
          <a:p>
            <a:pPr algn="l"/>
            <a:r>
              <a:rPr lang="tr-TR" dirty="0" smtClean="0"/>
              <a:t> 	</a:t>
            </a:r>
            <a:r>
              <a:rPr lang="tr-TR" sz="4000" b="1" dirty="0" smtClean="0">
                <a:solidFill>
                  <a:srgbClr val="C00000"/>
                </a:solidFill>
              </a:rPr>
              <a:t>Yukarıdaki dizelerde hakim olan duygu aşağıdakilerden hangisidir?</a:t>
            </a:r>
          </a:p>
          <a:p>
            <a:pPr algn="l"/>
            <a:r>
              <a:rPr lang="tr-TR" sz="4000" b="1" dirty="0" smtClean="0">
                <a:solidFill>
                  <a:srgbClr val="C00000"/>
                </a:solidFill>
              </a:rPr>
              <a:t>A) Özlem	      B) Acıma	       C) Sevinç	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/>
          <a:lstStyle/>
          <a:p>
            <a:r>
              <a:rPr lang="tr-TR" sz="4400" b="1" dirty="0" smtClean="0">
                <a:solidFill>
                  <a:schemeClr val="tx1"/>
                </a:solidFill>
              </a:rPr>
              <a:t>Aşağıdaki cümlelerin hangisinde </a:t>
            </a:r>
            <a:r>
              <a:rPr lang="tr-TR" sz="4400" b="1" u="sng" dirty="0" smtClean="0">
                <a:solidFill>
                  <a:schemeClr val="tx1"/>
                </a:solidFill>
              </a:rPr>
              <a:t>gerçekleşmiş bir durumdan</a:t>
            </a:r>
            <a:r>
              <a:rPr lang="tr-TR" sz="4400" b="1" dirty="0" smtClean="0">
                <a:solidFill>
                  <a:schemeClr val="tx1"/>
                </a:solidFill>
              </a:rPr>
              <a:t> söz edilmektedir?</a:t>
            </a:r>
          </a:p>
          <a:p>
            <a:endParaRPr lang="tr-TR" sz="4400" dirty="0" smtClean="0">
              <a:solidFill>
                <a:schemeClr val="tx1"/>
              </a:solidFill>
            </a:endParaRPr>
          </a:p>
          <a:p>
            <a:pPr algn="l"/>
            <a:r>
              <a:rPr lang="tr-TR" sz="3600" dirty="0" smtClean="0">
                <a:solidFill>
                  <a:srgbClr val="C00000"/>
                </a:solidFill>
                <a:latin typeface="Comic Sans MS" pitchFamily="66" charset="0"/>
              </a:rPr>
              <a:t>a) Bu yaz tatile gitmeyi planlıyoruz.</a:t>
            </a:r>
          </a:p>
          <a:p>
            <a:pPr algn="l"/>
            <a:r>
              <a:rPr lang="tr-TR" sz="3600" dirty="0" smtClean="0">
                <a:solidFill>
                  <a:srgbClr val="C00000"/>
                </a:solidFill>
                <a:latin typeface="Comic Sans MS" pitchFamily="66" charset="0"/>
              </a:rPr>
              <a:t>b) </a:t>
            </a:r>
            <a:r>
              <a:rPr lang="tr-TR" dirty="0" smtClean="0">
                <a:solidFill>
                  <a:srgbClr val="C00000"/>
                </a:solidFill>
                <a:latin typeface="Comic Sans MS" pitchFamily="66" charset="0"/>
              </a:rPr>
              <a:t>Çocuk soruların bir çoğunu yanlış yapmış.</a:t>
            </a:r>
            <a:endParaRPr lang="tr-TR" sz="360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l"/>
            <a:r>
              <a:rPr lang="tr-TR" sz="3600" dirty="0" smtClean="0">
                <a:solidFill>
                  <a:srgbClr val="C00000"/>
                </a:solidFill>
                <a:latin typeface="Comic Sans MS" pitchFamily="66" charset="0"/>
              </a:rPr>
              <a:t>c) Hedefimize bir an önce ulaşmalıyız.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>
            <a:normAutofit/>
          </a:bodyPr>
          <a:lstStyle/>
          <a:p>
            <a:r>
              <a:rPr lang="tr-TR" sz="9600" b="1" i="1" dirty="0" smtClean="0">
                <a:solidFill>
                  <a:srgbClr val="C00000"/>
                </a:solidFill>
              </a:rPr>
              <a:t>HAYAT BİLGİSİ BÖLÜMÜ SORULARI</a:t>
            </a:r>
            <a:endParaRPr lang="tr-TR" sz="9600" b="1" i="1" dirty="0">
              <a:solidFill>
                <a:srgbClr val="C00000"/>
              </a:solidFill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/>
          <a:lstStyle/>
          <a:p>
            <a:r>
              <a:rPr lang="tr-TR" sz="4400" b="1" dirty="0" smtClean="0">
                <a:solidFill>
                  <a:schemeClr val="tx1"/>
                </a:solidFill>
              </a:rPr>
              <a:t>Aşağıdaki tümcelerden hangisinde özel ad yanlış yazılmıştır?</a:t>
            </a:r>
            <a:endParaRPr lang="tr-TR" sz="4400" dirty="0" smtClean="0">
              <a:solidFill>
                <a:schemeClr val="tx1"/>
              </a:solidFill>
            </a:endParaRPr>
          </a:p>
          <a:p>
            <a:pPr algn="l"/>
            <a:r>
              <a:rPr lang="tr-TR" sz="5400" dirty="0" smtClean="0">
                <a:solidFill>
                  <a:srgbClr val="C00000"/>
                </a:solidFill>
              </a:rPr>
              <a:t>a) </a:t>
            </a:r>
            <a:r>
              <a:rPr lang="tr-TR" sz="5400" dirty="0" err="1" smtClean="0">
                <a:solidFill>
                  <a:srgbClr val="C00000"/>
                </a:solidFill>
              </a:rPr>
              <a:t>Ahmed’e</a:t>
            </a:r>
            <a:r>
              <a:rPr lang="tr-TR" sz="5400" dirty="0" smtClean="0">
                <a:solidFill>
                  <a:srgbClr val="C00000"/>
                </a:solidFill>
              </a:rPr>
              <a:t> bilmece sordum.</a:t>
            </a:r>
          </a:p>
          <a:p>
            <a:pPr algn="l"/>
            <a:r>
              <a:rPr lang="tr-TR" sz="5400" dirty="0" smtClean="0">
                <a:solidFill>
                  <a:srgbClr val="C00000"/>
                </a:solidFill>
              </a:rPr>
              <a:t>b) Okulda Serap’a rastladım.</a:t>
            </a:r>
          </a:p>
          <a:p>
            <a:pPr algn="l"/>
            <a:r>
              <a:rPr lang="tr-TR" sz="5400" dirty="0" smtClean="0">
                <a:solidFill>
                  <a:srgbClr val="C00000"/>
                </a:solidFill>
              </a:rPr>
              <a:t>c) Kitabımı Melek’e verdim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>
            <a:normAutofit fontScale="77500" lnSpcReduction="20000"/>
          </a:bodyPr>
          <a:lstStyle/>
          <a:p>
            <a:r>
              <a:rPr lang="tr-TR" sz="6200" dirty="0" smtClean="0">
                <a:solidFill>
                  <a:schemeClr val="tx1"/>
                </a:solidFill>
              </a:rPr>
              <a:t>“Bu kitap çok güzel ama ........” </a:t>
            </a:r>
            <a:r>
              <a:rPr lang="tr-TR" sz="6200" b="1" dirty="0" smtClean="0">
                <a:solidFill>
                  <a:schemeClr val="tx1"/>
                </a:solidFill>
              </a:rPr>
              <a:t>cümlesinin sonuna  aşağıdakilerden hangisi getirilirse  cümlede bozulma olur?</a:t>
            </a:r>
            <a:endParaRPr lang="tr-TR" sz="6200" dirty="0" smtClean="0">
              <a:solidFill>
                <a:schemeClr val="tx1"/>
              </a:solidFill>
            </a:endParaRPr>
          </a:p>
          <a:p>
            <a:r>
              <a:rPr lang="tr-TR" sz="7800" b="1" dirty="0" smtClean="0">
                <a:solidFill>
                  <a:srgbClr val="C00000"/>
                </a:solidFill>
              </a:rPr>
              <a:t>    a)oldukça pahalı.               b)benim de var. </a:t>
            </a:r>
          </a:p>
          <a:p>
            <a:r>
              <a:rPr lang="tr-TR" sz="7800" b="1" dirty="0" smtClean="0">
                <a:solidFill>
                  <a:srgbClr val="C00000"/>
                </a:solidFill>
              </a:rPr>
              <a:t>     c) şimdi alamayız.  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>
            <a:normAutofit fontScale="92500" lnSpcReduction="10000"/>
          </a:bodyPr>
          <a:lstStyle/>
          <a:p>
            <a:r>
              <a:rPr lang="tr-TR" sz="5400" dirty="0" smtClean="0">
                <a:solidFill>
                  <a:schemeClr val="tx1"/>
                </a:solidFill>
              </a:rPr>
              <a:t>“………buluşup beraber sinemaya…………” </a:t>
            </a:r>
            <a:r>
              <a:rPr lang="tr-TR" sz="5400" b="1" dirty="0" smtClean="0">
                <a:solidFill>
                  <a:schemeClr val="tx1"/>
                </a:solidFill>
              </a:rPr>
              <a:t>cümlesindeki boş bırakılan yerlere aşağıdakilerden hangileri gelmelidir?</a:t>
            </a:r>
            <a:endParaRPr lang="tr-TR" sz="5400" dirty="0" smtClean="0">
              <a:solidFill>
                <a:schemeClr val="tx1"/>
              </a:solidFill>
            </a:endParaRPr>
          </a:p>
          <a:p>
            <a:pPr marL="914400" indent="-914400" algn="l"/>
            <a:r>
              <a:rPr lang="tr-TR" sz="5400" smtClean="0">
                <a:solidFill>
                  <a:srgbClr val="C00000"/>
                </a:solidFill>
              </a:rPr>
              <a:t>a)   yarın-gittik  </a:t>
            </a:r>
            <a:endParaRPr lang="tr-TR" sz="5400" dirty="0" smtClean="0">
              <a:solidFill>
                <a:srgbClr val="C00000"/>
              </a:solidFill>
            </a:endParaRPr>
          </a:p>
          <a:p>
            <a:pPr marL="914400" indent="-914400" algn="l"/>
            <a:r>
              <a:rPr lang="tr-TR" sz="5400" dirty="0" smtClean="0">
                <a:solidFill>
                  <a:srgbClr val="C00000"/>
                </a:solidFill>
              </a:rPr>
              <a:t>b)  dün-gidiyoruz </a:t>
            </a:r>
          </a:p>
          <a:p>
            <a:pPr marL="914400" indent="-914400" algn="l"/>
            <a:r>
              <a:rPr lang="tr-TR" sz="5400" dirty="0" smtClean="0">
                <a:solidFill>
                  <a:srgbClr val="C00000"/>
                </a:solidFill>
              </a:rPr>
              <a:t>c)   yarın-gideceğiz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>
            <a:normAutofit fontScale="92500"/>
          </a:bodyPr>
          <a:lstStyle/>
          <a:p>
            <a:r>
              <a:rPr lang="tr-TR" sz="7200" b="1" dirty="0" smtClean="0">
                <a:solidFill>
                  <a:schemeClr val="tx1"/>
                </a:solidFill>
              </a:rPr>
              <a:t>Aşağıdaki kelimelerden hangisi türemiş kelime değildir?</a:t>
            </a:r>
            <a:endParaRPr lang="tr-TR" sz="7200" dirty="0" smtClean="0">
              <a:solidFill>
                <a:schemeClr val="tx1"/>
              </a:solidFill>
            </a:endParaRPr>
          </a:p>
          <a:p>
            <a:r>
              <a:rPr lang="tr-TR" sz="7200" dirty="0" smtClean="0">
                <a:solidFill>
                  <a:srgbClr val="C00000"/>
                </a:solidFill>
              </a:rPr>
              <a:t>a) sucu                b) evci              c) bacı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>
            <a:normAutofit/>
          </a:bodyPr>
          <a:lstStyle/>
          <a:p>
            <a:r>
              <a:rPr lang="tr-TR" sz="9600" b="1" i="1" dirty="0" smtClean="0">
                <a:solidFill>
                  <a:srgbClr val="C00000"/>
                </a:solidFill>
              </a:rPr>
              <a:t>MATEMATİK BÖLÜMÜ SORULARI</a:t>
            </a:r>
            <a:endParaRPr lang="tr-TR" sz="9600" b="1" i="1" dirty="0">
              <a:solidFill>
                <a:srgbClr val="C00000"/>
              </a:solidFill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/>
          <a:lstStyle/>
          <a:p>
            <a:pPr lvl="0"/>
            <a:r>
              <a:rPr lang="tr-TR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Bir çıkarma işleminde eksilen 571,fark 149 dur. Çıkan sayı kaçtır?</a:t>
            </a:r>
          </a:p>
          <a:p>
            <a:pPr lvl="0"/>
            <a:endParaRPr lang="tr-TR" sz="66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lvl="0"/>
            <a:r>
              <a:rPr lang="tr-TR" sz="6600" dirty="0" smtClean="0">
                <a:solidFill>
                  <a:srgbClr val="FF0000"/>
                </a:solidFill>
                <a:latin typeface="Comic Sans MS" pitchFamily="66" charset="0"/>
              </a:rPr>
              <a:t>a)420  b)422  c)432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/>
          <a:lstStyle/>
          <a:p>
            <a:pPr lvl="0"/>
            <a:r>
              <a:rPr lang="tr-TR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3,7,2 sayıları ile rakamları birbirinden farklı en büyük sayı ile,rakamları birbirinden farklı en küçük sayının farkı kaçtır?</a:t>
            </a:r>
          </a:p>
          <a:p>
            <a:pPr lvl="0"/>
            <a:endParaRPr lang="tr-TR" sz="48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lvl="0"/>
            <a:r>
              <a:rPr lang="tr-TR" sz="4800" dirty="0" smtClean="0">
                <a:solidFill>
                  <a:srgbClr val="FF0000"/>
                </a:solidFill>
                <a:latin typeface="Comic Sans MS" pitchFamily="66" charset="0"/>
              </a:rPr>
              <a:t>a)490  b)492  c)495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/>
          <a:lstStyle/>
          <a:p>
            <a:pPr lvl="0"/>
            <a:r>
              <a:rPr lang="tr-TR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3 basamaklı bir doğal sayının birler basamağında 5 rakamı bulunmaktadır.Buna göre bu sayıyı nasıl isimlendirebiliriz?</a:t>
            </a:r>
          </a:p>
          <a:p>
            <a:pPr lvl="0" algn="l"/>
            <a:r>
              <a:rPr lang="tr-TR" sz="4800" dirty="0" smtClean="0">
                <a:solidFill>
                  <a:srgbClr val="FF0000"/>
                </a:solidFill>
                <a:latin typeface="Comic Sans MS" pitchFamily="66" charset="0"/>
              </a:rPr>
              <a:t>a)Tek sayı </a:t>
            </a:r>
          </a:p>
          <a:p>
            <a:pPr lvl="0" algn="l"/>
            <a:r>
              <a:rPr lang="tr-TR" sz="4800" dirty="0" smtClean="0">
                <a:solidFill>
                  <a:srgbClr val="FF0000"/>
                </a:solidFill>
                <a:latin typeface="Comic Sans MS" pitchFamily="66" charset="0"/>
              </a:rPr>
              <a:t> b)Çift sayı </a:t>
            </a:r>
          </a:p>
          <a:p>
            <a:pPr lvl="0" algn="l"/>
            <a:r>
              <a:rPr lang="tr-TR" sz="4800" dirty="0" smtClean="0">
                <a:solidFill>
                  <a:srgbClr val="FF0000"/>
                </a:solidFill>
                <a:latin typeface="Comic Sans MS" pitchFamily="66" charset="0"/>
              </a:rPr>
              <a:t>c) Hem tek hem çift sayı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>
            <a:normAutofit/>
          </a:bodyPr>
          <a:lstStyle/>
          <a:p>
            <a:r>
              <a:rPr lang="tr-TR" sz="4800" dirty="0" smtClean="0">
                <a:solidFill>
                  <a:schemeClr val="tx1"/>
                </a:solidFill>
                <a:latin typeface="Comic Sans MS" pitchFamily="66" charset="0"/>
              </a:rPr>
              <a:t>En yakın onluğa yuvarlanmış iki doğal sayının toplamı 70’tir.Sayılardan birisi 39 olduğuna göre ikinci sayı kaçtır?</a:t>
            </a:r>
          </a:p>
          <a:p>
            <a:endParaRPr lang="tr-TR" sz="4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sz="4800" dirty="0" smtClean="0">
                <a:solidFill>
                  <a:srgbClr val="C00000"/>
                </a:solidFill>
                <a:latin typeface="Comic Sans MS" pitchFamily="66" charset="0"/>
              </a:rPr>
              <a:t>a) 23  b)24   c)25</a:t>
            </a:r>
            <a:endParaRPr lang="tr-TR" sz="48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/>
          <a:lstStyle/>
          <a:p>
            <a:r>
              <a:rPr lang="tr-TR" sz="4800" i="1" dirty="0" smtClean="0">
                <a:solidFill>
                  <a:schemeClr val="tx1"/>
                </a:solidFill>
                <a:latin typeface="Comic Sans MS" pitchFamily="66" charset="0"/>
              </a:rPr>
              <a:t>Gözde </a:t>
            </a:r>
            <a:r>
              <a:rPr lang="tr-TR" sz="4800" b="1" i="1" dirty="0" smtClean="0">
                <a:solidFill>
                  <a:schemeClr val="tx1"/>
                </a:solidFill>
                <a:latin typeface="Comic Sans MS" pitchFamily="66" charset="0"/>
              </a:rPr>
              <a:t>(8+6=14)</a:t>
            </a:r>
            <a:r>
              <a:rPr lang="tr-TR" sz="4800" i="1" dirty="0" smtClean="0">
                <a:solidFill>
                  <a:schemeClr val="tx1"/>
                </a:solidFill>
                <a:latin typeface="Comic Sans MS" pitchFamily="66" charset="0"/>
              </a:rPr>
              <a:t> toplama işlemini Roma rakamı ile yaparsa nasıl göstermelidir?</a:t>
            </a:r>
            <a:r>
              <a:rPr lang="tr-TR" sz="48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endParaRPr lang="tr-TR" sz="4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marL="914400" indent="-914400">
              <a:buAutoNum type="alphaLcParenR"/>
            </a:pPr>
            <a:r>
              <a:rPr lang="tr-TR" sz="4800" b="1" dirty="0" smtClean="0">
                <a:solidFill>
                  <a:srgbClr val="C00000"/>
                </a:solidFill>
                <a:latin typeface="Comic Sans MS" pitchFamily="66" charset="0"/>
              </a:rPr>
              <a:t>VIII+VI= XIIII</a:t>
            </a:r>
            <a:endParaRPr lang="tr-TR" sz="480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marL="914400" indent="-914400"/>
            <a:r>
              <a:rPr lang="tr-TR" sz="4800" b="1" dirty="0" smtClean="0">
                <a:solidFill>
                  <a:srgbClr val="C00000"/>
                </a:solidFill>
                <a:latin typeface="Comic Sans MS" pitchFamily="66" charset="0"/>
              </a:rPr>
              <a:t>b)  VIII+VI= XIV</a:t>
            </a:r>
            <a:endParaRPr lang="tr-TR" sz="480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r>
              <a:rPr lang="tr-TR" sz="4800" b="1" dirty="0" smtClean="0">
                <a:solidFill>
                  <a:srgbClr val="C00000"/>
                </a:solidFill>
                <a:latin typeface="Comic Sans MS" pitchFamily="66" charset="0"/>
              </a:rPr>
              <a:t>c)  VIII+VI= XVI</a:t>
            </a:r>
            <a:r>
              <a:rPr lang="tr-TR" sz="4800" i="1" dirty="0" smtClean="0">
                <a:solidFill>
                  <a:srgbClr val="C00000"/>
                </a:solidFill>
                <a:latin typeface="Comic Sans MS" pitchFamily="66" charset="0"/>
              </a:rPr>
              <a:t>        </a:t>
            </a:r>
            <a:endParaRPr lang="tr-TR" sz="480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/>
          <a:lstStyle/>
          <a:p>
            <a:pPr algn="l"/>
            <a:r>
              <a:rPr lang="tr-TR" sz="6000" b="1" dirty="0">
                <a:solidFill>
                  <a:schemeClr val="tx1"/>
                </a:solidFill>
              </a:rPr>
              <a:t>Aşağıdakilerden hangisi özel günlerden değildir                                                           </a:t>
            </a:r>
            <a:r>
              <a:rPr lang="tr-TR" sz="6000" dirty="0">
                <a:solidFill>
                  <a:srgbClr val="C00000"/>
                </a:solidFill>
              </a:rPr>
              <a:t>a</a:t>
            </a:r>
            <a:r>
              <a:rPr lang="tr-TR" sz="6000" dirty="0" smtClean="0">
                <a:solidFill>
                  <a:srgbClr val="C00000"/>
                </a:solidFill>
              </a:rPr>
              <a:t>) </a:t>
            </a:r>
            <a:r>
              <a:rPr lang="tr-TR" sz="6000" dirty="0">
                <a:solidFill>
                  <a:srgbClr val="C00000"/>
                </a:solidFill>
              </a:rPr>
              <a:t>Evlilik yıldönümleri           </a:t>
            </a:r>
            <a:r>
              <a:rPr lang="tr-TR" sz="6000" dirty="0" smtClean="0">
                <a:solidFill>
                  <a:srgbClr val="C00000"/>
                </a:solidFill>
              </a:rPr>
              <a:t>b) </a:t>
            </a:r>
            <a:r>
              <a:rPr lang="tr-TR" sz="6000" dirty="0">
                <a:solidFill>
                  <a:srgbClr val="C00000"/>
                </a:solidFill>
              </a:rPr>
              <a:t>Ayın ilk günleri </a:t>
            </a:r>
          </a:p>
          <a:p>
            <a:pPr algn="l"/>
            <a:r>
              <a:rPr lang="tr-TR" sz="6000" dirty="0" smtClean="0">
                <a:solidFill>
                  <a:srgbClr val="C00000"/>
                </a:solidFill>
              </a:rPr>
              <a:t> c) </a:t>
            </a:r>
            <a:r>
              <a:rPr lang="tr-TR" sz="6000" dirty="0">
                <a:solidFill>
                  <a:srgbClr val="C00000"/>
                </a:solidFill>
              </a:rPr>
              <a:t>Doğum günleri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/>
          <a:lstStyle/>
          <a:p>
            <a:r>
              <a:rPr lang="tr-TR" sz="6000" b="1" dirty="0" smtClean="0">
                <a:solidFill>
                  <a:schemeClr val="tx1"/>
                </a:solidFill>
                <a:latin typeface="Comic Sans MS" pitchFamily="66" charset="0"/>
              </a:rPr>
              <a:t>Aşağıdaki hangi sayı ile yapılan ritmik sayma 100’e ulaşamayız?</a:t>
            </a:r>
            <a:endParaRPr lang="tr-TR" sz="6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sz="6000" dirty="0" smtClean="0">
                <a:solidFill>
                  <a:srgbClr val="C00000"/>
                </a:solidFill>
                <a:latin typeface="Comic Sans MS" pitchFamily="66" charset="0"/>
              </a:rPr>
              <a:t>a) 2    b) 3    c) 5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/>
          <a:lstStyle/>
          <a:p>
            <a:r>
              <a:rPr lang="tr-TR" sz="6000" b="1" dirty="0" smtClean="0">
                <a:solidFill>
                  <a:schemeClr val="tx1"/>
                </a:solidFill>
                <a:latin typeface="Comic Sans MS" pitchFamily="66" charset="0"/>
              </a:rPr>
              <a:t>126 + 128 &gt; A ifadesinde A yerine yazılabilecek en büyük sayı kaçtır? </a:t>
            </a:r>
            <a:endParaRPr lang="tr-TR" sz="6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sz="6000" dirty="0" smtClean="0">
                <a:solidFill>
                  <a:srgbClr val="C00000"/>
                </a:solidFill>
                <a:latin typeface="Comic Sans MS" pitchFamily="66" charset="0"/>
              </a:rPr>
              <a:t>a) 250   b)253  c) 256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>
            <a:normAutofit lnSpcReduction="10000"/>
          </a:bodyPr>
          <a:lstStyle/>
          <a:p>
            <a:r>
              <a:rPr lang="tr-TR" sz="5400" dirty="0" smtClean="0">
                <a:solidFill>
                  <a:schemeClr val="tx1"/>
                </a:solidFill>
                <a:latin typeface="Comic Sans MS" pitchFamily="66" charset="0"/>
              </a:rPr>
              <a:t>AA +BB =C2C</a:t>
            </a:r>
          </a:p>
          <a:p>
            <a:r>
              <a:rPr lang="tr-TR" sz="5400" dirty="0" smtClean="0">
                <a:solidFill>
                  <a:schemeClr val="tx1"/>
                </a:solidFill>
                <a:latin typeface="Comic Sans MS" pitchFamily="66" charset="0"/>
              </a:rPr>
              <a:t>Yukarıdaki toplama işleminde aynı harfler aynı rakamı göstermektedir.Buna göre a + b + c kaçtır?</a:t>
            </a:r>
          </a:p>
          <a:p>
            <a:r>
              <a:rPr lang="tr-TR" sz="5400" dirty="0" smtClean="0">
                <a:solidFill>
                  <a:srgbClr val="C00000"/>
                </a:solidFill>
                <a:latin typeface="Comic Sans MS" pitchFamily="66" charset="0"/>
              </a:rPr>
              <a:t>a) 10  b)12  c)13</a:t>
            </a:r>
            <a:endParaRPr lang="tr-TR" sz="5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>
            <a:normAutofit/>
          </a:bodyPr>
          <a:lstStyle/>
          <a:p>
            <a:r>
              <a:rPr lang="tr-TR" sz="6600" dirty="0" smtClean="0">
                <a:solidFill>
                  <a:schemeClr val="tx1"/>
                </a:solidFill>
                <a:latin typeface="Comic Sans MS" pitchFamily="66" charset="0"/>
              </a:rPr>
              <a:t>“ </a:t>
            </a:r>
            <a:r>
              <a:rPr lang="tr-TR" sz="6600" b="1" u="sng" dirty="0" smtClean="0">
                <a:solidFill>
                  <a:schemeClr val="tx1"/>
                </a:solidFill>
                <a:latin typeface="Comic Sans MS" pitchFamily="66" charset="0"/>
              </a:rPr>
              <a:t>m &gt; 165</a:t>
            </a:r>
            <a:r>
              <a:rPr lang="tr-TR" sz="6600" b="1" dirty="0" smtClean="0">
                <a:solidFill>
                  <a:schemeClr val="tx1"/>
                </a:solidFill>
                <a:latin typeface="Comic Sans MS" pitchFamily="66" charset="0"/>
              </a:rPr>
              <a:t>” </a:t>
            </a:r>
            <a:r>
              <a:rPr lang="tr-TR" sz="6600" dirty="0" smtClean="0">
                <a:solidFill>
                  <a:schemeClr val="tx1"/>
                </a:solidFill>
                <a:latin typeface="Comic Sans MS" pitchFamily="66" charset="0"/>
              </a:rPr>
              <a:t>ifadesinde m yerine aşağıdakilerden hangisi gelemez?</a:t>
            </a:r>
          </a:p>
          <a:p>
            <a:r>
              <a:rPr lang="tr-TR" sz="7200" b="1" dirty="0" smtClean="0">
                <a:solidFill>
                  <a:srgbClr val="C00000"/>
                </a:solidFill>
              </a:rPr>
              <a:t>a) 312	b) 166	c) 164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51520" y="332656"/>
            <a:ext cx="8568952" cy="6120680"/>
          </a:xfrm>
        </p:spPr>
        <p:txBody>
          <a:bodyPr>
            <a:normAutofit lnSpcReduction="10000"/>
          </a:bodyPr>
          <a:lstStyle/>
          <a:p>
            <a:endParaRPr lang="tr-TR" b="1" dirty="0" smtClean="0"/>
          </a:p>
          <a:p>
            <a:r>
              <a:rPr lang="tr-TR" sz="6000" b="1" dirty="0" smtClean="0">
                <a:solidFill>
                  <a:schemeClr val="tx1"/>
                </a:solidFill>
                <a:latin typeface="Comic Sans MS" pitchFamily="66" charset="0"/>
              </a:rPr>
              <a:t>        </a:t>
            </a:r>
          </a:p>
          <a:p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yukarıda verilen bilgilere göre  </a:t>
            </a:r>
            <a:r>
              <a:rPr lang="tr-TR" sz="6000" b="1" u="sng" dirty="0" smtClean="0">
                <a:solidFill>
                  <a:schemeClr val="tx1"/>
                </a:solidFill>
                <a:latin typeface="Comic Sans MS" pitchFamily="66" charset="0"/>
              </a:rPr>
              <a:t>A-B</a:t>
            </a:r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  kaçtır ?</a:t>
            </a:r>
          </a:p>
          <a:p>
            <a:r>
              <a:rPr lang="tr-TR" dirty="0" smtClean="0"/>
              <a:t> </a:t>
            </a:r>
          </a:p>
          <a:p>
            <a:r>
              <a:rPr lang="tr-TR" sz="6000" dirty="0" smtClean="0">
                <a:solidFill>
                  <a:srgbClr val="C00000"/>
                </a:solidFill>
                <a:latin typeface="Comic Sans MS" pitchFamily="66" charset="0"/>
              </a:rPr>
              <a:t>b) 4		b) 5		d) 6</a:t>
            </a:r>
            <a:endParaRPr lang="tr-TR" sz="60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971600" y="764704"/>
            <a:ext cx="682109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 smtClean="0"/>
              <a:t>A – 5 =2          8 - B =5</a:t>
            </a:r>
            <a:endParaRPr lang="tr-TR" sz="6000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51520" y="332656"/>
            <a:ext cx="8640960" cy="6120680"/>
          </a:xfrm>
        </p:spPr>
        <p:txBody>
          <a:bodyPr>
            <a:normAutofit/>
          </a:bodyPr>
          <a:lstStyle/>
          <a:p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İlçemizde </a:t>
            </a:r>
            <a:r>
              <a:rPr lang="tr-TR" sz="4000" dirty="0">
                <a:solidFill>
                  <a:schemeClr val="tx1"/>
                </a:solidFill>
                <a:latin typeface="Comic Sans MS" pitchFamily="66" charset="0"/>
              </a:rPr>
              <a:t>birçok meslek grubundan kişiler var. Canan Hanım, insanları yetiştirmek ve mesleğe hazırlamak için çalışır. Ayşe teyze çok güzel elbiseler </a:t>
            </a:r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diker.</a:t>
            </a:r>
          </a:p>
          <a:p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Yukarıdaki </a:t>
            </a:r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paragrafta hangi meslekten söz 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edilmemiştir?</a:t>
            </a:r>
            <a:endParaRPr lang="tr-TR" dirty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sz="4800" dirty="0" smtClean="0">
                <a:solidFill>
                  <a:srgbClr val="C00000"/>
                </a:solidFill>
              </a:rPr>
              <a:t>a)  </a:t>
            </a:r>
            <a:r>
              <a:rPr lang="tr-TR" sz="4800" dirty="0">
                <a:solidFill>
                  <a:srgbClr val="C00000"/>
                </a:solidFill>
              </a:rPr>
              <a:t>Öğretmen  </a:t>
            </a:r>
            <a:r>
              <a:rPr lang="tr-TR" sz="4800" dirty="0" smtClean="0">
                <a:solidFill>
                  <a:srgbClr val="C00000"/>
                </a:solidFill>
              </a:rPr>
              <a:t>b) Terzi</a:t>
            </a:r>
            <a:r>
              <a:rPr lang="tr-TR" sz="4800" dirty="0">
                <a:solidFill>
                  <a:srgbClr val="C00000"/>
                </a:solidFill>
              </a:rPr>
              <a:t>	</a:t>
            </a:r>
            <a:r>
              <a:rPr lang="tr-TR" sz="4800" dirty="0" smtClean="0">
                <a:solidFill>
                  <a:srgbClr val="C00000"/>
                </a:solidFill>
              </a:rPr>
              <a:t>   c)  </a:t>
            </a:r>
            <a:r>
              <a:rPr lang="tr-TR" sz="4800" dirty="0">
                <a:solidFill>
                  <a:srgbClr val="C00000"/>
                </a:solidFill>
              </a:rPr>
              <a:t>Doktor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>
            <a:normAutofit/>
          </a:bodyPr>
          <a:lstStyle/>
          <a:p>
            <a:pPr algn="l"/>
            <a:r>
              <a:rPr lang="tr-TR" sz="4000" dirty="0" smtClean="0">
                <a:solidFill>
                  <a:schemeClr val="tx1"/>
                </a:solidFill>
              </a:rPr>
              <a:t>       I</a:t>
            </a:r>
            <a:r>
              <a:rPr lang="tr-TR" sz="4000" dirty="0">
                <a:solidFill>
                  <a:schemeClr val="tx1"/>
                </a:solidFill>
              </a:rPr>
              <a:t>. Sorunun ne olduğunu bul</a:t>
            </a:r>
            <a:r>
              <a:rPr lang="tr-TR" sz="4000" b="1" dirty="0">
                <a:solidFill>
                  <a:schemeClr val="tx1"/>
                </a:solidFill>
              </a:rPr>
              <a:t>  </a:t>
            </a:r>
            <a:endParaRPr lang="tr-TR" sz="4000" dirty="0">
              <a:solidFill>
                <a:schemeClr val="tx1"/>
              </a:solidFill>
            </a:endParaRPr>
          </a:p>
          <a:p>
            <a:pPr algn="l"/>
            <a:r>
              <a:rPr lang="tr-TR" sz="4000" b="1" dirty="0">
                <a:solidFill>
                  <a:schemeClr val="tx1"/>
                </a:solidFill>
              </a:rPr>
              <a:t>      </a:t>
            </a:r>
            <a:r>
              <a:rPr lang="tr-TR" sz="4000" b="1" dirty="0" smtClean="0">
                <a:solidFill>
                  <a:schemeClr val="tx1"/>
                </a:solidFill>
              </a:rPr>
              <a:t> </a:t>
            </a:r>
            <a:r>
              <a:rPr lang="tr-TR" sz="4000" dirty="0">
                <a:solidFill>
                  <a:schemeClr val="tx1"/>
                </a:solidFill>
              </a:rPr>
              <a:t>II. Çözüm kararını uygula</a:t>
            </a:r>
            <a:r>
              <a:rPr lang="tr-TR" sz="4000" b="1" dirty="0">
                <a:solidFill>
                  <a:schemeClr val="tx1"/>
                </a:solidFill>
              </a:rPr>
              <a:t> </a:t>
            </a:r>
            <a:endParaRPr lang="tr-TR" sz="4000" dirty="0">
              <a:solidFill>
                <a:schemeClr val="tx1"/>
              </a:solidFill>
            </a:endParaRPr>
          </a:p>
          <a:p>
            <a:pPr algn="l"/>
            <a:r>
              <a:rPr lang="tr-TR" sz="4000" b="1" dirty="0">
                <a:solidFill>
                  <a:schemeClr val="tx1"/>
                </a:solidFill>
              </a:rPr>
              <a:t>      </a:t>
            </a:r>
            <a:r>
              <a:rPr lang="tr-TR" sz="4000" dirty="0" smtClean="0">
                <a:solidFill>
                  <a:schemeClr val="tx1"/>
                </a:solidFill>
              </a:rPr>
              <a:t> </a:t>
            </a:r>
            <a:r>
              <a:rPr lang="tr-TR" sz="4000" dirty="0">
                <a:solidFill>
                  <a:schemeClr val="tx1"/>
                </a:solidFill>
              </a:rPr>
              <a:t>III. Sorunu  nasıl çözeceğine karar ver</a:t>
            </a:r>
          </a:p>
          <a:p>
            <a:pPr algn="l"/>
            <a:r>
              <a:rPr lang="tr-TR" sz="4000" b="1" dirty="0">
                <a:solidFill>
                  <a:schemeClr val="tx1"/>
                </a:solidFill>
              </a:rPr>
              <a:t>Okulda karşılaştığın bir soru­nu çözmek için yukarıda veri­len problem çözme basamak­larının uygulama sırası nasıl olmalıdır?</a:t>
            </a:r>
            <a:endParaRPr lang="tr-TR" sz="4000" dirty="0">
              <a:solidFill>
                <a:schemeClr val="tx1"/>
              </a:solidFill>
            </a:endParaRPr>
          </a:p>
          <a:p>
            <a:r>
              <a:rPr lang="tr-TR" sz="4400" b="1" dirty="0">
                <a:solidFill>
                  <a:srgbClr val="C00000"/>
                </a:solidFill>
              </a:rPr>
              <a:t>A) I-III-II      </a:t>
            </a:r>
            <a:r>
              <a:rPr lang="tr-TR" sz="4400" b="1" dirty="0" smtClean="0">
                <a:solidFill>
                  <a:srgbClr val="C00000"/>
                </a:solidFill>
              </a:rPr>
              <a:t>  </a:t>
            </a:r>
            <a:r>
              <a:rPr lang="tr-TR" sz="4400" b="1" dirty="0">
                <a:solidFill>
                  <a:srgbClr val="C00000"/>
                </a:solidFill>
              </a:rPr>
              <a:t>B) I-II-III     </a:t>
            </a:r>
            <a:r>
              <a:rPr lang="tr-TR" sz="4400" b="1" dirty="0" smtClean="0">
                <a:solidFill>
                  <a:srgbClr val="C00000"/>
                </a:solidFill>
              </a:rPr>
              <a:t>    </a:t>
            </a:r>
            <a:r>
              <a:rPr lang="tr-TR" sz="4400" b="1" dirty="0">
                <a:solidFill>
                  <a:srgbClr val="C00000"/>
                </a:solidFill>
              </a:rPr>
              <a:t>C) II-III-I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4581128"/>
            <a:ext cx="8568952" cy="2232248"/>
          </a:xfrm>
        </p:spPr>
        <p:txBody>
          <a:bodyPr>
            <a:normAutofit fontScale="92500"/>
          </a:bodyPr>
          <a:lstStyle/>
          <a:p>
            <a:pPr marL="514350" indent="-514350" algn="l">
              <a:buAutoNum type="alphaLcParenR"/>
            </a:pPr>
            <a:r>
              <a:rPr lang="tr-TR" sz="4400" dirty="0" smtClean="0">
                <a:solidFill>
                  <a:srgbClr val="C00000"/>
                </a:solidFill>
              </a:rPr>
              <a:t> 1—D             b)  1—Y                c) 1—D</a:t>
            </a:r>
          </a:p>
          <a:p>
            <a:pPr marL="514350" indent="-514350" algn="l"/>
            <a:r>
              <a:rPr lang="tr-TR" sz="4400" dirty="0" smtClean="0">
                <a:solidFill>
                  <a:srgbClr val="C00000"/>
                </a:solidFill>
              </a:rPr>
              <a:t>      2—D                   2—Y                   2—D </a:t>
            </a:r>
          </a:p>
          <a:p>
            <a:pPr marL="514350" indent="-514350" algn="l"/>
            <a:r>
              <a:rPr lang="tr-TR" sz="4400" dirty="0" smtClean="0">
                <a:solidFill>
                  <a:srgbClr val="C00000"/>
                </a:solidFill>
              </a:rPr>
              <a:t>      3—Y                   3—D                   3—Y </a:t>
            </a:r>
          </a:p>
          <a:p>
            <a:pPr marL="514350" indent="-514350"/>
            <a:endParaRPr lang="tr-TR" dirty="0" smtClean="0"/>
          </a:p>
        </p:txBody>
      </p:sp>
      <p:sp>
        <p:nvSpPr>
          <p:cNvPr id="5" name="4 Dikdörtgen"/>
          <p:cNvSpPr/>
          <p:nvPr/>
        </p:nvSpPr>
        <p:spPr>
          <a:xfrm>
            <a:off x="179512" y="229576"/>
            <a:ext cx="864096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tr-TR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1.</a:t>
            </a:r>
            <a:r>
              <a:rPr lang="tr-TR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Çevremizdeki insanların fiziksel özellikleriyle dalga geçebiliriz.</a:t>
            </a:r>
            <a:endParaRPr lang="tr-TR" sz="3200" dirty="0" smtClean="0">
              <a:latin typeface="Times New Roman"/>
              <a:ea typeface="Times New Roman"/>
            </a:endParaRPr>
          </a:p>
          <a:p>
            <a:pPr>
              <a:spcAft>
                <a:spcPts val="300"/>
              </a:spcAft>
            </a:pPr>
            <a:r>
              <a:rPr lang="tr-TR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2.</a:t>
            </a:r>
            <a:r>
              <a:rPr lang="tr-TR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Çekirdek aile, anne, baba ve çocuklardan oluşur.</a:t>
            </a:r>
            <a:endParaRPr lang="tr-TR" sz="3200" dirty="0" smtClean="0">
              <a:latin typeface="Times New Roman"/>
              <a:ea typeface="Times New Roman"/>
            </a:endParaRPr>
          </a:p>
          <a:p>
            <a:pPr>
              <a:spcAft>
                <a:spcPts val="300"/>
              </a:spcAft>
            </a:pPr>
            <a:r>
              <a:rPr lang="tr-TR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3.</a:t>
            </a:r>
            <a:r>
              <a:rPr lang="tr-TR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Kendi aile büyüklerimize ait çocukluk anılarını kütüphaneden araştırırız.</a:t>
            </a:r>
          </a:p>
          <a:p>
            <a:pPr>
              <a:spcAft>
                <a:spcPts val="300"/>
              </a:spcAft>
            </a:pPr>
            <a:endParaRPr lang="tr-TR" sz="3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>
              <a:spcAft>
                <a:spcPts val="300"/>
              </a:spcAft>
            </a:pPr>
            <a:r>
              <a:rPr lang="tr-TR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Yukarıdaki cümlelerin doğru-yanlış sıralaması nasıl olmalıdır ?</a:t>
            </a:r>
            <a:endParaRPr lang="tr-TR" sz="3200" dirty="0">
              <a:latin typeface="Times New Roman"/>
              <a:ea typeface="Times New Roman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640960" cy="6120680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Kübra</a:t>
            </a:r>
            <a:r>
              <a:rPr lang="tr-TR" dirty="0" smtClean="0">
                <a:solidFill>
                  <a:schemeClr val="tx1"/>
                </a:solidFill>
              </a:rPr>
              <a:t> : </a:t>
            </a:r>
            <a:r>
              <a:rPr lang="tr-TR" dirty="0">
                <a:solidFill>
                  <a:schemeClr val="tx1"/>
                </a:solidFill>
              </a:rPr>
              <a:t>Sınıfta ve koridorda yürürken ayağıma çöpler takılıyor</a:t>
            </a:r>
            <a:r>
              <a:rPr lang="tr-TR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tr-TR" b="1" dirty="0" smtClean="0">
                <a:solidFill>
                  <a:schemeClr val="tx1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</a:rPr>
              <a:t>Salih</a:t>
            </a:r>
            <a:r>
              <a:rPr lang="tr-TR" dirty="0">
                <a:solidFill>
                  <a:schemeClr val="tx1"/>
                </a:solidFill>
              </a:rPr>
              <a:t>  </a:t>
            </a:r>
            <a:r>
              <a:rPr lang="tr-TR" dirty="0" smtClean="0">
                <a:solidFill>
                  <a:schemeClr val="tx1"/>
                </a:solidFill>
              </a:rPr>
              <a:t>:Sınıftaki </a:t>
            </a:r>
            <a:r>
              <a:rPr lang="tr-TR" dirty="0">
                <a:solidFill>
                  <a:schemeClr val="tx1"/>
                </a:solidFill>
              </a:rPr>
              <a:t>sesten dolayı öğretmenimi dinleyemiyorum.</a:t>
            </a:r>
          </a:p>
          <a:p>
            <a:pPr algn="l"/>
            <a:r>
              <a:rPr lang="tr-TR" b="1" dirty="0" smtClean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Metin</a:t>
            </a:r>
            <a:r>
              <a:rPr lang="tr-TR" b="1" dirty="0" smtClean="0">
                <a:solidFill>
                  <a:schemeClr val="tx1"/>
                </a:solidFill>
              </a:rPr>
              <a:t>:</a:t>
            </a:r>
            <a:r>
              <a:rPr lang="tr-TR" dirty="0" smtClean="0">
                <a:solidFill>
                  <a:schemeClr val="tx1"/>
                </a:solidFill>
              </a:rPr>
              <a:t>Kitaplıktan </a:t>
            </a:r>
            <a:r>
              <a:rPr lang="tr-TR" dirty="0">
                <a:solidFill>
                  <a:schemeClr val="tx1"/>
                </a:solidFill>
              </a:rPr>
              <a:t>aldığım kitaplar hep yırtık.</a:t>
            </a:r>
          </a:p>
          <a:p>
            <a:pPr algn="l"/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err="1" smtClean="0">
                <a:solidFill>
                  <a:srgbClr val="FF0000"/>
                </a:solidFill>
              </a:rPr>
              <a:t>Tuğçe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>
                <a:solidFill>
                  <a:schemeClr val="tx1"/>
                </a:solidFill>
              </a:rPr>
              <a:t>“ Ders sırasında arkadaşlarımızla konuşmayalım. Parmak kaldırarak söz isteyelim.”</a:t>
            </a:r>
          </a:p>
          <a:p>
            <a:pPr algn="l"/>
            <a:r>
              <a:rPr lang="tr-TR" b="1" dirty="0" err="1">
                <a:solidFill>
                  <a:schemeClr val="tx1"/>
                </a:solidFill>
              </a:rPr>
              <a:t>Tuğçe</a:t>
            </a:r>
            <a:r>
              <a:rPr lang="tr-TR" b="1" dirty="0">
                <a:solidFill>
                  <a:schemeClr val="tx1"/>
                </a:solidFill>
              </a:rPr>
              <a:t> hangi arkadaşının  sorununa  çözüm üretmiştir?</a:t>
            </a:r>
            <a:endParaRPr lang="tr-TR" dirty="0">
              <a:solidFill>
                <a:schemeClr val="tx1"/>
              </a:solidFill>
            </a:endParaRPr>
          </a:p>
          <a:p>
            <a:pPr lvl="0" algn="l"/>
            <a:r>
              <a:rPr lang="tr-TR" sz="6000" dirty="0" smtClean="0">
                <a:solidFill>
                  <a:srgbClr val="FF0000"/>
                </a:solidFill>
              </a:rPr>
              <a:t>a) Kübra  b) Salih  c) Metin</a:t>
            </a:r>
          </a:p>
          <a:p>
            <a:pPr algn="l"/>
            <a:endParaRPr lang="tr-TR" dirty="0" smtClean="0"/>
          </a:p>
          <a:p>
            <a:pPr algn="l"/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>
            <a:normAutofit lnSpcReduction="10000"/>
          </a:bodyPr>
          <a:lstStyle/>
          <a:p>
            <a:pPr algn="l"/>
            <a:r>
              <a:rPr lang="tr-TR" sz="4400" dirty="0">
                <a:solidFill>
                  <a:schemeClr val="tx1"/>
                </a:solidFill>
                <a:latin typeface="Comic Sans MS" pitchFamily="66" charset="0"/>
              </a:rPr>
              <a:t>Bilinçli bir tüketici ürün alırken aşağıdakilerden hangisine dikkat </a:t>
            </a:r>
            <a:r>
              <a:rPr lang="tr-TR" sz="4400" u="sng" dirty="0">
                <a:solidFill>
                  <a:schemeClr val="tx1"/>
                </a:solidFill>
                <a:latin typeface="Comic Sans MS" pitchFamily="66" charset="0"/>
              </a:rPr>
              <a:t>etmese de</a:t>
            </a:r>
            <a:r>
              <a:rPr lang="tr-TR" sz="4400" dirty="0">
                <a:solidFill>
                  <a:schemeClr val="tx1"/>
                </a:solidFill>
                <a:latin typeface="Comic Sans MS" pitchFamily="66" charset="0"/>
              </a:rPr>
              <a:t> olur?</a:t>
            </a:r>
          </a:p>
          <a:p>
            <a:pPr algn="l"/>
            <a:r>
              <a:rPr lang="tr-TR" sz="6000" dirty="0">
                <a:solidFill>
                  <a:srgbClr val="C00000"/>
                </a:solidFill>
              </a:rPr>
              <a:t> </a:t>
            </a:r>
          </a:p>
          <a:p>
            <a:pPr marL="514350" indent="-514350" algn="l">
              <a:buAutoNum type="alphaLcParenR"/>
            </a:pPr>
            <a:r>
              <a:rPr lang="tr-TR" sz="6000" dirty="0" smtClean="0">
                <a:solidFill>
                  <a:srgbClr val="C00000"/>
                </a:solidFill>
              </a:rPr>
              <a:t>Son </a:t>
            </a:r>
            <a:r>
              <a:rPr lang="tr-TR" sz="6000" dirty="0">
                <a:solidFill>
                  <a:srgbClr val="C00000"/>
                </a:solidFill>
              </a:rPr>
              <a:t>kullanma tarihine                  </a:t>
            </a:r>
          </a:p>
          <a:p>
            <a:pPr marL="514350" indent="-514350" algn="l">
              <a:buAutoNum type="alphaLcParenR"/>
            </a:pPr>
            <a:r>
              <a:rPr lang="tr-TR" sz="6000" dirty="0" smtClean="0">
                <a:solidFill>
                  <a:srgbClr val="C00000"/>
                </a:solidFill>
              </a:rPr>
              <a:t>Ürünün </a:t>
            </a:r>
            <a:r>
              <a:rPr lang="tr-TR" sz="6000" dirty="0">
                <a:solidFill>
                  <a:srgbClr val="C00000"/>
                </a:solidFill>
              </a:rPr>
              <a:t>reklamına</a:t>
            </a:r>
          </a:p>
          <a:p>
            <a:pPr algn="l"/>
            <a:r>
              <a:rPr lang="tr-TR" sz="6000" dirty="0" smtClean="0">
                <a:solidFill>
                  <a:srgbClr val="C00000"/>
                </a:solidFill>
              </a:rPr>
              <a:t> c)  Ürünün </a:t>
            </a:r>
            <a:r>
              <a:rPr lang="tr-TR" sz="6000" dirty="0">
                <a:solidFill>
                  <a:srgbClr val="C00000"/>
                </a:solidFill>
              </a:rPr>
              <a:t>fiyatına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568952" cy="6120680"/>
          </a:xfrm>
        </p:spPr>
        <p:txBody>
          <a:bodyPr>
            <a:normAutofit/>
          </a:bodyPr>
          <a:lstStyle/>
          <a:p>
            <a:r>
              <a:rPr lang="tr-TR" sz="5400" dirty="0">
                <a:solidFill>
                  <a:schemeClr val="tx1"/>
                </a:solidFill>
                <a:latin typeface="Comic Sans MS" pitchFamily="66" charset="0"/>
              </a:rPr>
              <a:t>Aşağıdakilerden hangisi kişisel bakım </a:t>
            </a:r>
            <a:r>
              <a:rPr lang="tr-TR" sz="5400" b="1" dirty="0">
                <a:solidFill>
                  <a:schemeClr val="tx1"/>
                </a:solidFill>
                <a:latin typeface="Comic Sans MS" pitchFamily="66" charset="0"/>
              </a:rPr>
              <a:t>değildir</a:t>
            </a:r>
            <a:r>
              <a:rPr lang="tr-TR" sz="5400" dirty="0">
                <a:solidFill>
                  <a:schemeClr val="tx1"/>
                </a:solidFill>
                <a:latin typeface="Comic Sans MS" pitchFamily="66" charset="0"/>
              </a:rPr>
              <a:t>?</a:t>
            </a:r>
          </a:p>
          <a:p>
            <a:pPr marL="1254125" indent="-354013" algn="l">
              <a:tabLst>
                <a:tab pos="987425" algn="l"/>
                <a:tab pos="1254125" algn="l"/>
              </a:tabLst>
            </a:pPr>
            <a:r>
              <a:rPr lang="tr-TR" sz="5400" dirty="0" smtClean="0">
                <a:solidFill>
                  <a:srgbClr val="C00000"/>
                </a:solidFill>
                <a:latin typeface="Comic Sans MS" pitchFamily="66" charset="0"/>
              </a:rPr>
              <a:t>  a) Dişleri </a:t>
            </a:r>
            <a:r>
              <a:rPr lang="tr-TR" sz="5400" dirty="0">
                <a:solidFill>
                  <a:srgbClr val="C00000"/>
                </a:solidFill>
                <a:latin typeface="Comic Sans MS" pitchFamily="66" charset="0"/>
              </a:rPr>
              <a:t>fırçalamak      </a:t>
            </a:r>
            <a:r>
              <a:rPr lang="tr-TR" sz="5400" dirty="0" smtClean="0">
                <a:solidFill>
                  <a:srgbClr val="C00000"/>
                </a:solidFill>
                <a:latin typeface="Comic Sans MS" pitchFamily="66" charset="0"/>
              </a:rPr>
              <a:t>    b)Yatağı </a:t>
            </a:r>
            <a:r>
              <a:rPr lang="tr-TR" sz="5400" dirty="0">
                <a:solidFill>
                  <a:srgbClr val="C00000"/>
                </a:solidFill>
                <a:latin typeface="Comic Sans MS" pitchFamily="66" charset="0"/>
              </a:rPr>
              <a:t>toplamak  </a:t>
            </a:r>
            <a:r>
              <a:rPr lang="tr-TR" sz="5400" dirty="0" smtClean="0">
                <a:solidFill>
                  <a:srgbClr val="C00000"/>
                </a:solidFill>
                <a:latin typeface="Comic Sans MS" pitchFamily="66" charset="0"/>
              </a:rPr>
              <a:t>  c)Tırnakları </a:t>
            </a:r>
            <a:r>
              <a:rPr lang="tr-TR" sz="5400" dirty="0">
                <a:solidFill>
                  <a:srgbClr val="C00000"/>
                </a:solidFill>
                <a:latin typeface="Comic Sans MS" pitchFamily="66" charset="0"/>
              </a:rPr>
              <a:t>kesmek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...www.sorubak.com...</a:t>
            </a:r>
            <a:endParaRPr lang="tr-TR"/>
          </a:p>
        </p:txBody>
      </p:sp>
    </p:spTree>
  </p:cSld>
  <p:clrMapOvr>
    <a:masterClrMapping/>
  </p:clrMapOvr>
  <p:transition>
    <p:dissolve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</TotalTime>
  <Words>975</Words>
  <Application>Microsoft Office PowerPoint</Application>
  <PresentationFormat>Ekran Gösterisi (4:3)</PresentationFormat>
  <Paragraphs>199</Paragraphs>
  <Slides>35</Slides>
  <Notes>35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3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NAZLIM</dc:creator>
  <cp:lastModifiedBy>lenovo</cp:lastModifiedBy>
  <cp:revision>45</cp:revision>
  <dcterms:created xsi:type="dcterms:W3CDTF">2013-01-16T20:06:49Z</dcterms:created>
  <dcterms:modified xsi:type="dcterms:W3CDTF">2013-01-17T13:20:56Z</dcterms:modified>
</cp:coreProperties>
</file>