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FF7C8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734" y="-5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EE20AF-D922-4FE4-82F8-21AC474B8436}" type="datetimeFigureOut">
              <a:rPr lang="tr-TR" smtClean="0"/>
              <a:t>02.01.2013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317E11-D01D-4F5A-9B23-06966A79478A}" type="slidenum">
              <a:rPr lang="tr-TR" smtClean="0"/>
              <a:t>‹#›</a:t>
            </a:fld>
            <a:endParaRPr lang="tr-TR"/>
          </a:p>
        </p:txBody>
      </p:sp>
    </p:spTree>
    <p:extLst>
      <p:ext uri="{BB962C8B-B14F-4D97-AF65-F5344CB8AC3E}">
        <p14:creationId xmlns:p14="http://schemas.microsoft.com/office/powerpoint/2010/main" val="1964736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B317E11-D01D-4F5A-9B23-06966A79478A}" type="slidenum">
              <a:rPr lang="tr-TR" smtClean="0"/>
              <a:t>6</a:t>
            </a:fld>
            <a:endParaRPr lang="tr-TR"/>
          </a:p>
        </p:txBody>
      </p:sp>
    </p:spTree>
    <p:extLst>
      <p:ext uri="{BB962C8B-B14F-4D97-AF65-F5344CB8AC3E}">
        <p14:creationId xmlns:p14="http://schemas.microsoft.com/office/powerpoint/2010/main" val="640649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1B42F12-C9D7-4CAC-8DB0-54A05952C67E}" type="datetimeFigureOut">
              <a:rPr lang="tr-TR" smtClean="0"/>
              <a:t>02.01.2013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32818461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1B42F12-C9D7-4CAC-8DB0-54A05952C67E}" type="datetimeFigureOut">
              <a:rPr lang="tr-TR" smtClean="0"/>
              <a:t>02.01.2013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19749801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1B42F12-C9D7-4CAC-8DB0-54A05952C67E}" type="datetimeFigureOut">
              <a:rPr lang="tr-TR" smtClean="0"/>
              <a:t>02.01.2013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41978965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1B42F12-C9D7-4CAC-8DB0-54A05952C67E}" type="datetimeFigureOut">
              <a:rPr lang="tr-TR" smtClean="0"/>
              <a:t>02.01.2013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36425987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1B42F12-C9D7-4CAC-8DB0-54A05952C67E}" type="datetimeFigureOut">
              <a:rPr lang="tr-TR" smtClean="0"/>
              <a:t>02.01.2013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8125305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1B42F12-C9D7-4CAC-8DB0-54A05952C67E}" type="datetimeFigureOut">
              <a:rPr lang="tr-TR" smtClean="0"/>
              <a:t>02.01.2013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38157928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1B42F12-C9D7-4CAC-8DB0-54A05952C67E}" type="datetimeFigureOut">
              <a:rPr lang="tr-TR" smtClean="0"/>
              <a:t>02.01.2013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31915485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1B42F12-C9D7-4CAC-8DB0-54A05952C67E}" type="datetimeFigureOut">
              <a:rPr lang="tr-TR" smtClean="0"/>
              <a:t>02.01.2013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14970088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1B42F12-C9D7-4CAC-8DB0-54A05952C67E}" type="datetimeFigureOut">
              <a:rPr lang="tr-TR" smtClean="0"/>
              <a:t>02.01.2013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31742458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1B42F12-C9D7-4CAC-8DB0-54A05952C67E}" type="datetimeFigureOut">
              <a:rPr lang="tr-TR" smtClean="0"/>
              <a:t>02.01.2013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10665652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1B42F12-C9D7-4CAC-8DB0-54A05952C67E}" type="datetimeFigureOut">
              <a:rPr lang="tr-TR" smtClean="0"/>
              <a:t>02.01.2013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F6F97DC-4AF1-4887-A8BD-0EE4FB9CAFC9}" type="slidenum">
              <a:rPr lang="tr-TR" smtClean="0"/>
              <a:t>‹#›</a:t>
            </a:fld>
            <a:endParaRPr lang="tr-TR"/>
          </a:p>
        </p:txBody>
      </p:sp>
    </p:spTree>
    <p:extLst>
      <p:ext uri="{BB962C8B-B14F-4D97-AF65-F5344CB8AC3E}">
        <p14:creationId xmlns:p14="http://schemas.microsoft.com/office/powerpoint/2010/main" val="15906862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42F12-C9D7-4CAC-8DB0-54A05952C67E}" type="datetimeFigureOut">
              <a:rPr lang="tr-TR" smtClean="0"/>
              <a:t>02.01.2013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6F97DC-4AF1-4887-A8BD-0EE4FB9CAFC9}" type="slidenum">
              <a:rPr lang="tr-TR" smtClean="0"/>
              <a:t>‹#›</a:t>
            </a:fld>
            <a:endParaRPr lang="tr-TR"/>
          </a:p>
        </p:txBody>
      </p:sp>
    </p:spTree>
    <p:extLst>
      <p:ext uri="{BB962C8B-B14F-4D97-AF65-F5344CB8AC3E}">
        <p14:creationId xmlns:p14="http://schemas.microsoft.com/office/powerpoint/2010/main" val="3440705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gif"/><Relationship Id="rId7" Type="http://schemas.openxmlformats.org/officeDocument/2006/relationships/image" Target="../media/image6.jpeg"/><Relationship Id="rId12" Type="http://schemas.openxmlformats.org/officeDocument/2006/relationships/image" Target="../media/image11.jpeg"/><Relationship Id="rId2"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image" Target="../media/image5.gif"/><Relationship Id="rId11" Type="http://schemas.openxmlformats.org/officeDocument/2006/relationships/image" Target="../media/image10.gif"/><Relationship Id="rId5" Type="http://schemas.openxmlformats.org/officeDocument/2006/relationships/image" Target="../media/image4.gif"/><Relationship Id="rId10" Type="http://schemas.openxmlformats.org/officeDocument/2006/relationships/image" Target="../media/image9.jpeg"/><Relationship Id="rId4" Type="http://schemas.openxmlformats.org/officeDocument/2006/relationships/image" Target="../media/image3.gif"/><Relationship Id="rId9" Type="http://schemas.openxmlformats.org/officeDocument/2006/relationships/image" Target="../media/image8.gif"/></Relationships>
</file>

<file path=ppt/slides/_rels/slide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8.gif"/><Relationship Id="rId13" Type="http://schemas.openxmlformats.org/officeDocument/2006/relationships/image" Target="../media/image33.gif"/><Relationship Id="rId18" Type="http://schemas.openxmlformats.org/officeDocument/2006/relationships/image" Target="../media/image38.gif"/><Relationship Id="rId3" Type="http://schemas.openxmlformats.org/officeDocument/2006/relationships/image" Target="../media/image23.gif"/><Relationship Id="rId21" Type="http://schemas.openxmlformats.org/officeDocument/2006/relationships/image" Target="../media/image41.gif"/><Relationship Id="rId7" Type="http://schemas.openxmlformats.org/officeDocument/2006/relationships/image" Target="../media/image27.gif"/><Relationship Id="rId12" Type="http://schemas.openxmlformats.org/officeDocument/2006/relationships/image" Target="../media/image32.gif"/><Relationship Id="rId17" Type="http://schemas.openxmlformats.org/officeDocument/2006/relationships/image" Target="../media/image37.gif"/><Relationship Id="rId2" Type="http://schemas.openxmlformats.org/officeDocument/2006/relationships/notesSlide" Target="../notesSlides/notesSlide1.xml"/><Relationship Id="rId16" Type="http://schemas.openxmlformats.org/officeDocument/2006/relationships/image" Target="../media/image36.gif"/><Relationship Id="rId20" Type="http://schemas.openxmlformats.org/officeDocument/2006/relationships/image" Target="../media/image40.gif"/><Relationship Id="rId1" Type="http://schemas.openxmlformats.org/officeDocument/2006/relationships/slideLayout" Target="../slideLayouts/slideLayout2.xml"/><Relationship Id="rId6" Type="http://schemas.openxmlformats.org/officeDocument/2006/relationships/image" Target="../media/image26.gif"/><Relationship Id="rId11" Type="http://schemas.openxmlformats.org/officeDocument/2006/relationships/image" Target="../media/image31.gif"/><Relationship Id="rId5" Type="http://schemas.openxmlformats.org/officeDocument/2006/relationships/image" Target="../media/image25.gif"/><Relationship Id="rId15" Type="http://schemas.openxmlformats.org/officeDocument/2006/relationships/image" Target="../media/image35.gif"/><Relationship Id="rId23" Type="http://schemas.openxmlformats.org/officeDocument/2006/relationships/image" Target="../media/image43.jpeg"/><Relationship Id="rId10" Type="http://schemas.openxmlformats.org/officeDocument/2006/relationships/image" Target="../media/image30.gif"/><Relationship Id="rId19" Type="http://schemas.openxmlformats.org/officeDocument/2006/relationships/image" Target="../media/image39.gif"/><Relationship Id="rId4" Type="http://schemas.openxmlformats.org/officeDocument/2006/relationships/image" Target="../media/image24.gif"/><Relationship Id="rId9" Type="http://schemas.openxmlformats.org/officeDocument/2006/relationships/image" Target="../media/image29.gif"/><Relationship Id="rId14" Type="http://schemas.openxmlformats.org/officeDocument/2006/relationships/image" Target="../media/image34.gif"/><Relationship Id="rId22" Type="http://schemas.openxmlformats.org/officeDocument/2006/relationships/image" Target="../media/image42.gif"/></Relationships>
</file>

<file path=ppt/slides/_rels/slide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0"/>
            <a:ext cx="8964488" cy="6324808"/>
          </a:xfrm>
          <a:prstGeom prst="rect">
            <a:avLst/>
          </a:prstGeom>
          <a:ln>
            <a:solidFill>
              <a:schemeClr val="bg1"/>
            </a:solidFill>
          </a:ln>
        </p:spPr>
        <p:txBody>
          <a:bodyPr wrap="square">
            <a:spAutoFit/>
          </a:bodyPr>
          <a:lstStyle/>
          <a:p>
            <a:r>
              <a:rPr lang="tr-TR" sz="2500" dirty="0" smtClean="0">
                <a:solidFill>
                  <a:srgbClr val="FF0000"/>
                </a:solidFill>
                <a:latin typeface="Hand writing Mutlu" pitchFamily="2" charset="0"/>
              </a:rPr>
              <a:t>            </a:t>
            </a:r>
            <a:r>
              <a:rPr lang="tr-TR" sz="2500" b="1" dirty="0" smtClean="0">
                <a:ln w="10541" cmpd="sng">
                  <a:solidFill>
                    <a:srgbClr val="FF0000"/>
                  </a:solidFill>
                  <a:prstDash val="solid"/>
                </a:ln>
                <a:solidFill>
                  <a:sysClr val="windowText" lastClr="000000"/>
                </a:solidFill>
                <a:latin typeface="Hand writing Mutlu" pitchFamily="2" charset="0"/>
              </a:rPr>
              <a:t>Organlarım Görev Başında</a:t>
            </a:r>
          </a:p>
          <a:p>
            <a:r>
              <a:rPr lang="tr-TR" sz="2500" dirty="0" smtClean="0">
                <a:latin typeface="Hand writing Mutlu" pitchFamily="2" charset="0"/>
              </a:rPr>
              <a:t>	</a:t>
            </a:r>
          </a:p>
          <a:p>
            <a:r>
              <a:rPr lang="tr-TR" sz="2500" dirty="0">
                <a:latin typeface="Hand writing Mutlu" pitchFamily="2" charset="0"/>
              </a:rPr>
              <a:t> </a:t>
            </a:r>
            <a:r>
              <a:rPr lang="tr-TR" sz="2500" dirty="0" smtClean="0">
                <a:latin typeface="Hand writing Mutlu" pitchFamily="2" charset="0"/>
              </a:rPr>
              <a:t>     </a:t>
            </a:r>
            <a:r>
              <a:rPr lang="tr-TR" sz="2200" dirty="0" smtClean="0">
                <a:latin typeface="Hand writing Mutlu" pitchFamily="2" charset="0"/>
              </a:rPr>
              <a:t>Vücudumuz tıpkı bir makine gibi çalışır. Her organımızın kendi görevi vardır. Organlarımızın hepsi görevini yerine getirdiği sürece sağlıklı şekilde yaşamımızı sürdürürüz. </a:t>
            </a:r>
          </a:p>
          <a:p>
            <a:r>
              <a:rPr lang="tr-TR" sz="2200" dirty="0" smtClean="0">
                <a:latin typeface="Hand writing Mutlu" pitchFamily="2" charset="0"/>
              </a:rPr>
              <a:t>	Kalbimiz kanımızın damarlarımız içinde tüm vücudumuzu dolaşmasını sağlar. </a:t>
            </a:r>
          </a:p>
          <a:p>
            <a:r>
              <a:rPr lang="tr-TR" sz="2200" dirty="0" smtClean="0">
                <a:latin typeface="Hand writing Mutlu" pitchFamily="2" charset="0"/>
              </a:rPr>
              <a:t>	Akciğerlerimiz nefes almamızı sağlar. Bu sayede kanımızı temizleyerek kalbimize gönderir. </a:t>
            </a:r>
          </a:p>
          <a:p>
            <a:r>
              <a:rPr lang="tr-TR" sz="2200" dirty="0" smtClean="0">
                <a:latin typeface="Hand writing Mutlu" pitchFamily="2" charset="0"/>
              </a:rPr>
              <a:t>	Midemiz yediğimiz besinleri küçük parçalara ayırarak bağırsaklara gönderir.</a:t>
            </a:r>
          </a:p>
          <a:p>
            <a:r>
              <a:rPr lang="tr-TR" sz="2200" dirty="0">
                <a:latin typeface="Hand writing Mutlu" pitchFamily="2" charset="0"/>
              </a:rPr>
              <a:t> </a:t>
            </a:r>
            <a:r>
              <a:rPr lang="tr-TR" sz="2200" dirty="0" smtClean="0">
                <a:latin typeface="Hand writing Mutlu" pitchFamily="2" charset="0"/>
              </a:rPr>
              <a:t>      Beynimiz bütün organlarımızı yönetir.</a:t>
            </a:r>
          </a:p>
          <a:p>
            <a:r>
              <a:rPr lang="tr-TR" sz="2200" dirty="0" smtClean="0">
                <a:latin typeface="Hand writing Mutlu" pitchFamily="2" charset="0"/>
              </a:rPr>
              <a:t>	Bağırsaklarımız midemizin parçaladığı besinlerdeki yararlı maddelerin kana karışmasını sağlar.</a:t>
            </a:r>
          </a:p>
          <a:p>
            <a:r>
              <a:rPr lang="tr-TR" sz="2200" dirty="0" smtClean="0">
                <a:latin typeface="Hand writing Mutlu" pitchFamily="2" charset="0"/>
              </a:rPr>
              <a:t>Duyu organlarımız da beş tanedir. Gözümüzle görürüz, kulaklarımızla duyarız, burnumuzla koklarız, dilimizle tadarız, derimizle de hissederiz.</a:t>
            </a:r>
            <a:endParaRPr lang="tr-TR" sz="2200" dirty="0">
              <a:latin typeface="Hand writing Mutlu" pitchFamily="2" charset="0"/>
            </a:endParaRPr>
          </a:p>
        </p:txBody>
      </p:sp>
      <p:pic>
        <p:nvPicPr>
          <p:cNvPr id="1028" name="Picture 4" descr="Beating_Heart_animation.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6112" y="1844824"/>
            <a:ext cx="967888"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orax_animation_from_interactive_thorax_and_abdomen.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0"/>
            <a:ext cx="720080" cy="123442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oving picture breathing lungs animated 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221240" y="3789608"/>
            <a:ext cx="922760" cy="80100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netanimations.net/Animated-baby-making-faces-facing-left.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1"/>
            <a:ext cx="813514" cy="76470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Moving picture breathing lungs animated 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946282" y="108012"/>
            <a:ext cx="1028300" cy="116852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3d model human internal organs torso - Internal Organs by digitallab3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61256" y="5517232"/>
            <a:ext cx="1107671" cy="110767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3d model human internal organs torso - Internal Organs by digitallab3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38408" y="5776240"/>
            <a:ext cx="1081760" cy="108176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outoftheteakcloset.files.wordpress.com/2012/09/sep062012.gif"/>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60001" y="5812256"/>
            <a:ext cx="1313771" cy="1009727"/>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www.edenwellness.org/articles/images/colon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2685" y="4220824"/>
            <a:ext cx="653734" cy="683696"/>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http://drpbody.com/images/stomach.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41931" y="3805592"/>
            <a:ext cx="779473" cy="71192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http://www.alphalabs.co.uk/cms/site/images/Kidney.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474341" y="6248273"/>
            <a:ext cx="577379" cy="603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53469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238" y="260648"/>
            <a:ext cx="9090762" cy="6124754"/>
          </a:xfrm>
          <a:prstGeom prst="rect">
            <a:avLst/>
          </a:prstGeom>
        </p:spPr>
        <p:txBody>
          <a:bodyPr wrap="square">
            <a:spAutoFit/>
          </a:bodyPr>
          <a:lstStyle/>
          <a:p>
            <a:r>
              <a:rPr lang="tr-TR" sz="2800" b="1" dirty="0" smtClean="0">
                <a:solidFill>
                  <a:srgbClr val="FF0000"/>
                </a:solidFill>
                <a:latin typeface="Hand writing Mutlu" pitchFamily="2" charset="0"/>
              </a:rPr>
              <a:t>          </a:t>
            </a:r>
            <a:r>
              <a:rPr lang="tr-TR" sz="2800" b="1" dirty="0" smtClean="0">
                <a:ln w="19050">
                  <a:solidFill>
                    <a:srgbClr val="FF3399"/>
                  </a:solidFill>
                  <a:prstDash val="solid"/>
                </a:ln>
                <a:solidFill>
                  <a:schemeClr val="accent3"/>
                </a:solidFill>
                <a:effectLst>
                  <a:outerShdw blurRad="50000" dist="50800" dir="7500000" algn="tl">
                    <a:srgbClr val="000000">
                      <a:shade val="5000"/>
                      <a:alpha val="35000"/>
                    </a:srgbClr>
                  </a:outerShdw>
                </a:effectLst>
                <a:latin typeface="Hand writing Mutlu" pitchFamily="2" charset="0"/>
              </a:rPr>
              <a:t>Sağlıklı Büyümek İstiyorum</a:t>
            </a:r>
          </a:p>
          <a:p>
            <a:r>
              <a:rPr lang="tr-TR" sz="2800" dirty="0">
                <a:latin typeface="Hand writing Mutlu" pitchFamily="2" charset="0"/>
              </a:rPr>
              <a:t>	Sağlıklı büyümek ve gelişmek her çocuğun hakkıdır. Sağlıklı büyüyebilmemiz için yapmamız gerekenler şunlardır:</a:t>
            </a:r>
          </a:p>
          <a:p>
            <a:r>
              <a:rPr lang="tr-TR" sz="2800" dirty="0">
                <a:latin typeface="Hand writing Mutlu" pitchFamily="2" charset="0"/>
              </a:rPr>
              <a:t>1. Temizliğimize dikkat etmeliyiz.</a:t>
            </a:r>
          </a:p>
          <a:p>
            <a:r>
              <a:rPr lang="tr-TR" sz="2800" dirty="0">
                <a:latin typeface="Hand writing Mutlu" pitchFamily="2" charset="0"/>
              </a:rPr>
              <a:t>2. Düzenli ve dengeli beslenmeliyiz.</a:t>
            </a:r>
          </a:p>
          <a:p>
            <a:r>
              <a:rPr lang="tr-TR" sz="2800" dirty="0">
                <a:latin typeface="Hand writing Mutlu" pitchFamily="2" charset="0"/>
              </a:rPr>
              <a:t>3. Temiz havada spor yapmalıyız.</a:t>
            </a:r>
          </a:p>
          <a:p>
            <a:r>
              <a:rPr lang="tr-TR" sz="2800" dirty="0">
                <a:latin typeface="Hand writing Mutlu" pitchFamily="2" charset="0"/>
              </a:rPr>
              <a:t>4. Mevsime uygun giyinmeliyiz.</a:t>
            </a:r>
          </a:p>
          <a:p>
            <a:r>
              <a:rPr lang="tr-TR" sz="2800" dirty="0">
                <a:latin typeface="Hand writing Mutlu" pitchFamily="2" charset="0"/>
              </a:rPr>
              <a:t>Sağlıklı gelişmek sadece vücudumuzun gelişmesi değildir. Sağlıklı gelişmek zihinsel olarak da gelişmek demektir. Bunun için</a:t>
            </a:r>
            <a:r>
              <a:rPr lang="tr-TR" sz="2800" dirty="0" smtClean="0">
                <a:latin typeface="Hand writing Mutlu" pitchFamily="2" charset="0"/>
              </a:rPr>
              <a:t>;</a:t>
            </a:r>
            <a:endParaRPr lang="tr-TR" sz="2800" dirty="0">
              <a:latin typeface="Hand writing Mutlu" pitchFamily="2" charset="0"/>
            </a:endParaRPr>
          </a:p>
          <a:p>
            <a:r>
              <a:rPr lang="tr-TR" sz="2800" dirty="0">
                <a:latin typeface="Hand writing Mutlu" pitchFamily="2" charset="0"/>
              </a:rPr>
              <a:t>1. Bol bol kitap okumalıyız.</a:t>
            </a:r>
          </a:p>
          <a:p>
            <a:r>
              <a:rPr lang="tr-TR" sz="2800" dirty="0">
                <a:latin typeface="Hand writing Mutlu" pitchFamily="2" charset="0"/>
              </a:rPr>
              <a:t>2. Çevremizde olup bitenlere dikkat etmeliyiz.</a:t>
            </a:r>
          </a:p>
          <a:p>
            <a:r>
              <a:rPr lang="tr-TR" sz="2800" dirty="0">
                <a:latin typeface="Hand writing Mutlu" pitchFamily="2" charset="0"/>
              </a:rPr>
              <a:t>3. Hatalarımız görerek düzeltmeye çalışmalıyız.</a:t>
            </a:r>
          </a:p>
        </p:txBody>
      </p:sp>
      <p:pic>
        <p:nvPicPr>
          <p:cNvPr id="2050" name="Picture 2" descr="voleyboy hareketli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03282" y="1916832"/>
            <a:ext cx="1140718" cy="18023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kutlucananaokulu.com/images/banyo.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38" y="4604"/>
            <a:ext cx="864096" cy="103175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3.bp.blogspot.com/_dpww_l15pKo/TLha23-i9FI/AAAAAAAAAFU/n97VOAMG4Kg/s200/Handwash.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96336" y="30790"/>
            <a:ext cx="646088" cy="706107"/>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beslenme.saglik.gov.tr/content/images/spot/haber_2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7638" y="1680986"/>
            <a:ext cx="1754786" cy="102362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t3.gstatic.com/images?q=tbn:ANd9GcTcMVuMLgB6jmebyHsufTOnfdYWoFMxEqaXwr0jNRPXtHrPlG9OrZnbhc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6481" y="4197495"/>
            <a:ext cx="699566" cy="1515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6840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13470" y="466426"/>
            <a:ext cx="8964488" cy="4955203"/>
          </a:xfrm>
          <a:prstGeom prst="rect">
            <a:avLst/>
          </a:prstGeom>
        </p:spPr>
        <p:txBody>
          <a:bodyPr wrap="square">
            <a:spAutoFit/>
          </a:bodyPr>
          <a:lstStyle/>
          <a:p>
            <a:r>
              <a:rPr lang="tr-TR" sz="3200" dirty="0">
                <a:latin typeface="Hand writing Mutlu" pitchFamily="2" charset="0"/>
              </a:rPr>
              <a:t>	</a:t>
            </a:r>
            <a:endParaRPr lang="tr-TR" sz="3200" dirty="0" smtClean="0">
              <a:latin typeface="Hand writing Mutlu" pitchFamily="2" charset="0"/>
            </a:endParaRPr>
          </a:p>
          <a:p>
            <a:r>
              <a:rPr lang="tr-TR" sz="3200" dirty="0">
                <a:latin typeface="Hand writing Mutlu" pitchFamily="2" charset="0"/>
              </a:rPr>
              <a:t> </a:t>
            </a:r>
            <a:r>
              <a:rPr lang="tr-TR" sz="3200" dirty="0" smtClean="0">
                <a:latin typeface="Hand writing Mutlu" pitchFamily="2" charset="0"/>
              </a:rPr>
              <a:t> </a:t>
            </a:r>
            <a:r>
              <a:rPr lang="tr-TR" sz="2800" dirty="0" smtClean="0">
                <a:latin typeface="Hand writing Mutlu" pitchFamily="2" charset="0"/>
              </a:rPr>
              <a:t>Yemek </a:t>
            </a:r>
            <a:r>
              <a:rPr lang="tr-TR" sz="2800" dirty="0">
                <a:latin typeface="Hand writing Mutlu" pitchFamily="2" charset="0"/>
              </a:rPr>
              <a:t>yerken temizlik ve sağlığımız için ayrıca başkalarını rahatsız etmemek için bazı kurallara uymamız gerekir. Bu kurallara görgü kuralları denir. </a:t>
            </a:r>
          </a:p>
          <a:p>
            <a:r>
              <a:rPr lang="tr-TR" sz="2800" dirty="0">
                <a:latin typeface="Hand writing Mutlu" pitchFamily="2" charset="0"/>
              </a:rPr>
              <a:t>	Yemeğe herkesle birlikte oturmalı ve birlikte başlamalıyız. Ağzımızda yemek varken konuşmamalıyız. Yemeğimizin hepsini bitirmeliyiz. Ağzımızı şapırdatmadan yemeli ve yemeği yapana teşekkür etmeliyiz. Yerken çatal, kaşık ve peçete kullanmalıyız</a:t>
            </a:r>
            <a:r>
              <a:rPr lang="tr-TR" sz="2000" dirty="0">
                <a:latin typeface="Hand writing Mutlu" pitchFamily="2" charset="0"/>
              </a:rPr>
              <a:t>.</a:t>
            </a:r>
          </a:p>
        </p:txBody>
      </p:sp>
      <p:sp>
        <p:nvSpPr>
          <p:cNvPr id="5" name="Dikdörtgen 4"/>
          <p:cNvSpPr/>
          <p:nvPr/>
        </p:nvSpPr>
        <p:spPr>
          <a:xfrm>
            <a:off x="2843808" y="171661"/>
            <a:ext cx="3485249"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rPr>
              <a:t>YEMEKTEYİZ</a:t>
            </a:r>
            <a:endParaRPr lang="tr-TR"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endParaRPr>
          </a:p>
        </p:txBody>
      </p:sp>
      <p:pic>
        <p:nvPicPr>
          <p:cNvPr id="3074" name="Picture 2" descr="http://www.yeniansiklopedi.com/wp-content/uploads/2012/11/yemekte-gorgu-kurallari-180x1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470" y="171661"/>
            <a:ext cx="830138" cy="83013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3.bp.blogspot.com/_vwS-xTO-_eU/TPkt2mDuaOI/AAAAAAAACKU/SRNOA0NpCg8/s1600/family.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4797152"/>
            <a:ext cx="2200068" cy="1848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904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1452193"/>
            <a:ext cx="9217024" cy="4524315"/>
          </a:xfrm>
          <a:prstGeom prst="rect">
            <a:avLst/>
          </a:prstGeom>
        </p:spPr>
        <p:txBody>
          <a:bodyPr wrap="square">
            <a:spAutoFit/>
          </a:bodyPr>
          <a:lstStyle/>
          <a:p>
            <a:r>
              <a:rPr lang="tr-TR" sz="3200" dirty="0"/>
              <a:t> </a:t>
            </a:r>
            <a:r>
              <a:rPr lang="tr-TR" sz="3200" dirty="0" smtClean="0"/>
              <a:t>  </a:t>
            </a:r>
            <a:r>
              <a:rPr lang="tr-TR" sz="3200" dirty="0" smtClean="0">
                <a:latin typeface="Hand writing Mutlu" pitchFamily="2" charset="0"/>
              </a:rPr>
              <a:t>Başarılı </a:t>
            </a:r>
            <a:r>
              <a:rPr lang="tr-TR" sz="3200" dirty="0">
                <a:latin typeface="Hand writing Mutlu" pitchFamily="2" charset="0"/>
              </a:rPr>
              <a:t>olmanın yolu planlı çalışmaktan geçer. Günlük olarak yapmamız gereken işleri önceden planlamalıyız. Böylece ne zaman hangi işi yapacağımızı bilir ve ona göre çalışırız. </a:t>
            </a:r>
          </a:p>
          <a:p>
            <a:r>
              <a:rPr lang="tr-TR" sz="3200" dirty="0">
                <a:latin typeface="Hand writing Mutlu" pitchFamily="2" charset="0"/>
              </a:rPr>
              <a:t>	İşlerini planlı bir şekilde yürüten kişiler her zaman başarılı olur. Plansız kişiler ise çoğu zaman ne yapacağını bilemez ve işleri karmakarışık olur. </a:t>
            </a:r>
          </a:p>
        </p:txBody>
      </p:sp>
      <p:sp>
        <p:nvSpPr>
          <p:cNvPr id="5" name="Dikdörtgen 4"/>
          <p:cNvSpPr/>
          <p:nvPr/>
        </p:nvSpPr>
        <p:spPr>
          <a:xfrm>
            <a:off x="179512" y="369019"/>
            <a:ext cx="8761129"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solidFill>
                    <a:schemeClr val="tx2"/>
                  </a:solidFill>
                </a:ln>
                <a:solidFill>
                  <a:schemeClr val="accent5">
                    <a:lumMod val="75000"/>
                  </a:schemeClr>
                </a:solidFill>
                <a:effectLst>
                  <a:outerShdw blurRad="76200" dist="50800" dir="5400000" algn="tl" rotWithShape="0">
                    <a:srgbClr val="000000">
                      <a:alpha val="65000"/>
                    </a:srgbClr>
                  </a:outerShdw>
                </a:effectLst>
              </a:rPr>
              <a:t>  </a:t>
            </a:r>
            <a:r>
              <a:rPr lang="tr-TR" sz="5400" b="1" cap="none" spc="50" dirty="0" smtClean="0">
                <a:ln w="11430">
                  <a:solidFill>
                    <a:schemeClr val="tx2"/>
                  </a:solidFill>
                </a:ln>
                <a:solidFill>
                  <a:schemeClr val="accent5">
                    <a:lumMod val="75000"/>
                  </a:schemeClr>
                </a:solidFill>
                <a:effectLst>
                  <a:outerShdw blurRad="76200" dist="50800" dir="5400000" algn="tl" rotWithShape="0">
                    <a:srgbClr val="000000">
                      <a:alpha val="65000"/>
                    </a:srgbClr>
                  </a:outerShdw>
                </a:effectLst>
                <a:latin typeface="Franklin Gothic Heavy" pitchFamily="34" charset="0"/>
              </a:rPr>
              <a:t>Planlıyım, Başarılıyım</a:t>
            </a:r>
            <a:endParaRPr lang="tr-TR" sz="5400" b="1" cap="none" spc="50" dirty="0">
              <a:ln w="11430">
                <a:solidFill>
                  <a:schemeClr val="tx2"/>
                </a:solidFill>
              </a:ln>
              <a:solidFill>
                <a:schemeClr val="accent5">
                  <a:lumMod val="75000"/>
                </a:schemeClr>
              </a:solidFill>
              <a:effectLst>
                <a:outerShdw blurRad="76200" dist="50800" dir="5400000" algn="tl" rotWithShape="0">
                  <a:srgbClr val="000000">
                    <a:alpha val="65000"/>
                  </a:srgbClr>
                </a:outerShdw>
              </a:effectLst>
              <a:latin typeface="Franklin Gothic Heavy" pitchFamily="34" charset="0"/>
            </a:endParaRPr>
          </a:p>
        </p:txBody>
      </p:sp>
      <p:pic>
        <p:nvPicPr>
          <p:cNvPr id="4098" name="Picture 2" descr="http://www.yesilgiresun.k12.tr/grf/rehberli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44" y="128426"/>
            <a:ext cx="1038490" cy="140451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yoda.gen.tr/uploads/image/misy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0" y="5860642"/>
            <a:ext cx="1944216" cy="1007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00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920621"/>
            <a:ext cx="9252520" cy="4524315"/>
          </a:xfrm>
          <a:prstGeom prst="rect">
            <a:avLst/>
          </a:prstGeom>
        </p:spPr>
        <p:txBody>
          <a:bodyPr wrap="square">
            <a:spAutoFit/>
          </a:bodyPr>
          <a:lstStyle/>
          <a:p>
            <a:r>
              <a:rPr lang="tr-TR" b="1" dirty="0"/>
              <a:t>	</a:t>
            </a:r>
            <a:r>
              <a:rPr lang="tr-TR" sz="3200" dirty="0">
                <a:latin typeface="Hand writing Mutlu" pitchFamily="2" charset="0"/>
              </a:rPr>
              <a:t>Her canlı doğar, büyür, yaşlanır ve ölür. Aile büyüklerimiz de yıllar önce küçük birer çocuktu. Anne ve babamız da çocukken masallar dinler oyunlar oynar ve okula giderlerdi. Onlar zamanla büyüyüp birer yetişkin olmuşlardır. </a:t>
            </a:r>
          </a:p>
          <a:p>
            <a:r>
              <a:rPr lang="tr-TR" sz="3200" dirty="0">
                <a:latin typeface="Hand writing Mutlu" pitchFamily="2" charset="0"/>
              </a:rPr>
              <a:t>	Anne ve babamıza sorular sorarak onların çocuklukları ile ilgili bilgi edinebiliriz. </a:t>
            </a:r>
          </a:p>
        </p:txBody>
      </p:sp>
      <p:sp>
        <p:nvSpPr>
          <p:cNvPr id="5" name="Dikdörtgen 4"/>
          <p:cNvSpPr/>
          <p:nvPr/>
        </p:nvSpPr>
        <p:spPr>
          <a:xfrm>
            <a:off x="1043608" y="260648"/>
            <a:ext cx="7488831"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Hand writing Mutlu" pitchFamily="2" charset="0"/>
              </a:rPr>
              <a:t>Onlar Da Çocuktu</a:t>
            </a:r>
            <a:endParaRPr lang="tr-TR"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122" name="Picture 2" descr="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4907886"/>
            <a:ext cx="2122376" cy="209054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fantasygif.it/Persone/Anziani/gf_45.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4797152"/>
            <a:ext cx="2555776" cy="2019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26619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1340768"/>
            <a:ext cx="8892480" cy="4524315"/>
          </a:xfrm>
          <a:prstGeom prst="rect">
            <a:avLst/>
          </a:prstGeom>
        </p:spPr>
        <p:txBody>
          <a:bodyPr wrap="square">
            <a:spAutoFit/>
          </a:bodyPr>
          <a:lstStyle/>
          <a:p>
            <a:r>
              <a:rPr lang="tr-T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Hand writing Mutlu" pitchFamily="2" charset="0"/>
              </a:rPr>
              <a:t>       </a:t>
            </a:r>
            <a:r>
              <a:rPr lang="tr-TR" sz="3600" b="1" dirty="0" smtClean="0">
                <a:ln w="10541" cmpd="sng">
                  <a:solidFill>
                    <a:srgbClr val="FF0000"/>
                  </a:solidFill>
                  <a:prstDash val="solid"/>
                </a:ln>
                <a:solidFill>
                  <a:srgbClr val="FF0000"/>
                </a:solidFill>
                <a:latin typeface="Hand writing Mutlu" pitchFamily="2" charset="0"/>
              </a:rPr>
              <a:t>Meslekler Hayatı Kolaylaştırır</a:t>
            </a:r>
          </a:p>
          <a:p>
            <a:r>
              <a:rPr lang="tr-TR" sz="2400" dirty="0">
                <a:latin typeface="Hand writing Mutlu" pitchFamily="2" charset="0"/>
              </a:rPr>
              <a:t>	</a:t>
            </a:r>
            <a:r>
              <a:rPr lang="tr-TR" sz="2800" dirty="0">
                <a:latin typeface="Hand writing Mutlu" pitchFamily="2" charset="0"/>
              </a:rPr>
              <a:t>İnsanların ihtiyaçlarını karşılamak için yaptıkları işlere meslek denir. </a:t>
            </a:r>
          </a:p>
          <a:p>
            <a:r>
              <a:rPr lang="tr-TR" sz="2800" dirty="0">
                <a:latin typeface="Hand writing Mutlu" pitchFamily="2" charset="0"/>
              </a:rPr>
              <a:t>	İnsanların tüm ihtiyaçlarını kendilerinin karşılaması mümkün değildir. Bu nedenle toplumda bir işbölümü oluşmuştur. Bu işbölümünün sonucu farklı meslekler ortaya çıkmıştır. Bu mesleklerin hepsi bizim hayatımızı kolaylaştırır. Bu yüzden her meslek önemli ve değerlidir.</a:t>
            </a:r>
          </a:p>
        </p:txBody>
      </p:sp>
      <p:pic>
        <p:nvPicPr>
          <p:cNvPr id="6146" name="Picture 2" descr="Meslek Gifleri"/>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5574" y="38100"/>
            <a:ext cx="1494073" cy="149407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www.fantasygif.it/Arti%20e%20Mestieri/mestieri/an386.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19074" y="5788163"/>
            <a:ext cx="685800" cy="97155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211.imageshack.us/img211/5281/an134ni5.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966019" y="5705889"/>
            <a:ext cx="752475" cy="101917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53.imageshack.us/img53/5070/an1129dw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918643" y="5555903"/>
            <a:ext cx="8477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http://www.fantasygif.it/Arti%20e%20Mestieri/mestieri/personaggio-05.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739905" y="80466"/>
            <a:ext cx="964722" cy="1141917"/>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http://www.fantasygif.it/Arti%20e%20Mestieri/mestieri/peintre12.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739905" y="5340489"/>
            <a:ext cx="142875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http://www.fantasygif.it/Arti%20e%20Mestieri/Mestieri/divb010.gif"/>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2683222" y="261937"/>
            <a:ext cx="962025" cy="942976"/>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descr="http://www.fantasygif.it/Arti%20e%20Mestieri/Mestieri/divb008.gif"/>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754785" y="395287"/>
            <a:ext cx="942975" cy="809626"/>
          </a:xfrm>
          <a:prstGeom prst="rect">
            <a:avLst/>
          </a:prstGeom>
          <a:noFill/>
          <a:extLst>
            <a:ext uri="{909E8E84-426E-40DD-AFC4-6F175D3DCCD1}">
              <a14:hiddenFill xmlns:a14="http://schemas.microsoft.com/office/drawing/2010/main">
                <a:solidFill>
                  <a:srgbClr val="FFFFFF"/>
                </a:solidFill>
              </a14:hiddenFill>
            </a:ext>
          </a:extLst>
        </p:spPr>
      </p:pic>
      <p:pic>
        <p:nvPicPr>
          <p:cNvPr id="6162" name="Picture 18" descr="http://www.fantasygif.it/Arti%20e%20Mestieri/mestieri/167.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5320995" y="38100"/>
            <a:ext cx="1881412" cy="1184283"/>
          </a:xfrm>
          <a:prstGeom prst="rect">
            <a:avLst/>
          </a:prstGeom>
          <a:noFill/>
          <a:extLst>
            <a:ext uri="{909E8E84-426E-40DD-AFC4-6F175D3DCCD1}">
              <a14:hiddenFill xmlns:a14="http://schemas.microsoft.com/office/drawing/2010/main">
                <a:solidFill>
                  <a:srgbClr val="FFFFFF"/>
                </a:solidFill>
              </a14:hiddenFill>
            </a:ext>
          </a:extLst>
        </p:spPr>
      </p:pic>
      <p:pic>
        <p:nvPicPr>
          <p:cNvPr id="6164" name="Picture 20" descr="http://www.fantasygif.it/Arti%20e%20Mestieri/mestieri/coiffeur2.gi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21622" y="5261972"/>
            <a:ext cx="1460823" cy="1541169"/>
          </a:xfrm>
          <a:prstGeom prst="rect">
            <a:avLst/>
          </a:prstGeom>
          <a:noFill/>
          <a:extLst>
            <a:ext uri="{909E8E84-426E-40DD-AFC4-6F175D3DCCD1}">
              <a14:hiddenFill xmlns:a14="http://schemas.microsoft.com/office/drawing/2010/main">
                <a:solidFill>
                  <a:srgbClr val="FFFFFF"/>
                </a:solidFill>
              </a14:hiddenFill>
            </a:ext>
          </a:extLst>
        </p:spPr>
      </p:pic>
      <p:pic>
        <p:nvPicPr>
          <p:cNvPr id="6166" name="Picture 22" descr="http://img53.imageshack.us/img53/9631/conduct2au8.gif"/>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53975" y="1319213"/>
            <a:ext cx="733425" cy="1000125"/>
          </a:xfrm>
          <a:prstGeom prst="rect">
            <a:avLst/>
          </a:prstGeom>
          <a:noFill/>
          <a:extLst>
            <a:ext uri="{909E8E84-426E-40DD-AFC4-6F175D3DCCD1}">
              <a14:hiddenFill xmlns:a14="http://schemas.microsoft.com/office/drawing/2010/main">
                <a:solidFill>
                  <a:srgbClr val="FFFFFF"/>
                </a:solidFill>
              </a14:hiddenFill>
            </a:ext>
          </a:extLst>
        </p:spPr>
      </p:pic>
      <p:pic>
        <p:nvPicPr>
          <p:cNvPr id="6168" name="Picture 24" descr="http://img211.imageshack.us/img211/4966/an782ez0.gif"/>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1210022" y="5832751"/>
            <a:ext cx="809625" cy="923925"/>
          </a:xfrm>
          <a:prstGeom prst="rect">
            <a:avLst/>
          </a:prstGeom>
          <a:noFill/>
          <a:extLst>
            <a:ext uri="{909E8E84-426E-40DD-AFC4-6F175D3DCCD1}">
              <a14:hiddenFill xmlns:a14="http://schemas.microsoft.com/office/drawing/2010/main">
                <a:solidFill>
                  <a:srgbClr val="FFFFFF"/>
                </a:solidFill>
              </a14:hiddenFill>
            </a:ext>
          </a:extLst>
        </p:spPr>
      </p:pic>
      <p:pic>
        <p:nvPicPr>
          <p:cNvPr id="6170" name="Picture 26" descr="Meslek Gifleri"/>
          <p:cNvPicPr>
            <a:picLocks noChangeAspect="1" noChangeArrowheads="1" noCrop="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87400" y="1195643"/>
            <a:ext cx="634023" cy="832850"/>
          </a:xfrm>
          <a:prstGeom prst="rect">
            <a:avLst/>
          </a:prstGeom>
          <a:noFill/>
          <a:extLst>
            <a:ext uri="{909E8E84-426E-40DD-AFC4-6F175D3DCCD1}">
              <a14:hiddenFill xmlns:a14="http://schemas.microsoft.com/office/drawing/2010/main">
                <a:solidFill>
                  <a:srgbClr val="FFFFFF"/>
                </a:solidFill>
              </a14:hiddenFill>
            </a:ext>
          </a:extLst>
        </p:spPr>
      </p:pic>
      <p:pic>
        <p:nvPicPr>
          <p:cNvPr id="6172" name="Picture 28" descr="Meslek Gifleri"/>
          <p:cNvPicPr>
            <a:picLocks noChangeAspect="1" noChangeArrowheads="1" noCrop="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155611" y="5261972"/>
            <a:ext cx="1071286" cy="1339108"/>
          </a:xfrm>
          <a:prstGeom prst="rect">
            <a:avLst/>
          </a:prstGeom>
          <a:noFill/>
          <a:extLst>
            <a:ext uri="{909E8E84-426E-40DD-AFC4-6F175D3DCCD1}">
              <a14:hiddenFill xmlns:a14="http://schemas.microsoft.com/office/drawing/2010/main">
                <a:solidFill>
                  <a:srgbClr val="FFFFFF"/>
                </a:solidFill>
              </a14:hiddenFill>
            </a:ext>
          </a:extLst>
        </p:spPr>
      </p:pic>
      <p:pic>
        <p:nvPicPr>
          <p:cNvPr id="6174" name="Picture 30" descr="http://img53.imageshack.us/img53/8559/baker2oq5.gif"/>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1649647" y="-25978"/>
            <a:ext cx="740000" cy="1230891"/>
          </a:xfrm>
          <a:prstGeom prst="rect">
            <a:avLst/>
          </a:prstGeom>
          <a:noFill/>
          <a:extLst>
            <a:ext uri="{909E8E84-426E-40DD-AFC4-6F175D3DCCD1}">
              <a14:hiddenFill xmlns:a14="http://schemas.microsoft.com/office/drawing/2010/main">
                <a:solidFill>
                  <a:srgbClr val="FFFFFF"/>
                </a:solidFill>
              </a14:hiddenFill>
            </a:ext>
          </a:extLst>
        </p:spPr>
      </p:pic>
      <p:pic>
        <p:nvPicPr>
          <p:cNvPr id="6176" name="Picture 32" descr="http://img153.imageshack.us/img153/2120/l64pv0.gif"/>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a:off x="4937633" y="305713"/>
            <a:ext cx="914400" cy="914401"/>
          </a:xfrm>
          <a:prstGeom prst="rect">
            <a:avLst/>
          </a:prstGeom>
          <a:noFill/>
          <a:extLst>
            <a:ext uri="{909E8E84-426E-40DD-AFC4-6F175D3DCCD1}">
              <a14:hiddenFill xmlns:a14="http://schemas.microsoft.com/office/drawing/2010/main">
                <a:solidFill>
                  <a:srgbClr val="FFFFFF"/>
                </a:solidFill>
              </a14:hiddenFill>
            </a:ext>
          </a:extLst>
        </p:spPr>
      </p:pic>
      <p:pic>
        <p:nvPicPr>
          <p:cNvPr id="6178" name="Picture 34" descr="http://img818.imageshack.us/img818/4023/prof028vx0.gif"/>
          <p:cNvPicPr>
            <a:picLocks noChangeAspect="1" noChangeArrowheads="1" noCrop="1"/>
          </p:cNvPicPr>
          <p:nvPr/>
        </p:nvPicPr>
        <p:blipFill>
          <a:blip r:embed="rId19">
            <a:extLst>
              <a:ext uri="{28A0092B-C50C-407E-A947-70E740481C1C}">
                <a14:useLocalDpi xmlns:a14="http://schemas.microsoft.com/office/drawing/2010/main" val="0"/>
              </a:ext>
            </a:extLst>
          </a:blip>
          <a:srcRect/>
          <a:stretch>
            <a:fillRect/>
          </a:stretch>
        </p:blipFill>
        <p:spPr bwMode="auto">
          <a:xfrm>
            <a:off x="8075838" y="975274"/>
            <a:ext cx="981075" cy="647700"/>
          </a:xfrm>
          <a:prstGeom prst="rect">
            <a:avLst/>
          </a:prstGeom>
          <a:noFill/>
          <a:extLst>
            <a:ext uri="{909E8E84-426E-40DD-AFC4-6F175D3DCCD1}">
              <a14:hiddenFill xmlns:a14="http://schemas.microsoft.com/office/drawing/2010/main">
                <a:solidFill>
                  <a:srgbClr val="FFFFFF"/>
                </a:solidFill>
              </a14:hiddenFill>
            </a:ext>
          </a:extLst>
        </p:spPr>
      </p:pic>
      <p:pic>
        <p:nvPicPr>
          <p:cNvPr id="6180" name="Picture 36" descr="http://www.indirrahatla.com/siteimages/police.gif"/>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484101" y="1910519"/>
            <a:ext cx="637155" cy="817637"/>
          </a:xfrm>
          <a:prstGeom prst="rect">
            <a:avLst/>
          </a:prstGeom>
          <a:noFill/>
          <a:extLst>
            <a:ext uri="{909E8E84-426E-40DD-AFC4-6F175D3DCCD1}">
              <a14:hiddenFill xmlns:a14="http://schemas.microsoft.com/office/drawing/2010/main">
                <a:solidFill>
                  <a:srgbClr val="FFFFFF"/>
                </a:solidFill>
              </a14:hiddenFill>
            </a:ext>
          </a:extLst>
        </p:spPr>
      </p:pic>
      <p:pic>
        <p:nvPicPr>
          <p:cNvPr id="6182" name="Picture 38" descr="http://i25.tinypic.com/2ep3c5h.gif"/>
          <p:cNvPicPr>
            <a:picLocks noChangeAspect="1" noChangeArrowheads="1" noCrop="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912954" y="5510927"/>
            <a:ext cx="1005689" cy="1005689"/>
          </a:xfrm>
          <a:prstGeom prst="rect">
            <a:avLst/>
          </a:prstGeom>
          <a:noFill/>
          <a:extLst>
            <a:ext uri="{909E8E84-426E-40DD-AFC4-6F175D3DCCD1}">
              <a14:hiddenFill xmlns:a14="http://schemas.microsoft.com/office/drawing/2010/main">
                <a:solidFill>
                  <a:srgbClr val="FFFFFF"/>
                </a:solidFill>
              </a14:hiddenFill>
            </a:ext>
          </a:extLst>
        </p:spPr>
      </p:pic>
      <p:pic>
        <p:nvPicPr>
          <p:cNvPr id="6184" name="Picture 40" descr="http://i31.tinypic.com/nmizqa.gif"/>
          <p:cNvPicPr>
            <a:picLocks noChangeAspect="1" noChangeArrowheads="1" noCrop="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168655" y="314325"/>
            <a:ext cx="719624" cy="719624"/>
          </a:xfrm>
          <a:prstGeom prst="rect">
            <a:avLst/>
          </a:prstGeom>
          <a:noFill/>
          <a:extLst>
            <a:ext uri="{909E8E84-426E-40DD-AFC4-6F175D3DCCD1}">
              <a14:hiddenFill xmlns:a14="http://schemas.microsoft.com/office/drawing/2010/main">
                <a:solidFill>
                  <a:srgbClr val="FFFFFF"/>
                </a:solidFill>
              </a14:hiddenFill>
            </a:ext>
          </a:extLst>
        </p:spPr>
      </p:pic>
      <p:pic>
        <p:nvPicPr>
          <p:cNvPr id="6186" name="Picture 42" descr="http://img-fotki.yandex.ru/get/6504/20573769.11/0_82d07_67e8cf39_XL"/>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8265372" y="3195012"/>
            <a:ext cx="878628" cy="1055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0888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6000" b="-36000"/>
          </a:stretch>
        </a:blipFill>
        <a:effectLst/>
      </p:bgPr>
    </p:bg>
    <p:spTree>
      <p:nvGrpSpPr>
        <p:cNvPr id="1" name=""/>
        <p:cNvGrpSpPr/>
        <p:nvPr/>
      </p:nvGrpSpPr>
      <p:grpSpPr>
        <a:xfrm>
          <a:off x="0" y="0"/>
          <a:ext cx="0" cy="0"/>
          <a:chOff x="0" y="0"/>
          <a:chExt cx="0" cy="0"/>
        </a:xfrm>
      </p:grpSpPr>
      <p:sp>
        <p:nvSpPr>
          <p:cNvPr id="4" name="Dikdörtgen 3"/>
          <p:cNvSpPr/>
          <p:nvPr/>
        </p:nvSpPr>
        <p:spPr>
          <a:xfrm>
            <a:off x="179512" y="912946"/>
            <a:ext cx="8964488" cy="5201424"/>
          </a:xfrm>
          <a:prstGeom prst="rect">
            <a:avLst/>
          </a:prstGeom>
        </p:spPr>
        <p:txBody>
          <a:bodyPr wrap="square">
            <a:spAutoFit/>
          </a:bodyPr>
          <a:lstStyle/>
          <a:p>
            <a:r>
              <a:rPr lang="tr-TR" sz="4000" b="1" dirty="0" smtClean="0">
                <a:ln w="9000" cmpd="sng">
                  <a:solidFill>
                    <a:srgbClr val="FF505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Black" pitchFamily="34" charset="0"/>
              </a:rPr>
              <a:t>       </a:t>
            </a:r>
            <a:r>
              <a:rPr lang="tr-TR" sz="4400" b="1" dirty="0" smtClean="0">
                <a:ln w="9000" cmpd="sng">
                  <a:solidFill>
                    <a:schemeClr val="bg1"/>
                  </a:solidFill>
                  <a:prstDash val="solid"/>
                </a:ln>
                <a:solidFill>
                  <a:schemeClr val="bg1"/>
                </a:solidFill>
                <a:effectLst>
                  <a:reflection blurRad="12700" stA="28000" endPos="45000" dist="1000" dir="5400000" sy="-100000" algn="bl" rotWithShape="0"/>
                </a:effectLst>
                <a:latin typeface="Arial Black" pitchFamily="34" charset="0"/>
              </a:rPr>
              <a:t>Nasıl Bir Çocuktu?</a:t>
            </a:r>
          </a:p>
          <a:p>
            <a:r>
              <a:rPr lang="tr-TR" sz="2400" dirty="0">
                <a:latin typeface="Arial Black" pitchFamily="34" charset="0"/>
              </a:rPr>
              <a:t> </a:t>
            </a:r>
            <a:r>
              <a:rPr lang="tr-TR" sz="2400" dirty="0" smtClean="0">
                <a:latin typeface="Arial Black" pitchFamily="34" charset="0"/>
              </a:rPr>
              <a:t>          </a:t>
            </a:r>
            <a:r>
              <a:rPr lang="tr-TR" sz="3600" dirty="0" smtClean="0">
                <a:solidFill>
                  <a:schemeClr val="bg1"/>
                </a:solidFill>
                <a:latin typeface="Arial Black" pitchFamily="34" charset="0"/>
              </a:rPr>
              <a:t>Bazı </a:t>
            </a:r>
            <a:r>
              <a:rPr lang="tr-TR" sz="3600" dirty="0">
                <a:solidFill>
                  <a:schemeClr val="bg1"/>
                </a:solidFill>
                <a:latin typeface="Arial Black" pitchFamily="34" charset="0"/>
              </a:rPr>
              <a:t>insanlar çeşitli alanlardaki başarılarıyla topluma örnek olurlar</a:t>
            </a:r>
            <a:r>
              <a:rPr lang="tr-TR" sz="3600" dirty="0" smtClean="0">
                <a:solidFill>
                  <a:schemeClr val="bg1"/>
                </a:solidFill>
                <a:latin typeface="Arial Black" pitchFamily="34" charset="0"/>
              </a:rPr>
              <a:t>.</a:t>
            </a:r>
          </a:p>
          <a:p>
            <a:r>
              <a:rPr lang="tr-TR" sz="3600" dirty="0" smtClean="0">
                <a:solidFill>
                  <a:schemeClr val="bg1"/>
                </a:solidFill>
                <a:latin typeface="Arial Black" pitchFamily="34" charset="0"/>
              </a:rPr>
              <a:t>   Bu </a:t>
            </a:r>
            <a:r>
              <a:rPr lang="tr-TR" sz="3600" dirty="0">
                <a:solidFill>
                  <a:schemeClr val="bg1"/>
                </a:solidFill>
                <a:latin typeface="Arial Black" pitchFamily="34" charset="0"/>
              </a:rPr>
              <a:t>kişiler, çocukluk yıllarında çalışkan, planlı ve düzenli çocuklar oldukları için büyüdüklerinde de başarılı ve topluma örnek kişiler olmuşlardır. </a:t>
            </a:r>
          </a:p>
        </p:txBody>
      </p:sp>
    </p:spTree>
    <p:extLst>
      <p:ext uri="{BB962C8B-B14F-4D97-AF65-F5344CB8AC3E}">
        <p14:creationId xmlns:p14="http://schemas.microsoft.com/office/powerpoint/2010/main" val="40875048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1600200"/>
            <a:ext cx="9144000" cy="4525963"/>
          </a:xfrm>
        </p:spPr>
        <p:txBody>
          <a:bodyPr/>
          <a:lstStyle/>
          <a:p>
            <a:pPr marL="0" indent="0">
              <a:buNone/>
            </a:pPr>
            <a:r>
              <a:rPr lang="tr-TR"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Curlz MT" pitchFamily="82" charset="0"/>
              </a:rPr>
              <a:t>   </a:t>
            </a:r>
            <a:r>
              <a:rPr lang="tr-TR"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Ravie" pitchFamily="82" charset="0"/>
              </a:rPr>
              <a:t>NAZİRE MERZECİ İLKOKULU</a:t>
            </a:r>
            <a:endParaRPr lang="tr-TR"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Ravie" pitchFamily="82" charset="0"/>
            </a:endParaRPr>
          </a:p>
          <a:p>
            <a:pPr marL="0" indent="0">
              <a:buNone/>
            </a:pPr>
            <a:r>
              <a:rPr lang="tr-TR"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Ravie" pitchFamily="82" charset="0"/>
              </a:rPr>
              <a:t>          Nevin YÜCEL</a:t>
            </a:r>
          </a:p>
          <a:p>
            <a:pPr marL="0" indent="0">
              <a:buNone/>
            </a:pPr>
            <a:r>
              <a:rPr lang="tr-TR"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Ravie" pitchFamily="82" charset="0"/>
              </a:rPr>
              <a:t>    2/B Sınıf Öğretmeni</a:t>
            </a:r>
            <a:endParaRPr lang="tr-TR" sz="4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Ravie" pitchFamily="82" charset="0"/>
            </a:endParaRPr>
          </a:p>
        </p:txBody>
      </p:sp>
    </p:spTree>
    <p:extLst>
      <p:ext uri="{BB962C8B-B14F-4D97-AF65-F5344CB8AC3E}">
        <p14:creationId xmlns:p14="http://schemas.microsoft.com/office/powerpoint/2010/main" val="39295936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TotalTime>
  <Words>98</Words>
  <Application>Microsoft Office PowerPoint</Application>
  <PresentationFormat>Ekran Gösterisi (4:3)</PresentationFormat>
  <Paragraphs>39</Paragraphs>
  <Slides>8</Slides>
  <Notes>1</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By M.Baran ™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qwerty</dc:creator>
  <cp:lastModifiedBy>MEMED</cp:lastModifiedBy>
  <cp:revision>54</cp:revision>
  <dcterms:created xsi:type="dcterms:W3CDTF">2012-12-26T11:49:04Z</dcterms:created>
  <dcterms:modified xsi:type="dcterms:W3CDTF">2013-01-02T04:35:52Z</dcterms:modified>
</cp:coreProperties>
</file>