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6" r:id="rId10"/>
    <p:sldId id="264" r:id="rId11"/>
    <p:sldId id="265"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78" y="-91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0121C6B9-7656-426C-979F-49810C49F833}" type="datetimeFigureOut">
              <a:rPr lang="tr-TR" smtClean="0"/>
              <a:t>10.06.2012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B11B766-C8D8-4BBC-9752-8A869130479A}" type="slidenum">
              <a:rPr lang="tr-TR" smtClean="0"/>
              <a:t>‹#›</a:t>
            </a:fld>
            <a:endParaRPr lang="tr-TR"/>
          </a:p>
        </p:txBody>
      </p:sp>
    </p:spTree>
    <p:extLst>
      <p:ext uri="{BB962C8B-B14F-4D97-AF65-F5344CB8AC3E}">
        <p14:creationId xmlns:p14="http://schemas.microsoft.com/office/powerpoint/2010/main" val="192464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121C6B9-7656-426C-979F-49810C49F833}" type="datetimeFigureOut">
              <a:rPr lang="tr-TR" smtClean="0"/>
              <a:t>10.06.2012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B11B766-C8D8-4BBC-9752-8A869130479A}" type="slidenum">
              <a:rPr lang="tr-TR" smtClean="0"/>
              <a:t>‹#›</a:t>
            </a:fld>
            <a:endParaRPr lang="tr-TR"/>
          </a:p>
        </p:txBody>
      </p:sp>
    </p:spTree>
    <p:extLst>
      <p:ext uri="{BB962C8B-B14F-4D97-AF65-F5344CB8AC3E}">
        <p14:creationId xmlns:p14="http://schemas.microsoft.com/office/powerpoint/2010/main" val="13651801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121C6B9-7656-426C-979F-49810C49F833}" type="datetimeFigureOut">
              <a:rPr lang="tr-TR" smtClean="0"/>
              <a:t>10.06.2012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B11B766-C8D8-4BBC-9752-8A869130479A}" type="slidenum">
              <a:rPr lang="tr-TR" smtClean="0"/>
              <a:t>‹#›</a:t>
            </a:fld>
            <a:endParaRPr lang="tr-TR"/>
          </a:p>
        </p:txBody>
      </p:sp>
    </p:spTree>
    <p:extLst>
      <p:ext uri="{BB962C8B-B14F-4D97-AF65-F5344CB8AC3E}">
        <p14:creationId xmlns:p14="http://schemas.microsoft.com/office/powerpoint/2010/main" val="20528523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0121C6B9-7656-426C-979F-49810C49F833}" type="datetimeFigureOut">
              <a:rPr lang="tr-TR" smtClean="0"/>
              <a:t>10.06.2012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B11B766-C8D8-4BBC-9752-8A869130479A}" type="slidenum">
              <a:rPr lang="tr-TR" smtClean="0"/>
              <a:t>‹#›</a:t>
            </a:fld>
            <a:endParaRPr lang="tr-TR"/>
          </a:p>
        </p:txBody>
      </p:sp>
    </p:spTree>
    <p:extLst>
      <p:ext uri="{BB962C8B-B14F-4D97-AF65-F5344CB8AC3E}">
        <p14:creationId xmlns:p14="http://schemas.microsoft.com/office/powerpoint/2010/main" val="21009863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0121C6B9-7656-426C-979F-49810C49F833}" type="datetimeFigureOut">
              <a:rPr lang="tr-TR" smtClean="0"/>
              <a:t>10.06.2012</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CB11B766-C8D8-4BBC-9752-8A869130479A}" type="slidenum">
              <a:rPr lang="tr-TR" smtClean="0"/>
              <a:t>‹#›</a:t>
            </a:fld>
            <a:endParaRPr lang="tr-TR"/>
          </a:p>
        </p:txBody>
      </p:sp>
    </p:spTree>
    <p:extLst>
      <p:ext uri="{BB962C8B-B14F-4D97-AF65-F5344CB8AC3E}">
        <p14:creationId xmlns:p14="http://schemas.microsoft.com/office/powerpoint/2010/main" val="22224540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0121C6B9-7656-426C-979F-49810C49F833}" type="datetimeFigureOut">
              <a:rPr lang="tr-TR" smtClean="0"/>
              <a:t>10.06.2012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B11B766-C8D8-4BBC-9752-8A869130479A}" type="slidenum">
              <a:rPr lang="tr-TR" smtClean="0"/>
              <a:t>‹#›</a:t>
            </a:fld>
            <a:endParaRPr lang="tr-TR"/>
          </a:p>
        </p:txBody>
      </p:sp>
    </p:spTree>
    <p:extLst>
      <p:ext uri="{BB962C8B-B14F-4D97-AF65-F5344CB8AC3E}">
        <p14:creationId xmlns:p14="http://schemas.microsoft.com/office/powerpoint/2010/main" val="42479064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0121C6B9-7656-426C-979F-49810C49F833}" type="datetimeFigureOut">
              <a:rPr lang="tr-TR" smtClean="0"/>
              <a:t>10.06.2012</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CB11B766-C8D8-4BBC-9752-8A869130479A}" type="slidenum">
              <a:rPr lang="tr-TR" smtClean="0"/>
              <a:t>‹#›</a:t>
            </a:fld>
            <a:endParaRPr lang="tr-TR"/>
          </a:p>
        </p:txBody>
      </p:sp>
    </p:spTree>
    <p:extLst>
      <p:ext uri="{BB962C8B-B14F-4D97-AF65-F5344CB8AC3E}">
        <p14:creationId xmlns:p14="http://schemas.microsoft.com/office/powerpoint/2010/main" val="493589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0121C6B9-7656-426C-979F-49810C49F833}" type="datetimeFigureOut">
              <a:rPr lang="tr-TR" smtClean="0"/>
              <a:t>10.06.2012</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CB11B766-C8D8-4BBC-9752-8A869130479A}" type="slidenum">
              <a:rPr lang="tr-TR" smtClean="0"/>
              <a:t>‹#›</a:t>
            </a:fld>
            <a:endParaRPr lang="tr-TR"/>
          </a:p>
        </p:txBody>
      </p:sp>
    </p:spTree>
    <p:extLst>
      <p:ext uri="{BB962C8B-B14F-4D97-AF65-F5344CB8AC3E}">
        <p14:creationId xmlns:p14="http://schemas.microsoft.com/office/powerpoint/2010/main" val="21898919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0121C6B9-7656-426C-979F-49810C49F833}" type="datetimeFigureOut">
              <a:rPr lang="tr-TR" smtClean="0"/>
              <a:t>10.06.2012</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CB11B766-C8D8-4BBC-9752-8A869130479A}" type="slidenum">
              <a:rPr lang="tr-TR" smtClean="0"/>
              <a:t>‹#›</a:t>
            </a:fld>
            <a:endParaRPr lang="tr-TR"/>
          </a:p>
        </p:txBody>
      </p:sp>
    </p:spTree>
    <p:extLst>
      <p:ext uri="{BB962C8B-B14F-4D97-AF65-F5344CB8AC3E}">
        <p14:creationId xmlns:p14="http://schemas.microsoft.com/office/powerpoint/2010/main" val="18628105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0121C6B9-7656-426C-979F-49810C49F833}" type="datetimeFigureOut">
              <a:rPr lang="tr-TR" smtClean="0"/>
              <a:t>10.06.2012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B11B766-C8D8-4BBC-9752-8A869130479A}" type="slidenum">
              <a:rPr lang="tr-TR" smtClean="0"/>
              <a:t>‹#›</a:t>
            </a:fld>
            <a:endParaRPr lang="tr-TR"/>
          </a:p>
        </p:txBody>
      </p:sp>
    </p:spTree>
    <p:extLst>
      <p:ext uri="{BB962C8B-B14F-4D97-AF65-F5344CB8AC3E}">
        <p14:creationId xmlns:p14="http://schemas.microsoft.com/office/powerpoint/2010/main" val="4046587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0121C6B9-7656-426C-979F-49810C49F833}" type="datetimeFigureOut">
              <a:rPr lang="tr-TR" smtClean="0"/>
              <a:t>10.06.2012</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CB11B766-C8D8-4BBC-9752-8A869130479A}" type="slidenum">
              <a:rPr lang="tr-TR" smtClean="0"/>
              <a:t>‹#›</a:t>
            </a:fld>
            <a:endParaRPr lang="tr-TR"/>
          </a:p>
        </p:txBody>
      </p:sp>
    </p:spTree>
    <p:extLst>
      <p:ext uri="{BB962C8B-B14F-4D97-AF65-F5344CB8AC3E}">
        <p14:creationId xmlns:p14="http://schemas.microsoft.com/office/powerpoint/2010/main" val="9071713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21C6B9-7656-426C-979F-49810C49F833}" type="datetimeFigureOut">
              <a:rPr lang="tr-TR" smtClean="0"/>
              <a:t>10.06.2012</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11B766-C8D8-4BBC-9752-8A869130479A}" type="slidenum">
              <a:rPr lang="tr-TR" smtClean="0"/>
              <a:t>‹#›</a:t>
            </a:fld>
            <a:endParaRPr lang="tr-TR"/>
          </a:p>
        </p:txBody>
      </p:sp>
    </p:spTree>
    <p:extLst>
      <p:ext uri="{BB962C8B-B14F-4D97-AF65-F5344CB8AC3E}">
        <p14:creationId xmlns:p14="http://schemas.microsoft.com/office/powerpoint/2010/main" val="2479530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1547664" y="332657"/>
            <a:ext cx="5544616" cy="1800199"/>
          </a:xfrm>
        </p:spPr>
        <p:txBody>
          <a:bodyPr>
            <a:normAutofit/>
          </a:bodyPr>
          <a:lstStyle/>
          <a:p>
            <a:r>
              <a:rPr lang="tr-TR" b="1" i="1" dirty="0" smtClean="0">
                <a:effectLst>
                  <a:outerShdw blurRad="38100" dist="38100" dir="2700000" algn="tl">
                    <a:srgbClr val="000000">
                      <a:alpha val="43137"/>
                    </a:srgbClr>
                  </a:outerShdw>
                </a:effectLst>
                <a:latin typeface="Times New Roman" pitchFamily="18" charset="0"/>
                <a:cs typeface="Times New Roman" pitchFamily="18" charset="0"/>
              </a:rPr>
              <a:t>ZORUNLU EĞİTİM</a:t>
            </a:r>
            <a:endParaRPr lang="tr-TR" b="1" i="1"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3" name="Alt Başlık 2"/>
          <p:cNvSpPr>
            <a:spLocks noGrp="1"/>
          </p:cNvSpPr>
          <p:nvPr>
            <p:ph type="subTitle" idx="1"/>
          </p:nvPr>
        </p:nvSpPr>
        <p:spPr>
          <a:xfrm>
            <a:off x="1475656" y="2348880"/>
            <a:ext cx="6400800" cy="2664296"/>
          </a:xfrm>
        </p:spPr>
        <p:txBody>
          <a:bodyPr>
            <a:normAutofit fontScale="77500" lnSpcReduction="20000"/>
          </a:bodyPr>
          <a:lstStyle/>
          <a:p>
            <a:r>
              <a:rPr lang="tr-TR" b="1" dirty="0" smtClean="0">
                <a:latin typeface="Times New Roman" pitchFamily="18" charset="0"/>
                <a:cs typeface="Times New Roman" pitchFamily="18" charset="0"/>
              </a:rPr>
              <a:t>Konu: 12 Yıllık Zorunlu Eğitime Yönelik Uygulamalar</a:t>
            </a:r>
            <a:br>
              <a:rPr lang="tr-TR" b="1" dirty="0" smtClean="0">
                <a:latin typeface="Times New Roman" pitchFamily="18" charset="0"/>
                <a:cs typeface="Times New Roman" pitchFamily="18" charset="0"/>
              </a:rPr>
            </a:br>
            <a:r>
              <a:rPr lang="tr-TR" b="1" dirty="0">
                <a:latin typeface="Times New Roman" pitchFamily="18" charset="0"/>
                <a:cs typeface="Times New Roman" pitchFamily="18" charset="0"/>
              </a:rPr>
              <a:t>İlgi: 11.4.2012 tarihli ve 28261 sayılı Resmi Gazetede yayımlanarak yürürlüğe giren</a:t>
            </a:r>
          </a:p>
          <a:p>
            <a:r>
              <a:rPr lang="tr-TR" b="1" dirty="0">
                <a:latin typeface="Times New Roman" pitchFamily="18" charset="0"/>
                <a:cs typeface="Times New Roman" pitchFamily="18" charset="0"/>
              </a:rPr>
              <a:t>30.3.2012 tarihli ve 6287 sayılı İlköğretim ve Eğitim Kanunu ile Bazı Kanunlarda</a:t>
            </a:r>
          </a:p>
          <a:p>
            <a:r>
              <a:rPr lang="tr-TR" b="1" dirty="0">
                <a:latin typeface="Times New Roman" pitchFamily="18" charset="0"/>
                <a:cs typeface="Times New Roman" pitchFamily="18" charset="0"/>
              </a:rPr>
              <a:t>Değişiklik Yapılmasına Dair Kanun.</a:t>
            </a:r>
          </a:p>
          <a:p>
            <a:endParaRPr lang="tr-TR" b="1" dirty="0">
              <a:latin typeface="Times New Roman" pitchFamily="18" charset="0"/>
              <a:cs typeface="Times New Roman" pitchFamily="18" charset="0"/>
            </a:endParaRPr>
          </a:p>
        </p:txBody>
      </p:sp>
    </p:spTree>
    <p:extLst>
      <p:ext uri="{BB962C8B-B14F-4D97-AF65-F5344CB8AC3E}">
        <p14:creationId xmlns:p14="http://schemas.microsoft.com/office/powerpoint/2010/main" val="26144293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p:spPr>
        <p:txBody>
          <a:bodyPr>
            <a:normAutofit fontScale="92500" lnSpcReduction="10000"/>
          </a:bodyPr>
          <a:lstStyle/>
          <a:p>
            <a:pPr marL="514350" indent="-514350">
              <a:buAutoNum type="arabicPeriod" startAt="12"/>
            </a:pPr>
            <a:r>
              <a:rPr lang="tr-TR" dirty="0" smtClean="0"/>
              <a:t>İlgi Kanunun 3. maddesinde; "İlköğretim kurumlarının ilkokul ve ortaokul olarak bağımsız okullar halinde kurulması esastır. Ancak imkân ve şartlara göre ortaokullar, ilkokullarla veya liselerle birlikte de kurulabilir." hükmü yer almaktadır. </a:t>
            </a:r>
          </a:p>
          <a:p>
            <a:pPr marL="0" indent="0">
              <a:buNone/>
            </a:pPr>
            <a:r>
              <a:rPr lang="tr-TR" dirty="0"/>
              <a:t> </a:t>
            </a:r>
            <a:r>
              <a:rPr lang="tr-TR" dirty="0" smtClean="0"/>
              <a:t>    Bu bağlamda 2012-2013 eğitim ve öğretim    yılında özellikle ilkokul birinci sınıfa kaydolacak öğrenci sayıları da dikkate alınarak okullarla ilgili gerekli planlamaların acilen yapılması ve uygulamada herhangi bir aksaklığa meydan verilmemesi için aşağıdaki tedbirlerin alınması gerekmektedir;</a:t>
            </a:r>
            <a:endParaRPr lang="tr-TR" dirty="0"/>
          </a:p>
        </p:txBody>
      </p:sp>
    </p:spTree>
    <p:extLst>
      <p:ext uri="{BB962C8B-B14F-4D97-AF65-F5344CB8AC3E}">
        <p14:creationId xmlns:p14="http://schemas.microsoft.com/office/powerpoint/2010/main" val="12187345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ALINACAK TEDBİRLER</a:t>
            </a:r>
            <a:endParaRPr lang="tr-TR" dirty="0"/>
          </a:p>
        </p:txBody>
      </p:sp>
      <p:sp>
        <p:nvSpPr>
          <p:cNvPr id="3" name="İçerik Yer Tutucusu 2"/>
          <p:cNvSpPr>
            <a:spLocks noGrp="1"/>
          </p:cNvSpPr>
          <p:nvPr>
            <p:ph idx="1"/>
          </p:nvPr>
        </p:nvSpPr>
        <p:spPr/>
        <p:txBody>
          <a:bodyPr>
            <a:normAutofit/>
          </a:bodyPr>
          <a:lstStyle/>
          <a:p>
            <a:pPr marL="0" indent="0">
              <a:buNone/>
            </a:pPr>
            <a:r>
              <a:rPr lang="tr-TR" sz="4000" dirty="0"/>
              <a:t>• Fiziki şartların uygun olduğu durumlarda ilkokul, ortaokul ve lisenin bağımsız olarak düzenlenmesine öncelik verilecektir.</a:t>
            </a:r>
          </a:p>
          <a:p>
            <a:pPr marL="0" indent="0">
              <a:buNone/>
            </a:pPr>
            <a:r>
              <a:rPr lang="tr-TR" sz="4000" dirty="0"/>
              <a:t>• Okulların fiziki ortamları, öğrencilerin gelişim özellikleri dikkate alınarak düzenlenecektir.</a:t>
            </a:r>
          </a:p>
          <a:p>
            <a:endParaRPr lang="tr-TR" sz="4000" dirty="0"/>
          </a:p>
        </p:txBody>
      </p:sp>
    </p:spTree>
    <p:extLst>
      <p:ext uri="{BB962C8B-B14F-4D97-AF65-F5344CB8AC3E}">
        <p14:creationId xmlns:p14="http://schemas.microsoft.com/office/powerpoint/2010/main" val="15463342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764704"/>
            <a:ext cx="8229600" cy="5361459"/>
          </a:xfrm>
        </p:spPr>
        <p:txBody>
          <a:bodyPr>
            <a:normAutofit lnSpcReduction="10000"/>
          </a:bodyPr>
          <a:lstStyle/>
          <a:p>
            <a:pPr marL="0" indent="0">
              <a:buNone/>
            </a:pPr>
            <a:r>
              <a:rPr lang="tr-TR" sz="4400" dirty="0"/>
              <a:t>• Aynı bina içerisinde ilkokul ile ortaokulun veya ortaokul ile lisenin birlikte bulunması durumunda, okul giriş çıkış kapıları ile bahçe gibi ortak kullanım alanlarının öğrencilerin yaş seviyeleri dikkate alınarak imkânlar dâhilinde düzenlenmesi sağlanacaktır.</a:t>
            </a:r>
          </a:p>
          <a:p>
            <a:endParaRPr lang="tr-TR" dirty="0"/>
          </a:p>
        </p:txBody>
      </p:sp>
    </p:spTree>
    <p:extLst>
      <p:ext uri="{BB962C8B-B14F-4D97-AF65-F5344CB8AC3E}">
        <p14:creationId xmlns:p14="http://schemas.microsoft.com/office/powerpoint/2010/main" val="38391443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92696"/>
            <a:ext cx="8435280" cy="5904656"/>
          </a:xfrm>
        </p:spPr>
        <p:txBody>
          <a:bodyPr>
            <a:normAutofit lnSpcReduction="10000"/>
          </a:bodyPr>
          <a:lstStyle/>
          <a:p>
            <a:r>
              <a:rPr lang="tr-TR" sz="3600" dirty="0"/>
              <a:t>İmam-hatip ortaokullarının bağımsız ortaokul olarak kurulmasına öncelik verilecek, bunun mümkün olmadığı durumlarda imam-hatip liseleri ile birlikte kurulabileceklerdir. Ancak bu durumda imam hatip ortaokulu öğrencileri ile imam hatip lisesi öğrencilerinin okul giriş çıkış kapıları ile bahçe gibi ortak kullanım alanlarının öğrencilerin yaş seviyeleri dikkate alınarak imkânlar dâhilinde düzenlenmesi sağlanacaktır.</a:t>
            </a:r>
          </a:p>
          <a:p>
            <a:endParaRPr lang="tr-TR" dirty="0"/>
          </a:p>
        </p:txBody>
      </p:sp>
    </p:spTree>
    <p:extLst>
      <p:ext uri="{BB962C8B-B14F-4D97-AF65-F5344CB8AC3E}">
        <p14:creationId xmlns:p14="http://schemas.microsoft.com/office/powerpoint/2010/main" val="35868555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764704"/>
            <a:ext cx="8229600" cy="5361459"/>
          </a:xfrm>
        </p:spPr>
        <p:txBody>
          <a:bodyPr>
            <a:noAutofit/>
          </a:bodyPr>
          <a:lstStyle/>
          <a:p>
            <a:pPr marL="0" indent="0">
              <a:buNone/>
            </a:pPr>
            <a:r>
              <a:rPr lang="tr-TR" sz="4000" dirty="0"/>
              <a:t>• Şartların uygun olmaması durumunda aynı binada bulunan ilkokul ve ortaokul için ikili öğretim uygulaması yapılabilecektir. </a:t>
            </a:r>
            <a:endParaRPr lang="tr-TR" sz="4000" dirty="0" smtClean="0"/>
          </a:p>
          <a:p>
            <a:pPr marL="0" indent="0">
              <a:buNone/>
            </a:pPr>
            <a:r>
              <a:rPr lang="tr-TR" sz="4000" dirty="0" smtClean="0"/>
              <a:t>İkili </a:t>
            </a:r>
            <a:r>
              <a:rPr lang="tr-TR" sz="4000" dirty="0"/>
              <a:t>öğretim yapan okullarda ortaokullar sabahçı, ilkokullar ise öğlenci olarak eğitim öğretim faaliyetlerini yürüteceklerdir</a:t>
            </a:r>
          </a:p>
        </p:txBody>
      </p:sp>
    </p:spTree>
    <p:extLst>
      <p:ext uri="{BB962C8B-B14F-4D97-AF65-F5344CB8AC3E}">
        <p14:creationId xmlns:p14="http://schemas.microsoft.com/office/powerpoint/2010/main" val="19846406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p:spPr>
        <p:txBody>
          <a:bodyPr>
            <a:normAutofit lnSpcReduction="10000"/>
          </a:bodyPr>
          <a:lstStyle/>
          <a:p>
            <a:r>
              <a:rPr lang="tr-TR" dirty="0"/>
              <a:t>Çeşitli sebeplerle kapalı bulunan okulların ihtiyaç halinde yeniden kullanıma açılması için gerekli tedbirler alınacaktır. </a:t>
            </a:r>
            <a:endParaRPr lang="tr-TR" dirty="0" smtClean="0"/>
          </a:p>
          <a:p>
            <a:r>
              <a:rPr lang="tr-TR" dirty="0" smtClean="0"/>
              <a:t>Ortaokulların </a:t>
            </a:r>
            <a:r>
              <a:rPr lang="tr-TR" dirty="0"/>
              <a:t>ilkokul veya liselerle birlikte aynı binada kurulması halinde okulun bir müdürü bulunacaktır. </a:t>
            </a:r>
            <a:endParaRPr lang="tr-TR" dirty="0" smtClean="0"/>
          </a:p>
          <a:p>
            <a:r>
              <a:rPr lang="tr-TR" dirty="0" smtClean="0"/>
              <a:t>Bunun </a:t>
            </a:r>
            <a:r>
              <a:rPr lang="tr-TR" dirty="0"/>
              <a:t>için binada daha önce görev yapan okul müdürü yeni uygulamaya göre iş ve işlemleri yürütecektir. Örneğin ilkokul ve ortaokulun aynı binada bulunması durumunda mevcut okul müdürü ilkokul ve ortaokulun yönetiminden sorumlu olacaktır. </a:t>
            </a:r>
          </a:p>
          <a:p>
            <a:endParaRPr lang="tr-TR" dirty="0"/>
          </a:p>
        </p:txBody>
      </p:sp>
    </p:spTree>
    <p:extLst>
      <p:ext uri="{BB962C8B-B14F-4D97-AF65-F5344CB8AC3E}">
        <p14:creationId xmlns:p14="http://schemas.microsoft.com/office/powerpoint/2010/main" val="7699132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p:spPr>
        <p:txBody>
          <a:bodyPr/>
          <a:lstStyle/>
          <a:p>
            <a:pPr marL="0" lvl="0" indent="0">
              <a:buNone/>
            </a:pPr>
            <a:r>
              <a:rPr lang="tr-TR" sz="3600" b="1" dirty="0" smtClean="0"/>
              <a:t>13. </a:t>
            </a:r>
            <a:r>
              <a:rPr lang="tr-TR" sz="3600" dirty="0" smtClean="0"/>
              <a:t>Ortaokulun </a:t>
            </a:r>
            <a:r>
              <a:rPr lang="tr-TR" sz="3600" dirty="0"/>
              <a:t>lise ile birlikte kurulması durumunda ise lise müdürü ortaokulun iş ve işlemlerini de yürütecektir</a:t>
            </a:r>
            <a:r>
              <a:rPr lang="tr-TR" sz="3600" dirty="0" smtClean="0"/>
              <a:t>.</a:t>
            </a:r>
          </a:p>
          <a:p>
            <a:pPr marL="0" lvl="0" indent="0">
              <a:buNone/>
            </a:pPr>
            <a:endParaRPr lang="tr-TR" sz="3600" dirty="0"/>
          </a:p>
          <a:p>
            <a:pPr marL="0" lvl="0" indent="0">
              <a:buNone/>
            </a:pPr>
            <a:r>
              <a:rPr lang="tr-TR" sz="3600" b="1" dirty="0" smtClean="0"/>
              <a:t>14.  </a:t>
            </a:r>
            <a:r>
              <a:rPr lang="tr-TR" sz="3600" dirty="0"/>
              <a:t>İlgi Kanunla ilkokul 4 yıllık eğitim öğretim veren kurum olarak tanımlandığından, birleştirilmiş sınıf uygulamaları 1, 2, 3 ve 4. sınıfları kapsayacak şekilde uygulanacaktır</a:t>
            </a:r>
            <a:r>
              <a:rPr lang="tr-TR" dirty="0"/>
              <a:t>.</a:t>
            </a:r>
          </a:p>
          <a:p>
            <a:endParaRPr lang="tr-TR" dirty="0"/>
          </a:p>
        </p:txBody>
      </p:sp>
    </p:spTree>
    <p:extLst>
      <p:ext uri="{BB962C8B-B14F-4D97-AF65-F5344CB8AC3E}">
        <p14:creationId xmlns:p14="http://schemas.microsoft.com/office/powerpoint/2010/main" val="29022869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04664"/>
            <a:ext cx="8229600" cy="5904656"/>
          </a:xfrm>
        </p:spPr>
        <p:txBody>
          <a:bodyPr>
            <a:normAutofit lnSpcReduction="10000"/>
          </a:bodyPr>
          <a:lstStyle/>
          <a:p>
            <a:pPr marL="0" lvl="0" indent="0">
              <a:buNone/>
            </a:pPr>
            <a:endParaRPr lang="tr-TR" dirty="0" smtClean="0"/>
          </a:p>
          <a:p>
            <a:pPr marL="0" lvl="0" indent="0">
              <a:buNone/>
            </a:pPr>
            <a:r>
              <a:rPr lang="tr-TR" sz="3600" b="1" dirty="0" smtClean="0"/>
              <a:t>15.  </a:t>
            </a:r>
            <a:r>
              <a:rPr lang="tr-TR" sz="3600" dirty="0"/>
              <a:t>Millî Eğitim Bakanlığı Taşımalı İlköğretim Yönetmeliği kapsamında taşınan ilköğretim çağı öğrencileri için söz konusu Yönetmeliğin 9. maddesinin (c) bendinde belirtilen; "1-3. sınıf öğrenci sayısının 10'un altında olması" ifadesi, "1-4. sınıf öğrenci sayısının 10'un altında olması", (d) bendindeki "4-8. sınıflar" ifadesi ise "ortaokul 5-8. sınıflar" şeklinde dikkate alınarak uygulanacaktır.</a:t>
            </a:r>
          </a:p>
          <a:p>
            <a:endParaRPr lang="tr-TR" dirty="0"/>
          </a:p>
        </p:txBody>
      </p:sp>
    </p:spTree>
    <p:extLst>
      <p:ext uri="{BB962C8B-B14F-4D97-AF65-F5344CB8AC3E}">
        <p14:creationId xmlns:p14="http://schemas.microsoft.com/office/powerpoint/2010/main" val="11458534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548680"/>
            <a:ext cx="8229600" cy="5577483"/>
          </a:xfrm>
        </p:spPr>
        <p:txBody>
          <a:bodyPr/>
          <a:lstStyle/>
          <a:p>
            <a:pPr marL="0" lvl="0" indent="0">
              <a:buNone/>
            </a:pPr>
            <a:r>
              <a:rPr lang="tr-TR" sz="4000" b="1" dirty="0" smtClean="0"/>
              <a:t>16</a:t>
            </a:r>
            <a:r>
              <a:rPr lang="tr-TR" sz="4000" dirty="0" smtClean="0"/>
              <a:t>.    Taşıma </a:t>
            </a:r>
            <a:r>
              <a:rPr lang="tr-TR" sz="4000" dirty="0"/>
              <a:t>merkezi olan okullarda birleştirilmiş sınıf uygulaması yapılmayacak ve yapılan taşıma planlamaları bu doğrultuda yeniden düzenlenerek ihalelerin zamanında bitirilmesi sağlanacaktır.</a:t>
            </a:r>
          </a:p>
          <a:p>
            <a:endParaRPr lang="tr-TR" dirty="0"/>
          </a:p>
        </p:txBody>
      </p:sp>
    </p:spTree>
    <p:extLst>
      <p:ext uri="{BB962C8B-B14F-4D97-AF65-F5344CB8AC3E}">
        <p14:creationId xmlns:p14="http://schemas.microsoft.com/office/powerpoint/2010/main" val="14184275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92696"/>
            <a:ext cx="8229600" cy="5433467"/>
          </a:xfrm>
        </p:spPr>
        <p:txBody>
          <a:bodyPr>
            <a:normAutofit lnSpcReduction="10000"/>
          </a:bodyPr>
          <a:lstStyle/>
          <a:p>
            <a:pPr marL="0" lvl="0" indent="0">
              <a:buNone/>
            </a:pPr>
            <a:r>
              <a:rPr lang="tr-TR" sz="4000" b="1" dirty="0" smtClean="0"/>
              <a:t>17</a:t>
            </a:r>
            <a:r>
              <a:rPr lang="tr-TR" sz="4000" dirty="0" smtClean="0"/>
              <a:t>.  İlgi </a:t>
            </a:r>
            <a:r>
              <a:rPr lang="tr-TR" sz="4000" dirty="0"/>
              <a:t>Kanun gereği 2012-2013 eğitim ve öğretim yılından itibaren zorunlu eğitim kapsamındaki ortaöğretim (lise) öğrencilerinin taşınmasına yönelik planlamaların, Taşımalı İlköğretim Uygulaması ile uygulama birliği sağlanması bakımından, ilköğretim ile eş zamanlı olarak tamamlanması sağlanacaktır.</a:t>
            </a:r>
          </a:p>
          <a:p>
            <a:endParaRPr lang="tr-TR" dirty="0"/>
          </a:p>
        </p:txBody>
      </p:sp>
    </p:spTree>
    <p:extLst>
      <p:ext uri="{BB962C8B-B14F-4D97-AF65-F5344CB8AC3E}">
        <p14:creationId xmlns:p14="http://schemas.microsoft.com/office/powerpoint/2010/main" val="11893923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r>
              <a:rPr lang="tr-TR" dirty="0">
                <a:latin typeface="Times New Roman" pitchFamily="18" charset="0"/>
                <a:cs typeface="Times New Roman" pitchFamily="18" charset="0"/>
              </a:rPr>
              <a:t>İlgi Kanun ile zorunlu eğitim süresi 8 yıldan 12 yıla çıkarılmış ve bazı yeni uygulamalar gündeme gelmiştir. Yeni uygulamaların daha etkili ve verimli bir şekilde yürütülmesini sağlamak amacıyla söz konusu Kanunla getirilen düzenlemelerle ilgili olarak aşağıdaki açıklamaların yapılmasına ihtiyaç duyulmuştur</a:t>
            </a:r>
            <a:r>
              <a:rPr lang="tr-TR" dirty="0"/>
              <a:t>.</a:t>
            </a:r>
          </a:p>
          <a:p>
            <a:endParaRPr lang="tr-TR" dirty="0"/>
          </a:p>
        </p:txBody>
      </p:sp>
    </p:spTree>
    <p:extLst>
      <p:ext uri="{BB962C8B-B14F-4D97-AF65-F5344CB8AC3E}">
        <p14:creationId xmlns:p14="http://schemas.microsoft.com/office/powerpoint/2010/main" val="1305127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980728"/>
            <a:ext cx="8229600" cy="5145435"/>
          </a:xfrm>
        </p:spPr>
        <p:txBody>
          <a:bodyPr>
            <a:normAutofit/>
          </a:bodyPr>
          <a:lstStyle/>
          <a:p>
            <a:endParaRPr lang="tr-TR" dirty="0" smtClean="0"/>
          </a:p>
          <a:p>
            <a:r>
              <a:rPr lang="tr-TR" dirty="0" smtClean="0"/>
              <a:t>2012-2013 </a:t>
            </a:r>
            <a:r>
              <a:rPr lang="tr-TR" dirty="0"/>
              <a:t>eğitim ve öğretim yılından itibaren başlayacak olan 12 yıllık zorunlu eğitim uygulamalarının herhangi bir aksaklığa sebebiyet vermeden etkili ve verimli bir şekilde gerçekleşmesi için yukarıda bahsedilen konularla ilgili olarak Valiliğinizce acilen her türlü tedbirin alınması hususunda gereğini rica ederim.</a:t>
            </a:r>
          </a:p>
          <a:p>
            <a:pPr marL="0" indent="0">
              <a:buNone/>
            </a:pPr>
            <a:endParaRPr lang="tr-TR" dirty="0"/>
          </a:p>
        </p:txBody>
      </p:sp>
    </p:spTree>
    <p:extLst>
      <p:ext uri="{BB962C8B-B14F-4D97-AF65-F5344CB8AC3E}">
        <p14:creationId xmlns:p14="http://schemas.microsoft.com/office/powerpoint/2010/main" val="25933286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p:txBody>
          <a:bodyPr/>
          <a:lstStyle/>
          <a:p>
            <a:endParaRPr lang="tr-TR" dirty="0" smtClean="0"/>
          </a:p>
          <a:p>
            <a:endParaRPr lang="tr-TR" dirty="0"/>
          </a:p>
          <a:p>
            <a:pPr marL="0" indent="0">
              <a:buNone/>
            </a:pPr>
            <a:r>
              <a:rPr lang="tr-TR" dirty="0" smtClean="0"/>
              <a:t>                        HALİM TÜRKMEN</a:t>
            </a:r>
          </a:p>
          <a:p>
            <a:endParaRPr lang="tr-TR" dirty="0" smtClean="0"/>
          </a:p>
          <a:p>
            <a:pPr marL="0" indent="0">
              <a:buNone/>
            </a:pPr>
            <a:r>
              <a:rPr lang="tr-TR" dirty="0" smtClean="0"/>
              <a:t>                 SAKARYA İLKÖĞRETİM OKULU</a:t>
            </a:r>
          </a:p>
          <a:p>
            <a:pPr marL="0" indent="0">
              <a:buNone/>
            </a:pPr>
            <a:r>
              <a:rPr lang="tr-TR" dirty="0"/>
              <a:t> </a:t>
            </a:r>
            <a:r>
              <a:rPr lang="tr-TR" dirty="0" smtClean="0"/>
              <a:t>                      </a:t>
            </a:r>
            <a:r>
              <a:rPr lang="tr-TR" dirty="0" smtClean="0"/>
              <a:t>TOSYA-KASTAMONU</a:t>
            </a:r>
            <a:endParaRPr lang="tr-TR" dirty="0"/>
          </a:p>
        </p:txBody>
      </p:sp>
    </p:spTree>
    <p:extLst>
      <p:ext uri="{BB962C8B-B14F-4D97-AF65-F5344CB8AC3E}">
        <p14:creationId xmlns:p14="http://schemas.microsoft.com/office/powerpoint/2010/main" val="3724718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764704"/>
            <a:ext cx="8229600" cy="5544616"/>
          </a:xfrm>
        </p:spPr>
        <p:txBody>
          <a:bodyPr/>
          <a:lstStyle/>
          <a:p>
            <a:pPr marL="0" indent="0">
              <a:buNone/>
            </a:pPr>
            <a:r>
              <a:rPr lang="tr-TR" dirty="0" smtClean="0">
                <a:latin typeface="Times New Roman" pitchFamily="18" charset="0"/>
                <a:cs typeface="Times New Roman" pitchFamily="18" charset="0"/>
              </a:rPr>
              <a:t>1.   Zorunlu eğitim 4 yıl süreli ilkokul, 4 yıl süreli ortaokul ve 4 yıl süreli lise eğitimini kapsamaktadır. </a:t>
            </a:r>
          </a:p>
          <a:p>
            <a:pPr marL="0" indent="0">
              <a:buNone/>
            </a:pPr>
            <a:r>
              <a:rPr lang="tr-TR" dirty="0">
                <a:latin typeface="Times New Roman" pitchFamily="18" charset="0"/>
                <a:cs typeface="Times New Roman" pitchFamily="18" charset="0"/>
              </a:rPr>
              <a:t> </a:t>
            </a:r>
            <a:r>
              <a:rPr lang="tr-TR" dirty="0" smtClean="0">
                <a:latin typeface="Times New Roman" pitchFamily="18" charset="0"/>
                <a:cs typeface="Times New Roman" pitchFamily="18" charset="0"/>
              </a:rPr>
              <a:t>   Öğrencilerin öğrenim gördüğü birinci 4 yıl (1,      2, 3, 4. sınıflar) ilkokul, ikinci 4 yıl (5, 6, 7, 8. sınıflar) ortaokul ve üçüncü 4 yıl (9, 10, 11, 12. sınıflar) ise lise şeklinde isimlendirilecektir.</a:t>
            </a:r>
            <a:endParaRPr lang="tr-TR" dirty="0">
              <a:latin typeface="Times New Roman" pitchFamily="18" charset="0"/>
              <a:cs typeface="Times New Roman" pitchFamily="18" charset="0"/>
            </a:endParaRPr>
          </a:p>
        </p:txBody>
      </p:sp>
    </p:spTree>
    <p:extLst>
      <p:ext uri="{BB962C8B-B14F-4D97-AF65-F5344CB8AC3E}">
        <p14:creationId xmlns:p14="http://schemas.microsoft.com/office/powerpoint/2010/main" val="1300971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836712"/>
            <a:ext cx="8229600" cy="5289451"/>
          </a:xfrm>
        </p:spPr>
        <p:txBody>
          <a:bodyPr/>
          <a:lstStyle/>
          <a:p>
            <a:pPr marL="0" lvl="0" indent="0">
              <a:buNone/>
            </a:pPr>
            <a:r>
              <a:rPr lang="tr-TR" dirty="0" smtClean="0">
                <a:latin typeface="Times New Roman" pitchFamily="18" charset="0"/>
                <a:cs typeface="Times New Roman" pitchFamily="18" charset="0"/>
              </a:rPr>
              <a:t>2.İlkokullar </a:t>
            </a:r>
            <a:r>
              <a:rPr lang="tr-TR" dirty="0">
                <a:latin typeface="Times New Roman" pitchFamily="18" charset="0"/>
                <a:cs typeface="Times New Roman" pitchFamily="18" charset="0"/>
              </a:rPr>
              <a:t>ile ortaokullara ilköğretim veya ilköğretim kurumları, liselere ise ortaöğretim veya ortaöğretim kurumları denilmeye devam edilecektir</a:t>
            </a:r>
            <a:r>
              <a:rPr lang="tr-TR" dirty="0" smtClean="0">
                <a:latin typeface="Times New Roman" pitchFamily="18" charset="0"/>
                <a:cs typeface="Times New Roman" pitchFamily="18" charset="0"/>
              </a:rPr>
              <a:t>.</a:t>
            </a:r>
          </a:p>
          <a:p>
            <a:pPr marL="0" lvl="0" indent="0">
              <a:buNone/>
            </a:pPr>
            <a:endParaRPr lang="tr-TR" dirty="0" smtClean="0">
              <a:latin typeface="Times New Roman" pitchFamily="18" charset="0"/>
              <a:cs typeface="Times New Roman" pitchFamily="18" charset="0"/>
            </a:endParaRPr>
          </a:p>
          <a:p>
            <a:pPr marL="0" indent="0">
              <a:buNone/>
            </a:pPr>
            <a:r>
              <a:rPr lang="tr-TR" b="1" u="sng" dirty="0" smtClean="0"/>
              <a:t>3.Veliler, okul yönetimleri ve mülkî amirler ilköğretim öğrencilerinde olduğu gibi ortaöğretim öğrencilerinin de okula devamını sağlamakla yükümlüdürler.</a:t>
            </a:r>
            <a:endParaRPr lang="tr-TR" dirty="0" smtClean="0"/>
          </a:p>
          <a:p>
            <a:pPr lvl="0"/>
            <a:endParaRPr lang="tr-TR" dirty="0">
              <a:latin typeface="Times New Roman" pitchFamily="18" charset="0"/>
              <a:cs typeface="Times New Roman" pitchFamily="18" charset="0"/>
            </a:endParaRPr>
          </a:p>
          <a:p>
            <a:endParaRPr lang="tr-TR" dirty="0"/>
          </a:p>
        </p:txBody>
      </p:sp>
    </p:spTree>
    <p:extLst>
      <p:ext uri="{BB962C8B-B14F-4D97-AF65-F5344CB8AC3E}">
        <p14:creationId xmlns:p14="http://schemas.microsoft.com/office/powerpoint/2010/main" val="28030599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p:spPr>
        <p:txBody>
          <a:bodyPr>
            <a:normAutofit/>
          </a:bodyPr>
          <a:lstStyle/>
          <a:p>
            <a:pPr marL="0" lvl="0" indent="0">
              <a:buNone/>
            </a:pPr>
            <a:r>
              <a:rPr lang="tr-TR" b="1" u="sng" dirty="0" smtClean="0"/>
              <a:t>4.     2012-2013 </a:t>
            </a:r>
            <a:r>
              <a:rPr lang="tr-TR" b="1" u="sng" dirty="0"/>
              <a:t>eğitim ve öğretim yılı için, 30 Eylül 2012 tarihi itibariyle 66 ayını tamamlayan tüm çocukların okul kayıt işlemleri e-okul sistemi üzerinden merkezî olarak yapılacaktır</a:t>
            </a:r>
            <a:r>
              <a:rPr lang="tr-TR" b="1" u="sng" dirty="0" smtClean="0"/>
              <a:t>.</a:t>
            </a:r>
          </a:p>
          <a:p>
            <a:pPr marL="0" lvl="0" indent="0">
              <a:buNone/>
            </a:pPr>
            <a:endParaRPr lang="tr-TR" dirty="0"/>
          </a:p>
          <a:p>
            <a:pPr marL="0" lvl="0" indent="0">
              <a:buNone/>
            </a:pPr>
            <a:r>
              <a:rPr lang="tr-TR" b="1" u="sng" dirty="0" smtClean="0"/>
              <a:t>5.    60-66 </a:t>
            </a:r>
            <a:r>
              <a:rPr lang="tr-TR" b="1" u="sng" dirty="0"/>
              <a:t>ay arasındaki çocukların ise velisinin yazılı isteği ile gelişim yönünden hazır olduğu anlaşılanların ilkokula devamları sağlanacaktır. Diğer öğrenciler okul öncesi eğitime yönlendirilecektir.</a:t>
            </a:r>
            <a:endParaRPr lang="tr-TR" dirty="0"/>
          </a:p>
          <a:p>
            <a:endParaRPr lang="tr-TR" dirty="0"/>
          </a:p>
        </p:txBody>
      </p:sp>
    </p:spTree>
    <p:extLst>
      <p:ext uri="{BB962C8B-B14F-4D97-AF65-F5344CB8AC3E}">
        <p14:creationId xmlns:p14="http://schemas.microsoft.com/office/powerpoint/2010/main" val="26394741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20688"/>
            <a:ext cx="8229600" cy="5505475"/>
          </a:xfrm>
        </p:spPr>
        <p:txBody>
          <a:bodyPr>
            <a:normAutofit/>
          </a:bodyPr>
          <a:lstStyle/>
          <a:p>
            <a:pPr marL="0" lvl="0" indent="0">
              <a:buNone/>
            </a:pPr>
            <a:r>
              <a:rPr lang="tr-TR" b="1" u="sng" dirty="0" smtClean="0"/>
              <a:t>6.    Ayrıca</a:t>
            </a:r>
            <a:r>
              <a:rPr lang="tr-TR" b="1" u="sng" dirty="0"/>
              <a:t>, okul öncesi eğitimde 48-60 ay arası çocuklar için 2013 yılı sonuna kadar belirlenmiş olan yüzde 100 okullaşma hedefi devam edecektir</a:t>
            </a:r>
            <a:r>
              <a:rPr lang="tr-TR" b="1" u="sng" dirty="0" smtClean="0"/>
              <a:t>.</a:t>
            </a:r>
          </a:p>
          <a:p>
            <a:pPr marL="514350" lvl="0" indent="-514350">
              <a:buAutoNum type="arabicPeriod" startAt="6"/>
            </a:pPr>
            <a:endParaRPr lang="tr-TR" dirty="0"/>
          </a:p>
          <a:p>
            <a:pPr marL="0" indent="0">
              <a:buNone/>
            </a:pPr>
            <a:r>
              <a:rPr lang="tr-TR" b="1" dirty="0" smtClean="0"/>
              <a:t>7.  Okul öncesi eğitim için 30 Eylül 2012 tarihi itibariyle 37-66 ay arasındaki çocukların anaokulunda veya uygulama sınıflarında, 48-66 ay arasındaki çocukların ise anasınıflarında eğitim almaları sağlanacaktır. </a:t>
            </a:r>
          </a:p>
          <a:p>
            <a:endParaRPr lang="tr-TR" dirty="0" smtClean="0"/>
          </a:p>
          <a:p>
            <a:endParaRPr lang="tr-TR" dirty="0"/>
          </a:p>
        </p:txBody>
      </p:sp>
    </p:spTree>
    <p:extLst>
      <p:ext uri="{BB962C8B-B14F-4D97-AF65-F5344CB8AC3E}">
        <p14:creationId xmlns:p14="http://schemas.microsoft.com/office/powerpoint/2010/main" val="12418520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692696"/>
            <a:ext cx="8229600" cy="5433467"/>
          </a:xfrm>
        </p:spPr>
        <p:txBody>
          <a:bodyPr/>
          <a:lstStyle/>
          <a:p>
            <a:pPr marL="0" lvl="0" indent="0">
              <a:buNone/>
            </a:pPr>
            <a:r>
              <a:rPr lang="tr-TR" b="1" u="sng" dirty="0" smtClean="0"/>
              <a:t>8.           2011-2012 </a:t>
            </a:r>
            <a:r>
              <a:rPr lang="tr-TR" b="1" u="sng" dirty="0"/>
              <a:t>eğitim ve öğretim yılında ilköğretim 4. sınıfta okuyan ve bir üst sınıfa geçen öğrencilerin 2012-2013 eğitim ve öğretim yılında ortaokul 5. sınıfa kayıtları e-okul sistemi üzerinden yapılacaktır</a:t>
            </a:r>
            <a:r>
              <a:rPr lang="tr-TR" b="1" u="sng" dirty="0" smtClean="0"/>
              <a:t>.</a:t>
            </a:r>
          </a:p>
          <a:p>
            <a:pPr marL="0" lvl="0" indent="0">
              <a:buNone/>
            </a:pPr>
            <a:r>
              <a:rPr lang="tr-TR" b="1" dirty="0" smtClean="0"/>
              <a:t>     </a:t>
            </a:r>
            <a:r>
              <a:rPr lang="tr-TR" dirty="0" smtClean="0"/>
              <a:t> </a:t>
            </a:r>
            <a:r>
              <a:rPr lang="tr-TR" dirty="0"/>
              <a:t>Ancak 2012-2013 eğitim ve öğretim yılında eğitim öğretime başlamış olan imam hatip ortaokullarına devam etmek isteyen 5. sınıf öğrencilerinin kayıtları bu okullara yapılacaktır. </a:t>
            </a:r>
          </a:p>
          <a:p>
            <a:endParaRPr lang="tr-TR" dirty="0"/>
          </a:p>
        </p:txBody>
      </p:sp>
    </p:spTree>
    <p:extLst>
      <p:ext uri="{BB962C8B-B14F-4D97-AF65-F5344CB8AC3E}">
        <p14:creationId xmlns:p14="http://schemas.microsoft.com/office/powerpoint/2010/main" val="3584767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476672"/>
            <a:ext cx="8229600" cy="5649491"/>
          </a:xfrm>
        </p:spPr>
        <p:txBody>
          <a:bodyPr>
            <a:normAutofit/>
          </a:bodyPr>
          <a:lstStyle/>
          <a:p>
            <a:pPr marL="0" lvl="0" indent="0">
              <a:buNone/>
            </a:pPr>
            <a:r>
              <a:rPr lang="tr-TR" b="1" dirty="0" smtClean="0"/>
              <a:t>9.   </a:t>
            </a:r>
            <a:r>
              <a:rPr lang="tr-TR" dirty="0" smtClean="0"/>
              <a:t>İlköğretimi </a:t>
            </a:r>
            <a:r>
              <a:rPr lang="tr-TR" dirty="0"/>
              <a:t>tamamlayan öğrencilere diploma verilmeyecek, 12 yıllık zorunlu eğitim sonunda ortaöğretim diploması verilecektir. </a:t>
            </a:r>
          </a:p>
          <a:p>
            <a:pPr marL="0" indent="0">
              <a:buNone/>
            </a:pPr>
            <a:r>
              <a:rPr lang="tr-TR" b="1" dirty="0" smtClean="0"/>
              <a:t>10.</a:t>
            </a:r>
            <a:r>
              <a:rPr lang="tr-TR" dirty="0" smtClean="0"/>
              <a:t>	 2011-2012 eğitim ve öğretim yılında 8. sınıfta okuyan öğrencilerden Seviye Belirleme Sınavı (SBS) sonuçlarına göre öğrenci alan ortaöğretim kurumlarından herhangi birine yerleşemeyen öğrenciler ile bu sınava katılmayan öğrencilerin tamamının tercihleri doğrultusunda ortaöğretim kurumlarına kayıt yapmaları sağlanacaktır. </a:t>
            </a:r>
            <a:endParaRPr lang="tr-TR" dirty="0"/>
          </a:p>
        </p:txBody>
      </p:sp>
    </p:spTree>
    <p:extLst>
      <p:ext uri="{BB962C8B-B14F-4D97-AF65-F5344CB8AC3E}">
        <p14:creationId xmlns:p14="http://schemas.microsoft.com/office/powerpoint/2010/main" val="15468501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çerik Yer Tutucusu 2"/>
          <p:cNvSpPr>
            <a:spLocks noGrp="1"/>
          </p:cNvSpPr>
          <p:nvPr>
            <p:ph idx="1"/>
          </p:nvPr>
        </p:nvSpPr>
        <p:spPr>
          <a:xfrm>
            <a:off x="457200" y="764704"/>
            <a:ext cx="8229600" cy="5361459"/>
          </a:xfrm>
        </p:spPr>
        <p:txBody>
          <a:bodyPr/>
          <a:lstStyle/>
          <a:p>
            <a:pPr marL="514350" lvl="0" indent="-514350">
              <a:buAutoNum type="arabicPeriod" startAt="11"/>
            </a:pPr>
            <a:r>
              <a:rPr lang="tr-TR" dirty="0" smtClean="0"/>
              <a:t>   Yatılı </a:t>
            </a:r>
            <a:r>
              <a:rPr lang="tr-TR" dirty="0"/>
              <a:t>ilköğretim bölge okullarının </a:t>
            </a:r>
            <a:r>
              <a:rPr lang="tr-TR" dirty="0" smtClean="0"/>
              <a:t>yatılı kısımlarında </a:t>
            </a:r>
            <a:r>
              <a:rPr lang="tr-TR" dirty="0"/>
              <a:t>sadece ortaokul (5, 6, 7 ve 8. sınıf) öğrencileri yatılı olarak kalacaktır. </a:t>
            </a:r>
            <a:endParaRPr lang="tr-TR" dirty="0" smtClean="0"/>
          </a:p>
          <a:p>
            <a:pPr marL="0" lvl="0" indent="0">
              <a:buNone/>
            </a:pPr>
            <a:endParaRPr lang="tr-TR" dirty="0" smtClean="0"/>
          </a:p>
          <a:p>
            <a:pPr marL="0" lvl="0" indent="0">
              <a:buNone/>
            </a:pPr>
            <a:r>
              <a:rPr lang="tr-TR" dirty="0"/>
              <a:t> </a:t>
            </a:r>
            <a:r>
              <a:rPr lang="tr-TR" dirty="0" smtClean="0"/>
              <a:t>     İlkokul </a:t>
            </a:r>
            <a:r>
              <a:rPr lang="tr-TR" dirty="0"/>
              <a:t>öğrencilerinin ise köy okullarında veya taşımalı olarak diğer ilkokullar ile yatılı ilköğretim bölge okullarında gündüzlü olarak öğrenimlerine devam etmeleri için gerekli tedbirler alınacaktır. </a:t>
            </a:r>
          </a:p>
          <a:p>
            <a:endParaRPr lang="tr-TR" dirty="0"/>
          </a:p>
        </p:txBody>
      </p:sp>
    </p:spTree>
    <p:extLst>
      <p:ext uri="{BB962C8B-B14F-4D97-AF65-F5344CB8AC3E}">
        <p14:creationId xmlns:p14="http://schemas.microsoft.com/office/powerpoint/2010/main" val="3848292687"/>
      </p:ext>
    </p:extLst>
  </p:cSld>
  <p:clrMapOvr>
    <a:masterClrMapping/>
  </p:clrMapOvr>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TotalTime>
  <Words>923</Words>
  <Application>Microsoft Office PowerPoint</Application>
  <PresentationFormat>Ekran Gösterisi (4:3)</PresentationFormat>
  <Paragraphs>50</Paragraphs>
  <Slides>21</Slides>
  <Notes>0</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Ofis Teması</vt:lpstr>
      <vt:lpstr>ZORUNLU EĞİTİM</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ALINACAK TEDBİRLER</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ZORUNLU EĞİTİM</dc:title>
  <dc:creator>Aytub-gs</dc:creator>
  <cp:lastModifiedBy>Aytub-gs</cp:lastModifiedBy>
  <cp:revision>4</cp:revision>
  <dcterms:created xsi:type="dcterms:W3CDTF">2012-06-10T12:10:18Z</dcterms:created>
  <dcterms:modified xsi:type="dcterms:W3CDTF">2012-06-10T12:46:46Z</dcterms:modified>
</cp:coreProperties>
</file>