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1" r:id="rId3"/>
    <p:sldId id="282" r:id="rId4"/>
    <p:sldId id="283" r:id="rId5"/>
    <p:sldId id="284" r:id="rId6"/>
    <p:sldId id="285" r:id="rId7"/>
    <p:sldId id="286" r:id="rId8"/>
    <p:sldId id="287" r:id="rId9"/>
    <p:sldId id="288" r:id="rId10"/>
    <p:sldId id="289" r:id="rId11"/>
    <p:sldId id="295" r:id="rId12"/>
    <p:sldId id="297" r:id="rId13"/>
    <p:sldId id="298" r:id="rId14"/>
    <p:sldId id="299" r:id="rId15"/>
    <p:sldId id="300" r:id="rId16"/>
    <p:sldId id="296" r:id="rId17"/>
    <p:sldId id="257" r:id="rId18"/>
    <p:sldId id="258" r:id="rId19"/>
    <p:sldId id="259" r:id="rId20"/>
    <p:sldId id="260" r:id="rId21"/>
    <p:sldId id="261" r:id="rId22"/>
    <p:sldId id="262" r:id="rId23"/>
    <p:sldId id="263" r:id="rId24"/>
    <p:sldId id="264" r:id="rId25"/>
    <p:sldId id="265" r:id="rId26"/>
    <p:sldId id="266" r:id="rId27"/>
    <p:sldId id="267" r:id="rId28"/>
    <p:sldId id="268" r:id="rId29"/>
    <p:sldId id="269" r:id="rId30"/>
    <p:sldId id="270" r:id="rId31"/>
    <p:sldId id="271" r:id="rId32"/>
    <p:sldId id="280" r:id="rId33"/>
    <p:sldId id="272" r:id="rId34"/>
    <p:sldId id="273" r:id="rId35"/>
    <p:sldId id="274" r:id="rId36"/>
    <p:sldId id="275" r:id="rId37"/>
    <p:sldId id="276" r:id="rId38"/>
    <p:sldId id="279" r:id="rId39"/>
    <p:sldId id="294"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A23720DD-5B6D-40BF-8493-A6B52D484E6B}" type="datetimeFigureOut">
              <a:rPr lang="tr-TR" smtClean="0"/>
              <a:t>12.06.2012</a:t>
            </a:fld>
            <a:endParaRPr lang="tr-TR"/>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12.06.2012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12.06.2012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A23720DD-5B6D-40BF-8493-A6B52D484E6B}" type="datetimeFigureOut">
              <a:rPr lang="tr-TR" smtClean="0"/>
              <a:t>12.06.2012</a:t>
            </a:fld>
            <a:endParaRPr lang="tr-TR"/>
          </a:p>
        </p:txBody>
      </p:sp>
      <p:sp>
        <p:nvSpPr>
          <p:cNvPr id="9" name="Slayt Numarası Yer Tutucusu 8"/>
          <p:cNvSpPr>
            <a:spLocks noGrp="1"/>
          </p:cNvSpPr>
          <p:nvPr>
            <p:ph type="sldNum" sz="quarter" idx="15"/>
          </p:nvPr>
        </p:nvSpPr>
        <p:spPr/>
        <p:txBody>
          <a:bodyPr rtlCol="0"/>
          <a:lstStyle/>
          <a:p>
            <a:fld id="{F302176B-0E47-46AC-8F43-DAB4B8A37D06}" type="slidenum">
              <a:rPr lang="tr-TR" smtClean="0"/>
              <a:t>‹#›</a:t>
            </a:fld>
            <a:endParaRPr lang="tr-TR"/>
          </a:p>
        </p:txBody>
      </p:sp>
      <p:sp>
        <p:nvSpPr>
          <p:cNvPr id="10" name="Altbilgi Yer Tutucusu 9"/>
          <p:cNvSpPr>
            <a:spLocks noGrp="1"/>
          </p:cNvSpPr>
          <p:nvPr>
            <p:ph type="ftr" sz="quarter" idx="16"/>
          </p:nvPr>
        </p:nvSpPr>
        <p:spPr/>
        <p:txBody>
          <a:bodyPr rtlCol="0"/>
          <a:lstStyle/>
          <a:p>
            <a:endParaRPr lang="tr-T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A23720DD-5B6D-40BF-8493-A6B52D484E6B}" type="datetimeFigureOut">
              <a:rPr lang="tr-TR" smtClean="0"/>
              <a:t>12.06.2012</a:t>
            </a:fld>
            <a:endParaRPr lang="tr-TR"/>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ayt Numarası Yer Tutucusu 5"/>
          <p:cNvSpPr>
            <a:spLocks noGrp="1"/>
          </p:cNvSpPr>
          <p:nvPr>
            <p:ph type="sldNum" sz="quarter" idx="12"/>
          </p:nvPr>
        </p:nvSpPr>
        <p:spPr bwMode="auto">
          <a:xfrm>
            <a:off x="1340616" y="4928702"/>
            <a:ext cx="609600" cy="517524"/>
          </a:xfrm>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t>12.06.2012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A23720DD-5B6D-40BF-8493-A6B52D484E6B}" type="datetimeFigureOut">
              <a:rPr lang="tr-TR" smtClean="0"/>
              <a:t>12.06.2012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t>‹#›</a:t>
            </a:fld>
            <a:endParaRPr lang="tr-TR"/>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A23720DD-5B6D-40BF-8493-A6B52D484E6B}" type="datetimeFigureOut">
              <a:rPr lang="tr-TR" smtClean="0"/>
              <a:t>12.06.2012</a:t>
            </a:fld>
            <a:endParaRPr lang="tr-TR"/>
          </a:p>
        </p:txBody>
      </p:sp>
      <p:sp>
        <p:nvSpPr>
          <p:cNvPr id="7" name="Slayt Numarası Yer Tutucusu 6"/>
          <p:cNvSpPr>
            <a:spLocks noGrp="1"/>
          </p:cNvSpPr>
          <p:nvPr>
            <p:ph type="sldNum" sz="quarter" idx="11"/>
          </p:nvPr>
        </p:nvSpPr>
        <p:spPr/>
        <p:txBody>
          <a:bodyPr rtlCol="0"/>
          <a:lstStyle/>
          <a:p>
            <a:fld id="{F302176B-0E47-46AC-8F43-DAB4B8A37D06}" type="slidenum">
              <a:rPr lang="tr-TR" smtClean="0"/>
              <a:t>‹#›</a:t>
            </a:fld>
            <a:endParaRPr lang="tr-TR"/>
          </a:p>
        </p:txBody>
      </p:sp>
      <p:sp>
        <p:nvSpPr>
          <p:cNvPr id="8" name="Altbilgi Yer Tutucusu 7"/>
          <p:cNvSpPr>
            <a:spLocks noGrp="1"/>
          </p:cNvSpPr>
          <p:nvPr>
            <p:ph type="ftr" sz="quarter" idx="12"/>
          </p:nvPr>
        </p:nvSpPr>
        <p:spPr/>
        <p:txBody>
          <a:bodyPr rtlCol="0"/>
          <a:lstStyle/>
          <a:p>
            <a:endParaRPr lang="tr-T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t>12.06.2012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A23720DD-5B6D-40BF-8493-A6B52D484E6B}" type="datetimeFigureOut">
              <a:rPr lang="tr-TR" smtClean="0"/>
              <a:t>12.06.2012</a:t>
            </a:fld>
            <a:endParaRPr lang="tr-TR"/>
          </a:p>
        </p:txBody>
      </p:sp>
      <p:sp>
        <p:nvSpPr>
          <p:cNvPr id="22" name="Slayt Numarası Yer Tutucusu 21"/>
          <p:cNvSpPr>
            <a:spLocks noGrp="1"/>
          </p:cNvSpPr>
          <p:nvPr>
            <p:ph type="sldNum" sz="quarter" idx="15"/>
          </p:nvPr>
        </p:nvSpPr>
        <p:spPr/>
        <p:txBody>
          <a:bodyPr rtlCol="0"/>
          <a:lstStyle/>
          <a:p>
            <a:fld id="{F302176B-0E47-46AC-8F43-DAB4B8A37D06}" type="slidenum">
              <a:rPr lang="tr-TR" smtClean="0"/>
              <a:t>‹#›</a:t>
            </a:fld>
            <a:endParaRPr lang="tr-TR"/>
          </a:p>
        </p:txBody>
      </p:sp>
      <p:sp>
        <p:nvSpPr>
          <p:cNvPr id="23" name="Altbilgi Yer Tutucusu 22"/>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A23720DD-5B6D-40BF-8493-A6B52D484E6B}" type="datetimeFigureOut">
              <a:rPr lang="tr-TR" smtClean="0"/>
              <a:t>12.06.2012</a:t>
            </a:fld>
            <a:endParaRPr lang="tr-TR"/>
          </a:p>
        </p:txBody>
      </p:sp>
      <p:sp>
        <p:nvSpPr>
          <p:cNvPr id="18" name="Slayt Numarası Yer Tutucusu 17"/>
          <p:cNvSpPr>
            <a:spLocks noGrp="1"/>
          </p:cNvSpPr>
          <p:nvPr>
            <p:ph type="sldNum" sz="quarter" idx="11"/>
          </p:nvPr>
        </p:nvSpPr>
        <p:spPr/>
        <p:txBody>
          <a:bodyPr rtlCol="0"/>
          <a:lstStyle/>
          <a:p>
            <a:fld id="{F302176B-0E47-46AC-8F43-DAB4B8A37D06}" type="slidenum">
              <a:rPr lang="tr-TR" smtClean="0"/>
              <a:t>‹#›</a:t>
            </a:fld>
            <a:endParaRPr lang="tr-TR"/>
          </a:p>
        </p:txBody>
      </p:sp>
      <p:sp>
        <p:nvSpPr>
          <p:cNvPr id="21" name="Altbilgi Yer Tutucusu 20"/>
          <p:cNvSpPr>
            <a:spLocks noGrp="1"/>
          </p:cNvSpPr>
          <p:nvPr>
            <p:ph type="ftr" sz="quarter" idx="12"/>
          </p:nvPr>
        </p:nvSpPr>
        <p:spPr/>
        <p:txBody>
          <a:bodyPr rtlCol="0"/>
          <a:lstStyle/>
          <a:p>
            <a:endParaRPr lang="tr-T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Dmnd">
          <a:fgClr>
            <a:schemeClr val="accent1"/>
          </a:fgClr>
          <a:bgClr>
            <a:schemeClr val="bg1"/>
          </a:bgClr>
        </a:pattFill>
        <a:effectLst/>
      </p:bgPr>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23720DD-5B6D-40BF-8493-A6B52D484E6B}" type="datetimeFigureOut">
              <a:rPr lang="tr-TR" smtClean="0"/>
              <a:t>12.06.2012</a:t>
            </a:fld>
            <a:endParaRPr lang="tr-TR"/>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sinif&#246;gretmeniyiz.biz/" TargetMode="External"/><Relationship Id="rId2" Type="http://schemas.openxmlformats.org/officeDocument/2006/relationships/hyperlink" Target="http://www.meb.gov.tr/" TargetMode="External"/><Relationship Id="rId1" Type="http://schemas.openxmlformats.org/officeDocument/2006/relationships/slideLayout" Target="../slideLayouts/slideLayout2.xml"/><Relationship Id="rId4" Type="http://schemas.openxmlformats.org/officeDocument/2006/relationships/hyperlink" Target="http://www.basogretmenim.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286000" y="1916832"/>
            <a:ext cx="6174432" cy="3101730"/>
          </a:xfrm>
        </p:spPr>
        <p:txBody>
          <a:bodyPr>
            <a:normAutofit/>
          </a:bodyPr>
          <a:lstStyle/>
          <a:p>
            <a:r>
              <a:rPr lang="tr-TR" dirty="0"/>
              <a:t>Okulların Halka Açılması, hayat boyu öğrenme, sosyal kültürel etkinlikler, uygulama örneklerinin paylaşılması</a:t>
            </a:r>
            <a:br>
              <a:rPr lang="tr-TR" dirty="0"/>
            </a:br>
            <a:endParaRPr lang="tr-TR" dirty="0"/>
          </a:p>
        </p:txBody>
      </p:sp>
    </p:spTree>
    <p:extLst>
      <p:ext uri="{BB962C8B-B14F-4D97-AF65-F5344CB8AC3E}">
        <p14:creationId xmlns:p14="http://schemas.microsoft.com/office/powerpoint/2010/main" val="336716212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8219256" cy="6192688"/>
          </a:xfrm>
        </p:spPr>
        <p:txBody>
          <a:bodyPr>
            <a:normAutofit fontScale="92500" lnSpcReduction="20000"/>
          </a:bodyPr>
          <a:lstStyle/>
          <a:p>
            <a:r>
              <a:rPr lang="tr-TR" dirty="0"/>
              <a:t>§ Büyükşehirlerde mahallelinin öğrenme, eğlenme ve dinlenme aktiviteleri için okul bahçeleri dışında alanların olmaması </a:t>
            </a:r>
          </a:p>
          <a:p>
            <a:r>
              <a:rPr lang="tr-TR" dirty="0"/>
              <a:t>§ Belediyelerin toplumun ekonomik, sosyal ve fiziki kalkınmasından sorumlu belediyecilik anlayışı gereği eğitimden sağlığa, spor aktivitelerinden zararlı alışkanlıklarla mücadeleye kadar birçok alanda toplumsal sorumluluk gereği hizmet üretmekte oluşları </a:t>
            </a:r>
          </a:p>
          <a:p>
            <a:r>
              <a:rPr lang="tr-TR" dirty="0"/>
              <a:t>§ Belediye hizmetlerinin yerellik prensibi gereğince sunulması gerekliliği </a:t>
            </a:r>
          </a:p>
          <a:p>
            <a:r>
              <a:rPr lang="tr-TR" dirty="0"/>
              <a:t>§ Gelişmiş birçok ülkede okullardan okul saatleri dışında da yararlanılmaktadır. </a:t>
            </a:r>
          </a:p>
          <a:p>
            <a:r>
              <a:rPr lang="tr-TR" dirty="0"/>
              <a:t>§ Okullar sadece öğrencilere değil aynı zamanda okul çevresindeki mekânlarda yaşayan mahalleli yetişkinlere de hizmet vermektedir. </a:t>
            </a:r>
          </a:p>
          <a:p>
            <a:r>
              <a:rPr lang="tr-TR" dirty="0"/>
              <a:t>§ Okullar, çevresindeki toplumla bütünleşen </a:t>
            </a:r>
            <a:endParaRPr lang="tr-TR" dirty="0" smtClean="0"/>
          </a:p>
          <a:p>
            <a:r>
              <a:rPr lang="tr-TR" dirty="0" smtClean="0"/>
              <a:t>§ </a:t>
            </a:r>
            <a:r>
              <a:rPr lang="tr-TR" b="1" dirty="0"/>
              <a:t>Öğrenme Merkezleri, Açık Okul </a:t>
            </a:r>
            <a:r>
              <a:rPr lang="tr-TR" dirty="0"/>
              <a:t>haline gelmektedir. </a:t>
            </a:r>
          </a:p>
          <a:p>
            <a:r>
              <a:rPr lang="tr-TR" dirty="0"/>
              <a:t>§ Öğrenme süreçleri iyileşmekte ve eğitim kalitesi artmaktadır. </a:t>
            </a:r>
          </a:p>
        </p:txBody>
      </p:sp>
    </p:spTree>
    <p:extLst>
      <p:ext uri="{BB962C8B-B14F-4D97-AF65-F5344CB8AC3E}">
        <p14:creationId xmlns:p14="http://schemas.microsoft.com/office/powerpoint/2010/main" val="73366374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7467600" cy="6141296"/>
          </a:xfrm>
        </p:spPr>
        <p:txBody>
          <a:bodyPr/>
          <a:lstStyle/>
          <a:p>
            <a:endParaRPr lang="tr-TR" b="1" dirty="0" smtClean="0"/>
          </a:p>
          <a:p>
            <a:endParaRPr lang="tr-TR" b="1" dirty="0"/>
          </a:p>
          <a:p>
            <a:r>
              <a:rPr lang="tr-TR" sz="3600" b="1" dirty="0" smtClean="0"/>
              <a:t>Örnek </a:t>
            </a:r>
            <a:r>
              <a:rPr lang="tr-TR" sz="3600" b="1" dirty="0"/>
              <a:t>işbirliği alanları </a:t>
            </a:r>
            <a:endParaRPr lang="tr-TR" sz="3600" dirty="0"/>
          </a:p>
          <a:p>
            <a:pPr marL="457200" indent="-457200">
              <a:buAutoNum type="alphaLcParenR"/>
            </a:pPr>
            <a:r>
              <a:rPr lang="tr-TR" b="1" dirty="0" smtClean="0"/>
              <a:t>Konferans </a:t>
            </a:r>
            <a:r>
              <a:rPr lang="tr-TR" b="1" dirty="0"/>
              <a:t>salonları, çok amaçlı salonlar ve derslikler </a:t>
            </a:r>
            <a:endParaRPr lang="tr-TR" b="1" dirty="0" smtClean="0"/>
          </a:p>
          <a:p>
            <a:pPr marL="457200" indent="-457200">
              <a:buFont typeface="Wingdings"/>
              <a:buAutoNum type="alphaLcParenR"/>
            </a:pPr>
            <a:r>
              <a:rPr lang="tr-TR" dirty="0" smtClean="0"/>
              <a:t>§ Ailelerin </a:t>
            </a:r>
            <a:r>
              <a:rPr lang="tr-TR" dirty="0"/>
              <a:t>okullara aidiyetini artıracak toplantı, seminer ve konferanslar, aile-çocuk eğitimine ilişkin bilgilendirme ve danışmanlık hizmetleri, okuma yazma kursları </a:t>
            </a:r>
            <a:r>
              <a:rPr lang="tr-TR" dirty="0" err="1"/>
              <a:t>vb</a:t>
            </a:r>
            <a:r>
              <a:rPr lang="tr-TR" dirty="0"/>
              <a:t> etkinlikler </a:t>
            </a:r>
          </a:p>
          <a:p>
            <a:pPr marL="457200" indent="-457200">
              <a:buAutoNum type="alphaLcParenR"/>
            </a:pPr>
            <a:endParaRPr lang="tr-TR" dirty="0"/>
          </a:p>
          <a:p>
            <a:endParaRPr lang="tr-TR" dirty="0"/>
          </a:p>
        </p:txBody>
      </p:sp>
    </p:spTree>
    <p:extLst>
      <p:ext uri="{BB962C8B-B14F-4D97-AF65-F5344CB8AC3E}">
        <p14:creationId xmlns:p14="http://schemas.microsoft.com/office/powerpoint/2010/main" val="98940822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426170"/>
          </a:xfrm>
        </p:spPr>
        <p:txBody>
          <a:bodyPr>
            <a:normAutofit/>
          </a:bodyPr>
          <a:lstStyle/>
          <a:p>
            <a:r>
              <a:rPr lang="tr-TR" sz="2700" b="1" dirty="0"/>
              <a:t>b) Bilgi Teknolojisi Sınıfları ve Kütüphane </a:t>
            </a:r>
            <a:r>
              <a:rPr lang="tr-TR" dirty="0"/>
              <a:t/>
            </a:r>
            <a:br>
              <a:rPr lang="tr-TR" dirty="0"/>
            </a:br>
            <a:endParaRPr lang="tr-TR" dirty="0"/>
          </a:p>
        </p:txBody>
      </p:sp>
      <p:sp>
        <p:nvSpPr>
          <p:cNvPr id="3" name="İçerik Yer Tutucusu 2"/>
          <p:cNvSpPr>
            <a:spLocks noGrp="1"/>
          </p:cNvSpPr>
          <p:nvPr>
            <p:ph sz="quarter" idx="1"/>
          </p:nvPr>
        </p:nvSpPr>
        <p:spPr/>
        <p:txBody>
          <a:bodyPr/>
          <a:lstStyle/>
          <a:p>
            <a:r>
              <a:rPr lang="tr-TR" dirty="0"/>
              <a:t>§ Öğrencilerin ve gençlerin güvenli ortamlarda internete erişmeleri ve ödünç verme hizmetleri ile mahallelinin kitap okuma alışkanlığının güçlendirilmesi </a:t>
            </a:r>
          </a:p>
          <a:p>
            <a:r>
              <a:rPr lang="tr-TR" dirty="0"/>
              <a:t>§ Yetişkinler ve öğrenciler için bilgisayar ve dil kursları açılabilir. </a:t>
            </a:r>
          </a:p>
          <a:p>
            <a:endParaRPr lang="tr-TR" dirty="0"/>
          </a:p>
        </p:txBody>
      </p:sp>
    </p:spTree>
    <p:extLst>
      <p:ext uri="{BB962C8B-B14F-4D97-AF65-F5344CB8AC3E}">
        <p14:creationId xmlns:p14="http://schemas.microsoft.com/office/powerpoint/2010/main" val="346169519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c) Spor Salonları </a:t>
            </a:r>
            <a:r>
              <a:rPr lang="tr-TR" dirty="0"/>
              <a:t/>
            </a:r>
            <a:br>
              <a:rPr lang="tr-TR" dirty="0"/>
            </a:br>
            <a:endParaRPr lang="tr-TR" dirty="0"/>
          </a:p>
        </p:txBody>
      </p:sp>
      <p:sp>
        <p:nvSpPr>
          <p:cNvPr id="3" name="İçerik Yer Tutucusu 2"/>
          <p:cNvSpPr>
            <a:spLocks noGrp="1"/>
          </p:cNvSpPr>
          <p:nvPr>
            <p:ph sz="quarter" idx="1"/>
          </p:nvPr>
        </p:nvSpPr>
        <p:spPr/>
        <p:txBody>
          <a:bodyPr/>
          <a:lstStyle/>
          <a:p>
            <a:r>
              <a:rPr lang="tr-TR" dirty="0" smtClean="0"/>
              <a:t>§ </a:t>
            </a:r>
            <a:r>
              <a:rPr lang="tr-TR" dirty="0"/>
              <a:t>Öğrenciler, gençler, çevre ve amatör spor kulüplerinin yararlanabileceği şekilde kullanılabilir. Bu salonlarda okullarda olmayan ve gençler için cazip olan spor alanlarında kurslar düzenlenebilir (güreş, uzak doğu sporları, atletizm </a:t>
            </a:r>
            <a:r>
              <a:rPr lang="tr-TR" dirty="0" err="1"/>
              <a:t>vb</a:t>
            </a:r>
            <a:r>
              <a:rPr lang="tr-TR" dirty="0"/>
              <a:t>). </a:t>
            </a:r>
          </a:p>
          <a:p>
            <a:r>
              <a:rPr lang="tr-TR" dirty="0"/>
              <a:t>§ Bu salonlar </a:t>
            </a:r>
            <a:r>
              <a:rPr lang="tr-TR" dirty="0" err="1"/>
              <a:t>fitness</a:t>
            </a:r>
            <a:r>
              <a:rPr lang="tr-TR" dirty="0"/>
              <a:t> programı imkânı sunacak ekipmanlarla donatılarak hem örgün öğretim öğrencilerine hem de mahallelinin yararlanmasına açılabilir. Bayanlar için özel programlar düzenlenebilir. </a:t>
            </a:r>
          </a:p>
          <a:p>
            <a:endParaRPr lang="tr-TR" dirty="0"/>
          </a:p>
        </p:txBody>
      </p:sp>
    </p:spTree>
    <p:extLst>
      <p:ext uri="{BB962C8B-B14F-4D97-AF65-F5344CB8AC3E}">
        <p14:creationId xmlns:p14="http://schemas.microsoft.com/office/powerpoint/2010/main" val="26496999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ç) Okul Bahçeleri ve Oyun Alanları </a:t>
            </a:r>
            <a:r>
              <a:rPr lang="tr-TR" dirty="0"/>
              <a:t/>
            </a:r>
            <a:br>
              <a:rPr lang="tr-TR" dirty="0"/>
            </a:br>
            <a:endParaRPr lang="tr-TR" dirty="0"/>
          </a:p>
        </p:txBody>
      </p:sp>
      <p:sp>
        <p:nvSpPr>
          <p:cNvPr id="3" name="İçerik Yer Tutucusu 2"/>
          <p:cNvSpPr>
            <a:spLocks noGrp="1"/>
          </p:cNvSpPr>
          <p:nvPr>
            <p:ph sz="quarter" idx="1"/>
          </p:nvPr>
        </p:nvSpPr>
        <p:spPr/>
        <p:txBody>
          <a:bodyPr/>
          <a:lstStyle/>
          <a:p>
            <a:r>
              <a:rPr lang="tr-TR" dirty="0"/>
              <a:t>Okul bahçeleri mahallelinin eğlenme ve dinlenme aktiviteleri için yararlanabilecekleri, çocuklar ve gençlerin oyun oynayıp spor yapabilecekleri mekânlar olarak kullanılabilir. </a:t>
            </a:r>
          </a:p>
          <a:p>
            <a:r>
              <a:rPr lang="tr-TR" dirty="0"/>
              <a:t>§ Okul bahçeleri ağaçlandırılarak ve oyun alanları ile donatılarak öğrencilere ve ailelere açılabilir. Bu mekânların kullanılması büyük şehirlerde bunalan halkın rahatlamasına, komşuluk ilişkilerinin gelişmesine ve mahallelinin okula sahip çıkmasına hizmet edecektir. </a:t>
            </a:r>
          </a:p>
        </p:txBody>
      </p:sp>
    </p:spTree>
    <p:extLst>
      <p:ext uri="{BB962C8B-B14F-4D97-AF65-F5344CB8AC3E}">
        <p14:creationId xmlns:p14="http://schemas.microsoft.com/office/powerpoint/2010/main" val="106597051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ç) Okul Bahçeleri ve Oyun Alanları – Düzenleme İlkeleri </a:t>
            </a:r>
            <a:r>
              <a:rPr lang="tr-TR" dirty="0"/>
              <a:t/>
            </a:r>
            <a:br>
              <a:rPr lang="tr-TR" dirty="0"/>
            </a:br>
            <a:endParaRPr lang="tr-TR" dirty="0"/>
          </a:p>
        </p:txBody>
      </p:sp>
      <p:sp>
        <p:nvSpPr>
          <p:cNvPr id="3" name="İçerik Yer Tutucusu 2"/>
          <p:cNvSpPr>
            <a:spLocks noGrp="1"/>
          </p:cNvSpPr>
          <p:nvPr>
            <p:ph sz="quarter" idx="1"/>
          </p:nvPr>
        </p:nvSpPr>
        <p:spPr>
          <a:xfrm>
            <a:off x="457200" y="1124744"/>
            <a:ext cx="8003232" cy="5400600"/>
          </a:xfrm>
        </p:spPr>
        <p:txBody>
          <a:bodyPr/>
          <a:lstStyle/>
          <a:p>
            <a:r>
              <a:rPr lang="tr-TR" dirty="0"/>
              <a:t>Tören Alanı </a:t>
            </a:r>
          </a:p>
          <a:p>
            <a:r>
              <a:rPr lang="tr-TR" dirty="0"/>
              <a:t>Atatürk Büstü ve Bayrak Direkleri </a:t>
            </a:r>
          </a:p>
          <a:p>
            <a:r>
              <a:rPr lang="tr-TR" dirty="0" smtClean="0"/>
              <a:t>Spor </a:t>
            </a:r>
            <a:r>
              <a:rPr lang="tr-TR" dirty="0"/>
              <a:t>Sahaları: -Voleybol Sahası, Basketbol Sahası, Mini </a:t>
            </a:r>
            <a:r>
              <a:rPr lang="tr-TR" dirty="0" smtClean="0"/>
              <a:t>Futbol Sahası </a:t>
            </a:r>
          </a:p>
          <a:p>
            <a:r>
              <a:rPr lang="tr-TR" dirty="0"/>
              <a:t>Yeşil Alan ve Ağaçlandırma: Okul bahçelerinde beton ve asfalt yüzeylerden kaçınılmalı, peyzaj projesine uygun olarak, doğa temelli yaklaşımla tasarlanmış geniş çim alanları ve okul bahçesi ihata duvarı boyunca iklim bölgesine uygun ağaçları içeren düzenleme </a:t>
            </a:r>
          </a:p>
        </p:txBody>
      </p:sp>
    </p:spTree>
    <p:extLst>
      <p:ext uri="{BB962C8B-B14F-4D97-AF65-F5344CB8AC3E}">
        <p14:creationId xmlns:p14="http://schemas.microsoft.com/office/powerpoint/2010/main" val="295660251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8147248" cy="6141296"/>
          </a:xfrm>
        </p:spPr>
        <p:txBody>
          <a:bodyPr>
            <a:normAutofit fontScale="92500" lnSpcReduction="20000"/>
          </a:bodyPr>
          <a:lstStyle/>
          <a:p>
            <a:r>
              <a:rPr lang="tr-TR" b="1" dirty="0"/>
              <a:t>PROJENİN YARARLARI </a:t>
            </a:r>
            <a:endParaRPr lang="tr-TR" dirty="0"/>
          </a:p>
          <a:p>
            <a:r>
              <a:rPr lang="tr-TR" dirty="0"/>
              <a:t>§ Okul bina ve eklentileri ile okul bahçelerinden yeterince yararlanılması, </a:t>
            </a:r>
          </a:p>
          <a:p>
            <a:r>
              <a:rPr lang="tr-TR" dirty="0"/>
              <a:t>§ Okul-aile ilişkisi ve ailelerinin okula aidiyetlerinin güçlendirilmesi, </a:t>
            </a:r>
          </a:p>
          <a:p>
            <a:r>
              <a:rPr lang="tr-TR" dirty="0"/>
              <a:t>§ Halkın artan mesleki, sosyal ve kültürel hizmet talebinin karşılanması, </a:t>
            </a:r>
          </a:p>
          <a:p>
            <a:r>
              <a:rPr lang="tr-TR" dirty="0"/>
              <a:t>§ Hayat boyu öğrenmenin yaygınlaştırılması, </a:t>
            </a:r>
          </a:p>
          <a:p>
            <a:r>
              <a:rPr lang="tr-TR" dirty="0"/>
              <a:t>§ Ülke kaynaklarının etkin kullanılması, </a:t>
            </a:r>
          </a:p>
          <a:p>
            <a:r>
              <a:rPr lang="tr-TR" dirty="0"/>
              <a:t>§ Fiziki kapasitenin okul alanları ve bahçeleri ile sınırlı olduğu çoğu il ve ilçede hizmet üretme potansiyelinin ortaya çıkarılması, </a:t>
            </a:r>
          </a:p>
          <a:p>
            <a:r>
              <a:rPr lang="tr-TR" dirty="0"/>
              <a:t>§ Belediyelerin okul bina ve bahçelerini okul saatleri dışında kullanarak hizmet üretmeleri, </a:t>
            </a:r>
          </a:p>
          <a:p>
            <a:r>
              <a:rPr lang="tr-TR" dirty="0"/>
              <a:t>§ Kamu birimleri arasında işbirliğinin kurumsallaşmasına katkı sağlanması, </a:t>
            </a:r>
          </a:p>
          <a:p>
            <a:r>
              <a:rPr lang="tr-TR" dirty="0"/>
              <a:t>§ Belediye hizmetlerinin yaygınlaştırması, </a:t>
            </a:r>
          </a:p>
          <a:p>
            <a:r>
              <a:rPr lang="tr-TR" dirty="0"/>
              <a:t>§ Toplumun öğrenme imkânlarının genişletilmesi. </a:t>
            </a:r>
          </a:p>
          <a:p>
            <a:endParaRPr lang="tr-TR" dirty="0"/>
          </a:p>
        </p:txBody>
      </p:sp>
    </p:spTree>
    <p:extLst>
      <p:ext uri="{BB962C8B-B14F-4D97-AF65-F5344CB8AC3E}">
        <p14:creationId xmlns:p14="http://schemas.microsoft.com/office/powerpoint/2010/main" val="268667666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8219256" cy="6141296"/>
          </a:xfrm>
        </p:spPr>
        <p:txBody>
          <a:bodyPr>
            <a:normAutofit/>
          </a:bodyPr>
          <a:lstStyle/>
          <a:p>
            <a:pPr fontAlgn="base">
              <a:buFont typeface="Wingdings" pitchFamily="2" charset="2"/>
              <a:buChar char="v"/>
            </a:pPr>
            <a:r>
              <a:rPr lang="tr-TR" b="1" dirty="0"/>
              <a:t>Eğitim Öğretimde Çevre İmkanlarının Kullanılması  ile okulun eğitim öğretime hazırlanması öngörülmektedir</a:t>
            </a:r>
            <a:r>
              <a:rPr lang="tr-TR" dirty="0"/>
              <a:t>.</a:t>
            </a:r>
          </a:p>
          <a:p>
            <a:pPr fontAlgn="base">
              <a:buFont typeface="Arial" pitchFamily="34" charset="0"/>
              <a:buChar char="•"/>
            </a:pPr>
            <a:r>
              <a:rPr lang="tr-TR" dirty="0"/>
              <a:t>Konu ile ilgili mevzuat maddeleri:</a:t>
            </a:r>
          </a:p>
          <a:p>
            <a:pPr marL="0" indent="0" fontAlgn="base">
              <a:buNone/>
            </a:pPr>
            <a:r>
              <a:rPr lang="tr-TR" dirty="0"/>
              <a:t>Müdür, görev, yetki ve sorumlulukları bölümünde;</a:t>
            </a:r>
          </a:p>
          <a:p>
            <a:pPr fontAlgn="base"/>
            <a:r>
              <a:rPr lang="tr-TR" dirty="0"/>
              <a:t>ç) Okul veya kurumun derslik, bilişim teknolojisi sınıfı, laboratuvar, atölye, kütüphane, araç ve gereci ile diğer tesisleri eğitim ve öğretime hazır bulundurur. Bunlardan imkânlar ölçüsünde diğer okul veya kurumlar ile çevrenin de yararlanmasını sağlar. Diğer okul veya kurum ve çevre imkânlarından da yararlanılması için gerekli tedbirleri alır.</a:t>
            </a:r>
          </a:p>
          <a:p>
            <a:pPr fontAlgn="base"/>
            <a:r>
              <a:rPr lang="tr-TR" dirty="0"/>
              <a:t>ğ) Okul veya kurum ve çevre imkânlarının değerlendirilerek, yapılacak deney, proje, gezi ve gözlemlerin planlanması,</a:t>
            </a:r>
          </a:p>
          <a:p>
            <a:endParaRPr lang="tr-TR" dirty="0"/>
          </a:p>
        </p:txBody>
      </p:sp>
    </p:spTree>
    <p:extLst>
      <p:ext uri="{BB962C8B-B14F-4D97-AF65-F5344CB8AC3E}">
        <p14:creationId xmlns:p14="http://schemas.microsoft.com/office/powerpoint/2010/main" val="422383848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1916832"/>
            <a:ext cx="7467600" cy="1368152"/>
          </a:xfrm>
        </p:spPr>
        <p:txBody>
          <a:bodyPr/>
          <a:lstStyle/>
          <a:p>
            <a:r>
              <a:rPr lang="tr-TR" dirty="0"/>
              <a:t>EĞİTİM VE ÖĞRETİMDE ÇEVRESEL İMKANLARDAN YARARLANMA</a:t>
            </a:r>
          </a:p>
        </p:txBody>
      </p:sp>
    </p:spTree>
    <p:extLst>
      <p:ext uri="{BB962C8B-B14F-4D97-AF65-F5344CB8AC3E}">
        <p14:creationId xmlns:p14="http://schemas.microsoft.com/office/powerpoint/2010/main" val="235846160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692696"/>
            <a:ext cx="7467600" cy="5781256"/>
          </a:xfrm>
        </p:spPr>
        <p:txBody>
          <a:bodyPr>
            <a:normAutofit lnSpcReduction="10000"/>
          </a:bodyPr>
          <a:lstStyle/>
          <a:p>
            <a:r>
              <a:rPr lang="tr-TR" dirty="0"/>
              <a:t>* Sosyal ve kültürel bir kurum olarak okul, çevresinin de sosyal ve kültürel merkezi olmalıdır. Okul, çevresinin kendisinden beklentilerini yerine getirip onunla </a:t>
            </a:r>
            <a:r>
              <a:rPr lang="tr-TR" dirty="0" smtClean="0"/>
              <a:t>bütünleşmelidir.</a:t>
            </a:r>
          </a:p>
          <a:p>
            <a:r>
              <a:rPr lang="tr-TR" dirty="0" smtClean="0"/>
              <a:t>Okul </a:t>
            </a:r>
            <a:r>
              <a:rPr lang="tr-TR" dirty="0"/>
              <a:t>çevresinin sosyal ve kültürel merkezi olur. Bu zor bir görev ve sorumluluktur ancak bir çok okulumuz bu görevi başarmıştır. Kurumsallaşabilen, TKY felsefesini özümseyebilen her okul bunu başarabilir</a:t>
            </a:r>
            <a:r>
              <a:rPr lang="tr-TR" dirty="0" smtClean="0"/>
              <a:t>.</a:t>
            </a:r>
          </a:p>
          <a:p>
            <a:r>
              <a:rPr lang="tr-TR" dirty="0" smtClean="0"/>
              <a:t>Okul</a:t>
            </a:r>
            <a:r>
              <a:rPr lang="tr-TR" dirty="0"/>
              <a:t>, kurumsallaşarak, TKY felsefesine uygun çalışarak kendiliğinden çevresinin sosyal ve kültürel merkezi haline dönüşür. Esasen okulu, içinde bulunduğu çevreden soyutlamak ya da ayrı düşünmek yanlıştır.</a:t>
            </a:r>
            <a:br>
              <a:rPr lang="tr-TR" dirty="0"/>
            </a:br>
            <a:endParaRPr lang="tr-TR" dirty="0"/>
          </a:p>
        </p:txBody>
      </p:sp>
    </p:spTree>
    <p:extLst>
      <p:ext uri="{BB962C8B-B14F-4D97-AF65-F5344CB8AC3E}">
        <p14:creationId xmlns:p14="http://schemas.microsoft.com/office/powerpoint/2010/main" val="20795787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3730426"/>
          </a:xfrm>
        </p:spPr>
        <p:txBody>
          <a:bodyPr>
            <a:normAutofit/>
          </a:bodyPr>
          <a:lstStyle/>
          <a:p>
            <a:r>
              <a:rPr lang="tr-TR" sz="4800" dirty="0" smtClean="0"/>
              <a:t>Hayat boyu öğrenme</a:t>
            </a:r>
            <a:endParaRPr lang="tr-TR" sz="4800" dirty="0"/>
          </a:p>
        </p:txBody>
      </p:sp>
    </p:spTree>
    <p:extLst>
      <p:ext uri="{BB962C8B-B14F-4D97-AF65-F5344CB8AC3E}">
        <p14:creationId xmlns:p14="http://schemas.microsoft.com/office/powerpoint/2010/main" val="40941198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r>
              <a:rPr lang="tr-TR" dirty="0"/>
              <a:t>* Okul, bir öğretim yılı boyunca yapacağı eğitici ve öğretici çalışmaları, çevreden kopuk olarak yapamaz. Öğretim yılı başında tüm planlamalar yapılır. Çevre koşulları düşünülür. Yapılacak yarışmalar, geziler, incelemeler, turnuvalar, sportif ve kültürel etkinlikler, veliler ve okul çevresi ile ilişkilendirilerek hazırlanır.</a:t>
            </a:r>
            <a:br>
              <a:rPr lang="tr-TR" dirty="0"/>
            </a:br>
            <a:r>
              <a:rPr lang="tr-TR" dirty="0"/>
              <a:t/>
            </a:r>
            <a:br>
              <a:rPr lang="tr-TR" dirty="0"/>
            </a:br>
            <a:endParaRPr lang="tr-TR" dirty="0"/>
          </a:p>
        </p:txBody>
      </p:sp>
    </p:spTree>
    <p:extLst>
      <p:ext uri="{BB962C8B-B14F-4D97-AF65-F5344CB8AC3E}">
        <p14:creationId xmlns:p14="http://schemas.microsoft.com/office/powerpoint/2010/main" val="332165353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692696"/>
            <a:ext cx="7467600" cy="5781256"/>
          </a:xfrm>
        </p:spPr>
        <p:txBody>
          <a:bodyPr>
            <a:normAutofit/>
          </a:bodyPr>
          <a:lstStyle/>
          <a:p>
            <a:r>
              <a:rPr lang="tr-TR" dirty="0"/>
              <a:t>* Okul çevreden ayrı asla düşünülemez. Öncelikle okulun velileri okulun doğal çevresidir. Bir de okulun bulunduğu yerleşim birimindeki resmi ve yerel yönetimlerle, sivil toplum kurum ve kuruluşlarını düşünecek olursak okulun çok büyük bir çevresi vardır. Velilerin dışındaki resmi yönetim, yerel yönetim ve sivil toplum kuruluşları (dernekler, odalar, vakıflar, kulüpler..</a:t>
            </a:r>
            <a:r>
              <a:rPr lang="tr-TR" dirty="0" err="1"/>
              <a:t>vb</a:t>
            </a:r>
            <a:r>
              <a:rPr lang="tr-TR" dirty="0"/>
              <a:t>.) okuldan her zaman güzel haberler almak isterler. Okula davet edildiklerinde koşarak gelirler. Okula hep yardımcı olmak isterler. Okulda öğrencisi bulunmayan bu kurum ve kuruluşlar, gelecek toplumun okullarda yapılandırıldığının farkındadırlar.</a:t>
            </a:r>
          </a:p>
        </p:txBody>
      </p:sp>
    </p:spTree>
    <p:extLst>
      <p:ext uri="{BB962C8B-B14F-4D97-AF65-F5344CB8AC3E}">
        <p14:creationId xmlns:p14="http://schemas.microsoft.com/office/powerpoint/2010/main" val="19619945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692696"/>
            <a:ext cx="7467600" cy="5781256"/>
          </a:xfrm>
        </p:spPr>
        <p:txBody>
          <a:bodyPr/>
          <a:lstStyle/>
          <a:p>
            <a:r>
              <a:rPr lang="tr-TR" dirty="0"/>
              <a:t>Okulu, çevresi ile bütünleştirmek, çevresi ile sıcak iletişim ve ilişkiler kurmak, yine çağdaş eğitim yöneticisi olarak nitelendirdiğimiz okul müdürüne bağlıdır. Onun bu işe bakışına, koşuşturmasına, çalışmasına bağlıdır. Daha somut ifade etmek gerekirse okul müdürü, okulu sosyal ve kültürel bir merkez haline sokmak istiyorsa şu çalışmaları ısrarla ve aksatmadan, istikrarlı bir şekilde yürütmelidir:</a:t>
            </a:r>
            <a:br>
              <a:rPr lang="tr-TR" dirty="0"/>
            </a:br>
            <a:endParaRPr lang="tr-TR" dirty="0"/>
          </a:p>
        </p:txBody>
      </p:sp>
    </p:spTree>
    <p:extLst>
      <p:ext uri="{BB962C8B-B14F-4D97-AF65-F5344CB8AC3E}">
        <p14:creationId xmlns:p14="http://schemas.microsoft.com/office/powerpoint/2010/main" val="190661180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76672"/>
            <a:ext cx="7931224" cy="5997280"/>
          </a:xfrm>
        </p:spPr>
        <p:txBody>
          <a:bodyPr>
            <a:normAutofit fontScale="92500"/>
          </a:bodyPr>
          <a:lstStyle/>
          <a:p>
            <a:r>
              <a:rPr lang="tr-TR" dirty="0"/>
              <a:t>1. Okul-Aile Birliği : Yönetmeliğine uygun kurulmalı, yönetmeliğinde belirtilen görevler için çalıştırılmalıdır. Okul müdürü, her ay okul aile birliğini toplamalı, okuldaki çalışmalar hakkında onları bilgilendirmeli, okulun çalışmalarını onların da çevrelerine ve diğer velilere anlatmalarını istemelidir. Okul Aile Birliği ile öğretmenler arasında okul müdürü köprü görevini yapmalıdır. Okul Aile Birliği de okul ile veliler arasında köprü görevini iyi yürütmelidir. Tamamen okul müdürüne bağlı olarak etkin ve etkili </a:t>
            </a:r>
            <a:r>
              <a:rPr lang="tr-TR" dirty="0" smtClean="0"/>
              <a:t>olarak çalıştırılacak </a:t>
            </a:r>
            <a:r>
              <a:rPr lang="tr-TR" dirty="0"/>
              <a:t>bir Okul Aile Birliği okula ve çevreye çok şeyler katacaktır. Okulun her türlü etkinliklerine Okul Aile Birliği davet edilmeli, yerleri ayrılmalı, kendilerine önem ve değer verildiği hissettirilmelidir</a:t>
            </a:r>
            <a:r>
              <a:rPr lang="tr-TR" dirty="0" smtClean="0"/>
              <a:t>. Okul </a:t>
            </a:r>
            <a:r>
              <a:rPr lang="tr-TR" dirty="0"/>
              <a:t>Aile Birliği, okulun en etkili sivil toplum kuruluşudur.</a:t>
            </a:r>
            <a:br>
              <a:rPr lang="tr-TR" dirty="0"/>
            </a:br>
            <a:endParaRPr lang="tr-TR" dirty="0"/>
          </a:p>
        </p:txBody>
      </p:sp>
    </p:spTree>
    <p:extLst>
      <p:ext uri="{BB962C8B-B14F-4D97-AF65-F5344CB8AC3E}">
        <p14:creationId xmlns:p14="http://schemas.microsoft.com/office/powerpoint/2010/main" val="217183509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04664"/>
            <a:ext cx="7467600" cy="6069288"/>
          </a:xfrm>
        </p:spPr>
        <p:txBody>
          <a:bodyPr/>
          <a:lstStyle/>
          <a:p>
            <a:r>
              <a:rPr lang="tr-TR" dirty="0"/>
              <a:t>2. Dernek- Vakıf : Okulun bir yan kuruluşu olan dernek – vakıf yönetimi ile okul müdürü iyi ve yapıcı ilişkiler içinde olmalıdır. Okulun gereksinimi olan ders araç – gereçleri ve diğer gereksinimlerinin karşılanmasında bu kuruluşların yadsınmayacak büyüklükte katkıları olduğunu hepimiz bilmekteyiz. Zaman zaman Okul Aile Birliğinin desteğini de kaydırarak bu kuruluşların çalışmalarına yardımcı olunmalı, okulun her türlü etkinliklerine davet edilmeli, yerleri ayrılmalı, sıcak ilişki ve iletişim sürdürülmelidir.</a:t>
            </a:r>
            <a:br>
              <a:rPr lang="tr-TR" dirty="0"/>
            </a:br>
            <a:endParaRPr lang="tr-TR" dirty="0"/>
          </a:p>
        </p:txBody>
      </p:sp>
    </p:spTree>
    <p:extLst>
      <p:ext uri="{BB962C8B-B14F-4D97-AF65-F5344CB8AC3E}">
        <p14:creationId xmlns:p14="http://schemas.microsoft.com/office/powerpoint/2010/main" val="256569393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764704"/>
            <a:ext cx="7467600" cy="5709248"/>
          </a:xfrm>
        </p:spPr>
        <p:txBody>
          <a:bodyPr/>
          <a:lstStyle/>
          <a:p>
            <a:r>
              <a:rPr lang="tr-TR" dirty="0"/>
              <a:t>3. İlçe Milli Eğitim Müdürlüğü : Okulun resmi olarak bağlı bulunduğu İlçe Milli Eğitim Müdürlüğü ile sıcak, </a:t>
            </a:r>
            <a:r>
              <a:rPr lang="tr-TR" dirty="0" err="1"/>
              <a:t>isitkrarlı</a:t>
            </a:r>
            <a:r>
              <a:rPr lang="tr-TR" dirty="0"/>
              <a:t> ve etkili iletişim kurulmalıdır. Çünkü okulun bir çok eksiği, bir çok resmi işi bu kurum tarafından yürütülmektedir. Okulda yapılan tüm çalışmalar İlçe Milli eğitim Müdürlüğü’ne bildirilmeli, önemli tören ve toplantılara Müdür ve Şube Müdürleri davet edilmelidir. İlçe Milli Eğitim Müdürlüğü’nün güven ve desteğini sağlamak bir okul için çok önemlidir.</a:t>
            </a:r>
            <a:br>
              <a:rPr lang="tr-TR" dirty="0"/>
            </a:br>
            <a:endParaRPr lang="tr-TR" dirty="0"/>
          </a:p>
        </p:txBody>
      </p:sp>
    </p:spTree>
    <p:extLst>
      <p:ext uri="{BB962C8B-B14F-4D97-AF65-F5344CB8AC3E}">
        <p14:creationId xmlns:p14="http://schemas.microsoft.com/office/powerpoint/2010/main" val="208183707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dirty="0"/>
              <a:t>4. Kaymakamlık : Okul Müdürü, ilçenin en üst düzey </a:t>
            </a:r>
            <a:r>
              <a:rPr lang="tr-TR" dirty="0" err="1"/>
              <a:t>yöenticisi</a:t>
            </a:r>
            <a:r>
              <a:rPr lang="tr-TR" dirty="0"/>
              <a:t> olan Kaymakam ile de ilişkilerini sıcak tutmaya, zaman zaman onu ziyaret ederek okulu hakkında bilgilendirmeye çalışmalıdır. Okul ile ilgili bir çok problemin çözümünde Kaymakamın desteği çok önemlidir. Okulun önemli kutlama, tören ve toplantılarına Kaymakam özel olarak davet edilmelidir.</a:t>
            </a:r>
            <a:br>
              <a:rPr lang="tr-TR" dirty="0"/>
            </a:br>
            <a:endParaRPr lang="tr-TR" dirty="0"/>
          </a:p>
        </p:txBody>
      </p:sp>
    </p:spTree>
    <p:extLst>
      <p:ext uri="{BB962C8B-B14F-4D97-AF65-F5344CB8AC3E}">
        <p14:creationId xmlns:p14="http://schemas.microsoft.com/office/powerpoint/2010/main" val="104769669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dirty="0"/>
              <a:t>5. Garnizon Komutanlığı : Okul Müdürü Garnizon Komutanlığı ile de iletişim içinde olmalı, askeriyenin okula katacağı artı değeri </a:t>
            </a:r>
            <a:r>
              <a:rPr lang="tr-TR" dirty="0" err="1"/>
              <a:t>gözardı</a:t>
            </a:r>
            <a:r>
              <a:rPr lang="tr-TR" dirty="0"/>
              <a:t> etmemelidir. Ülkemizin bir çok yöresinde askeri birliklerin okullarımıza yaptıkları katkılar, yardımlar yadsınmayacak derecede büyüktür.</a:t>
            </a:r>
            <a:br>
              <a:rPr lang="tr-TR" dirty="0"/>
            </a:br>
            <a:endParaRPr lang="tr-TR" dirty="0"/>
          </a:p>
        </p:txBody>
      </p:sp>
    </p:spTree>
    <p:extLst>
      <p:ext uri="{BB962C8B-B14F-4D97-AF65-F5344CB8AC3E}">
        <p14:creationId xmlns:p14="http://schemas.microsoft.com/office/powerpoint/2010/main" val="246808651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fontScale="92500"/>
          </a:bodyPr>
          <a:lstStyle/>
          <a:p>
            <a:r>
              <a:rPr lang="tr-TR" dirty="0"/>
              <a:t>6. Belediye : Yerel yönetimlerin okullara bakışları hep sıcak olmuştur. Onların bu sıcak bakışlarını sürdürmek, okulun bir çok problemini çözmek ve desteklerinin sürekliliğini sağlamak için de Belediye Başkanı ile zaman zaman görüşülmeli, ziyaretine gidilmeli, okulun önemli tören ve toplantılarına davet edilmelidir. Okulun doğabilecek su, kanalizasyon, bahçe düzenlemesi gibi bir çok sorununda belediyeden alınacak yardım ve teknik destek bir okul için çok önemlidir. Okul Müdürü, yanına alacağı iki öğretmen ve Okul Aile Birliği üyeleri ile birlikte Belediye Başkanı’na yılda bir kez ziyarete gitmesi, bu desteğin sürekliliğini sağlayacaktır.</a:t>
            </a:r>
            <a:br>
              <a:rPr lang="tr-TR" dirty="0"/>
            </a:br>
            <a:endParaRPr lang="tr-TR" dirty="0"/>
          </a:p>
        </p:txBody>
      </p:sp>
    </p:spTree>
    <p:extLst>
      <p:ext uri="{BB962C8B-B14F-4D97-AF65-F5344CB8AC3E}">
        <p14:creationId xmlns:p14="http://schemas.microsoft.com/office/powerpoint/2010/main" val="413717704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dirty="0"/>
              <a:t>7. Emekli Öğretmenler : Okulunuzdan veya diğer okullardan emekli olmuş olup, okul çevresinde oturan Emekli Öğretmenleri asla unutmamalıyız. Okulun açılışında, kapanışında ve diğer toplantı ve törenlere onları davet etmeli, onlara okul havasını zaman zaman yaşatmalı, okulda çalışan öğretmenler ile emekli öğretmenler arasında diyaloglar kurdurmalı, toplumun şekillenmesinde, aydınlanmasında emeği geçmiş bu insanlara unutulmadıklarını anımsatmalıyız.</a:t>
            </a:r>
            <a:br>
              <a:rPr lang="tr-TR" dirty="0"/>
            </a:br>
            <a:endParaRPr lang="tr-TR" dirty="0"/>
          </a:p>
        </p:txBody>
      </p:sp>
    </p:spTree>
    <p:extLst>
      <p:ext uri="{BB962C8B-B14F-4D97-AF65-F5344CB8AC3E}">
        <p14:creationId xmlns:p14="http://schemas.microsoft.com/office/powerpoint/2010/main" val="293680843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548680"/>
            <a:ext cx="8003232" cy="5925272"/>
          </a:xfrm>
        </p:spPr>
        <p:txBody>
          <a:bodyPr/>
          <a:lstStyle/>
          <a:p>
            <a:r>
              <a:rPr lang="tr-TR" dirty="0"/>
              <a:t>Yaşam boyu öğrenim, kişisel ve sosyal amaçlı öğrenimin yanı sıra çalışma amaçlı öğrenimi de kapsamakta ve resmi eğitim sistemlerine ilişkin pek çok alanda yer almaktadır. Yaşam boyu öğrenim, insana ve bilgiye daha çok yatırım yapma, dijital okuma yazma da dahil olmak üzere temel bilgi ve becerilerin kazanılmasını teşvik etme, esnek ve yenilikçi öğrenme fırsatlarını genişletme anlamına gelmektedir. </a:t>
            </a:r>
            <a:endParaRPr lang="tr-TR" dirty="0" smtClean="0"/>
          </a:p>
          <a:p>
            <a:r>
              <a:rPr lang="tr-TR" dirty="0"/>
              <a:t>Amaç, Avrupa genelinde tüm yaş gruplarındaki insanların yüksek kalitedeki öğrenim olanaklarına ve çeşitli öğrenim deneyimlerine eşit ve açık biçimde erişim sağlamalarını kolaylaştırmaktır. Bu vizyonun gerçekleştirilmesinde eğitim sistemleri kilit rol oynamaktadır. </a:t>
            </a:r>
            <a:endParaRPr lang="tr-TR" dirty="0"/>
          </a:p>
        </p:txBody>
      </p:sp>
    </p:spTree>
    <p:extLst>
      <p:ext uri="{BB962C8B-B14F-4D97-AF65-F5344CB8AC3E}">
        <p14:creationId xmlns:p14="http://schemas.microsoft.com/office/powerpoint/2010/main" val="417900948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dirty="0"/>
              <a:t>8. Siyasi Partiler : Demokrasinin vazgeçilmez kurumlarından siyasi partilerle ilişki okullarımız için çok önemlidir. Devleti siyasi partilerin yönettiğini unutmamalıyız. Siyasi partilerin toplum içinde köklü ve güçlü ilişkileri vardır. Okul Müdürü, her hangi bir siyasi partinin kanadı altına girmeden, tüm partilere eşit uzaklıkta bir iletişim kanalı kurmalı, okulda yapılacak önemli toplantı ve törenlere onları davet etmelidir.</a:t>
            </a:r>
          </a:p>
        </p:txBody>
      </p:sp>
    </p:spTree>
    <p:extLst>
      <p:ext uri="{BB962C8B-B14F-4D97-AF65-F5344CB8AC3E}">
        <p14:creationId xmlns:p14="http://schemas.microsoft.com/office/powerpoint/2010/main" val="22004733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548680"/>
            <a:ext cx="7467600" cy="5925272"/>
          </a:xfrm>
        </p:spPr>
        <p:txBody>
          <a:bodyPr>
            <a:normAutofit/>
          </a:bodyPr>
          <a:lstStyle/>
          <a:p>
            <a:r>
              <a:rPr lang="tr-TR" dirty="0"/>
              <a:t>9. Bankalar, </a:t>
            </a:r>
            <a:endParaRPr lang="tr-TR" dirty="0" smtClean="0"/>
          </a:p>
          <a:p>
            <a:r>
              <a:rPr lang="tr-TR" dirty="0" smtClean="0"/>
              <a:t>10</a:t>
            </a:r>
            <a:r>
              <a:rPr lang="tr-TR" dirty="0"/>
              <a:t>. Dernekler, </a:t>
            </a:r>
            <a:endParaRPr lang="tr-TR" dirty="0" smtClean="0"/>
          </a:p>
          <a:p>
            <a:r>
              <a:rPr lang="tr-TR" dirty="0" smtClean="0"/>
              <a:t>11</a:t>
            </a:r>
            <a:r>
              <a:rPr lang="tr-TR" dirty="0"/>
              <a:t>. Odalar, </a:t>
            </a:r>
            <a:endParaRPr lang="tr-TR" dirty="0" smtClean="0"/>
          </a:p>
          <a:p>
            <a:r>
              <a:rPr lang="tr-TR" dirty="0" smtClean="0"/>
              <a:t>12</a:t>
            </a:r>
            <a:r>
              <a:rPr lang="tr-TR" dirty="0"/>
              <a:t>. Kulüpler, </a:t>
            </a:r>
            <a:endParaRPr lang="tr-TR" dirty="0" smtClean="0"/>
          </a:p>
          <a:p>
            <a:r>
              <a:rPr lang="tr-TR" dirty="0" smtClean="0"/>
              <a:t>13</a:t>
            </a:r>
            <a:r>
              <a:rPr lang="tr-TR" dirty="0"/>
              <a:t>. Muhtarlar, </a:t>
            </a:r>
            <a:endParaRPr lang="tr-TR" dirty="0" smtClean="0"/>
          </a:p>
          <a:p>
            <a:r>
              <a:rPr lang="tr-TR" dirty="0" smtClean="0"/>
              <a:t>14</a:t>
            </a:r>
            <a:r>
              <a:rPr lang="tr-TR" dirty="0"/>
              <a:t>. Resmi daireler, </a:t>
            </a:r>
            <a:endParaRPr lang="tr-TR" dirty="0" smtClean="0"/>
          </a:p>
          <a:p>
            <a:r>
              <a:rPr lang="tr-TR" dirty="0" smtClean="0"/>
              <a:t>15</a:t>
            </a:r>
            <a:r>
              <a:rPr lang="tr-TR" dirty="0"/>
              <a:t>. Fabrikalar </a:t>
            </a:r>
            <a:endParaRPr lang="tr-TR" dirty="0" smtClean="0"/>
          </a:p>
          <a:p>
            <a:r>
              <a:rPr lang="tr-TR" dirty="0" smtClean="0"/>
              <a:t>16</a:t>
            </a:r>
            <a:r>
              <a:rPr lang="tr-TR" dirty="0"/>
              <a:t>. Diğer </a:t>
            </a:r>
            <a:r>
              <a:rPr lang="tr-TR" dirty="0" smtClean="0"/>
              <a:t>kuruluşlar</a:t>
            </a:r>
          </a:p>
          <a:p>
            <a:pPr marL="0" indent="0">
              <a:buNone/>
            </a:pPr>
            <a:endParaRPr lang="tr-TR" dirty="0"/>
          </a:p>
        </p:txBody>
      </p:sp>
    </p:spTree>
    <p:extLst>
      <p:ext uri="{BB962C8B-B14F-4D97-AF65-F5344CB8AC3E}">
        <p14:creationId xmlns:p14="http://schemas.microsoft.com/office/powerpoint/2010/main" val="368842904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1340768"/>
            <a:ext cx="7467600" cy="5133184"/>
          </a:xfrm>
        </p:spPr>
        <p:txBody>
          <a:bodyPr/>
          <a:lstStyle/>
          <a:p>
            <a:r>
              <a:rPr lang="tr-TR" dirty="0"/>
              <a:t>Okul Müdürü, bu kurum ve kuruluşlarla da iletişim kanalları kurmalı, buralara ziyaretlere gitmeli, onları okula davet etmelidir. Bazen bir davetiye, açamadığımız bir çok kapının açılmasına neden olabilecek, okulumuzun çevre ile iletişiminde, çevre tarafından tanınmasında etkili bir referans durumuna gelecektir</a:t>
            </a:r>
          </a:p>
          <a:p>
            <a:endParaRPr lang="tr-TR" dirty="0"/>
          </a:p>
        </p:txBody>
      </p:sp>
    </p:spTree>
    <p:extLst>
      <p:ext uri="{BB962C8B-B14F-4D97-AF65-F5344CB8AC3E}">
        <p14:creationId xmlns:p14="http://schemas.microsoft.com/office/powerpoint/2010/main" val="156672061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04664"/>
            <a:ext cx="8075240" cy="6069288"/>
          </a:xfrm>
        </p:spPr>
        <p:txBody>
          <a:bodyPr>
            <a:normAutofit/>
          </a:bodyPr>
          <a:lstStyle/>
          <a:p>
            <a:r>
              <a:rPr lang="tr-TR" dirty="0"/>
              <a:t>Okullarımız çevre ile sıcak iletişim kurmak için aşağıdaki çalışmalara her öğretim yılında yer vermelidir :</a:t>
            </a:r>
            <a:br>
              <a:rPr lang="tr-TR" dirty="0"/>
            </a:br>
            <a:r>
              <a:rPr lang="tr-TR" dirty="0"/>
              <a:t>* OKUL DERGİSİ : Her okul mutlaka yılda en az iki defa okul dergisi çıkartmalıdır. Okulda yapılan her türlü çalışmaların yer aldığı, % 90 öğrencilerin emekleriyle meydana gelecek bu okul dergileri yukarıda sıraladığımız tüm kurum ve kuruluşlara gönderilmelidir. Dergide emeği geçen ve adı bulunan öğrencilere, okulun öğretmen ve diğer çalışanlara öncelik tanınarak derginin dağıtımı planlanmalıdır. Çevrede bulunan diğer her kademedeki okullara da bu dergi gönderilmelidir.</a:t>
            </a:r>
          </a:p>
        </p:txBody>
      </p:sp>
    </p:spTree>
    <p:extLst>
      <p:ext uri="{BB962C8B-B14F-4D97-AF65-F5344CB8AC3E}">
        <p14:creationId xmlns:p14="http://schemas.microsoft.com/office/powerpoint/2010/main" val="271086745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8003232" cy="6141296"/>
          </a:xfrm>
        </p:spPr>
        <p:txBody>
          <a:bodyPr/>
          <a:lstStyle/>
          <a:p>
            <a:r>
              <a:rPr lang="tr-TR" dirty="0"/>
              <a:t>* HALK OYUNLARI EKİBİ : Yurdumuzun çeşitli yörelerine ait Halk Oyunları Ekibi okulda kurulmalı, okulun açılışında, kapanışında, resmi bayramlarda ekip okulu temsil etmelidir. Ayrıca çevrede yapılacak açılış ve törenlere ekip gönderilmeli, okulun reklamı canlı olarak yapılmalıdır</a:t>
            </a:r>
            <a:r>
              <a:rPr lang="tr-TR" dirty="0" smtClean="0"/>
              <a:t>.</a:t>
            </a:r>
          </a:p>
          <a:p>
            <a:endParaRPr lang="tr-TR" dirty="0" smtClean="0"/>
          </a:p>
          <a:p>
            <a:r>
              <a:rPr lang="tr-TR" dirty="0" smtClean="0"/>
              <a:t>* </a:t>
            </a:r>
            <a:r>
              <a:rPr lang="tr-TR" dirty="0"/>
              <a:t>MEZUNİYET TÖRENİ : Özellikle öğretim yılı sonunda yapılacak bir MEZUNİYET TÖRENİ, mezun olan öğrenciler ve velileri üzerinde unutulmaz etkiler bırakacaktır. Velilerin, çevrenin takdirini toplayacaktır.</a:t>
            </a:r>
            <a:br>
              <a:rPr lang="tr-TR" dirty="0"/>
            </a:br>
            <a:endParaRPr lang="tr-TR" dirty="0"/>
          </a:p>
        </p:txBody>
      </p:sp>
    </p:spTree>
    <p:extLst>
      <p:ext uri="{BB962C8B-B14F-4D97-AF65-F5344CB8AC3E}">
        <p14:creationId xmlns:p14="http://schemas.microsoft.com/office/powerpoint/2010/main" val="302436994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04664"/>
            <a:ext cx="8147248" cy="6069288"/>
          </a:xfrm>
        </p:spPr>
        <p:txBody>
          <a:bodyPr/>
          <a:lstStyle/>
          <a:p>
            <a:r>
              <a:rPr lang="tr-TR" dirty="0"/>
              <a:t>* PANEL – TARTIŞMA ve BİLGİ YARIŞMALARI : Öğrencilerin hazırlayıp sundukları bu tür toplantılar, öğrencilerin kendilerini toplum karşısında ifade edebilmeleri açısından çok önemlidir. Bu tür etkinlikler okulun çevresinde bulunan resmi kurumlar ve sivil toplum kuruluşları üzerinde olumlu etkiler yaratmaktadır</a:t>
            </a:r>
            <a:r>
              <a:rPr lang="tr-TR" dirty="0" smtClean="0"/>
              <a:t>.</a:t>
            </a:r>
          </a:p>
          <a:p>
            <a:endParaRPr lang="tr-TR" dirty="0"/>
          </a:p>
          <a:p>
            <a:r>
              <a:rPr lang="tr-TR" dirty="0" smtClean="0"/>
              <a:t>* </a:t>
            </a:r>
            <a:r>
              <a:rPr lang="tr-TR" dirty="0"/>
              <a:t>TURNUVALAR : Bahar aylarında düzenlenecek okul içi – okul dışı turnuvalar, öğrenci, öğretmen ve velilerde sportif etkinlik, başarıya koşma ve ekip ruhunu kazanmanın </a:t>
            </a:r>
            <a:r>
              <a:rPr lang="tr-TR" dirty="0" err="1"/>
              <a:t>yanısıra</a:t>
            </a:r>
            <a:r>
              <a:rPr lang="tr-TR" dirty="0"/>
              <a:t> aidiyetlik duygusunu da geliştirmektedir.</a:t>
            </a:r>
          </a:p>
        </p:txBody>
      </p:sp>
    </p:spTree>
    <p:extLst>
      <p:ext uri="{BB962C8B-B14F-4D97-AF65-F5344CB8AC3E}">
        <p14:creationId xmlns:p14="http://schemas.microsoft.com/office/powerpoint/2010/main" val="16587684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76672"/>
            <a:ext cx="8219256" cy="5997280"/>
          </a:xfrm>
        </p:spPr>
        <p:txBody>
          <a:bodyPr/>
          <a:lstStyle/>
          <a:p>
            <a:r>
              <a:rPr lang="tr-TR" dirty="0"/>
              <a:t>* YIL SONU SERGİSİ : Öğrencilerin el emeklerini anne babalarına bir sergi aracılığı ile göstermeleri onlar için çok önemlidir. Anne- babalar da bu sergilerde çocuklarının çalışmalarını görmekten büyük haz ve mutluluk duyarlar</a:t>
            </a:r>
            <a:r>
              <a:rPr lang="tr-TR" dirty="0" smtClean="0"/>
              <a:t>.</a:t>
            </a:r>
          </a:p>
          <a:p>
            <a:endParaRPr lang="tr-TR" dirty="0"/>
          </a:p>
          <a:p>
            <a:endParaRPr lang="tr-TR" dirty="0"/>
          </a:p>
          <a:p>
            <a:r>
              <a:rPr lang="tr-TR" dirty="0" smtClean="0"/>
              <a:t>* </a:t>
            </a:r>
            <a:r>
              <a:rPr lang="tr-TR" dirty="0"/>
              <a:t>TİYATRO : Özellikle Liselerimizin yıl sonunda bir tiyatro oyununu sahneye koyması ve bunu </a:t>
            </a:r>
            <a:r>
              <a:rPr lang="tr-TR" dirty="0" err="1"/>
              <a:t>protokola</a:t>
            </a:r>
            <a:r>
              <a:rPr lang="tr-TR" dirty="0"/>
              <a:t> ve velilere sunması, izleyiciler üzerinde çok etkili olmaktadır.</a:t>
            </a:r>
          </a:p>
        </p:txBody>
      </p:sp>
    </p:spTree>
    <p:extLst>
      <p:ext uri="{BB962C8B-B14F-4D97-AF65-F5344CB8AC3E}">
        <p14:creationId xmlns:p14="http://schemas.microsoft.com/office/powerpoint/2010/main" val="87807837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611560" y="548680"/>
            <a:ext cx="7467600" cy="5809856"/>
          </a:xfrm>
        </p:spPr>
        <p:txBody>
          <a:bodyPr/>
          <a:lstStyle/>
          <a:p>
            <a:r>
              <a:rPr lang="tr-TR" dirty="0"/>
              <a:t>* OKULUN AÇILIŞ, KAPANIŞ TÖRENLERİ ve ULUSAL BAYRAMLAR: Her okul buna önem vermeli, yapacağı törenlere yukarıda sıralanan kurum ve kuruluşlar davet edilmelidir. Ulusal Bayramlara okul en yüksek derecede hazırlıklı katılmalı ya da törenler hazırlamalıdır. Bu törenler ve Ulusal Bayram Törenleri okulun, öğrenci ve öğretmenlerin çevre ile kaynaşmasını, çevrenin okulu daha iyi tanımasını sağlayacak ve okula çevrenin her türlü desteğini artıracaktır.</a:t>
            </a:r>
            <a:br>
              <a:rPr lang="tr-TR" dirty="0"/>
            </a:br>
            <a:endParaRPr lang="tr-TR" dirty="0"/>
          </a:p>
        </p:txBody>
      </p:sp>
    </p:spTree>
    <p:extLst>
      <p:ext uri="{BB962C8B-B14F-4D97-AF65-F5344CB8AC3E}">
        <p14:creationId xmlns:p14="http://schemas.microsoft.com/office/powerpoint/2010/main" val="301459596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199" y="404664"/>
            <a:ext cx="8104909" cy="6069288"/>
          </a:xfrm>
        </p:spPr>
        <p:txBody>
          <a:bodyPr/>
          <a:lstStyle/>
          <a:p>
            <a:pPr marL="0" indent="0">
              <a:buNone/>
            </a:pPr>
            <a:endParaRPr lang="tr-TR" dirty="0" smtClean="0"/>
          </a:p>
          <a:p>
            <a:pPr marL="0" indent="0">
              <a:buNone/>
            </a:pPr>
            <a:endParaRPr lang="tr-TR" dirty="0"/>
          </a:p>
          <a:p>
            <a:pPr marL="0" indent="0">
              <a:buNone/>
            </a:pPr>
            <a:r>
              <a:rPr lang="tr-TR" dirty="0" smtClean="0"/>
              <a:t>HAZIRLAYANLAR:</a:t>
            </a:r>
          </a:p>
          <a:p>
            <a:pPr marL="0" indent="0">
              <a:buNone/>
            </a:pPr>
            <a:r>
              <a:rPr lang="tr-TR" dirty="0" smtClean="0"/>
              <a:t>                                    </a:t>
            </a:r>
          </a:p>
          <a:p>
            <a:pPr marL="0" indent="0">
              <a:buNone/>
            </a:pPr>
            <a:r>
              <a:rPr lang="tr-TR" dirty="0"/>
              <a:t> </a:t>
            </a:r>
            <a:r>
              <a:rPr lang="tr-TR" dirty="0" smtClean="0"/>
              <a:t>                             GÖZDE TALAZ</a:t>
            </a:r>
          </a:p>
          <a:p>
            <a:pPr marL="0" indent="0">
              <a:buNone/>
            </a:pPr>
            <a:r>
              <a:rPr lang="tr-TR" dirty="0"/>
              <a:t> </a:t>
            </a:r>
            <a:r>
              <a:rPr lang="tr-TR" dirty="0" smtClean="0"/>
              <a:t>                             BEDİA UYSAL</a:t>
            </a:r>
          </a:p>
          <a:p>
            <a:pPr marL="0" indent="0">
              <a:buNone/>
            </a:pPr>
            <a:endParaRPr lang="tr-TR" dirty="0"/>
          </a:p>
          <a:p>
            <a:pPr marL="0" indent="0">
              <a:buNone/>
            </a:pPr>
            <a:endParaRPr lang="tr-TR" dirty="0"/>
          </a:p>
        </p:txBody>
      </p:sp>
    </p:spTree>
    <p:extLst>
      <p:ext uri="{BB962C8B-B14F-4D97-AF65-F5344CB8AC3E}">
        <p14:creationId xmlns:p14="http://schemas.microsoft.com/office/powerpoint/2010/main" val="35792285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Yararlanılan kaynaklar</a:t>
            </a:r>
            <a:endParaRPr lang="tr-TR" dirty="0"/>
          </a:p>
        </p:txBody>
      </p:sp>
      <p:sp>
        <p:nvSpPr>
          <p:cNvPr id="3" name="İçerik Yer Tutucusu 2"/>
          <p:cNvSpPr>
            <a:spLocks noGrp="1"/>
          </p:cNvSpPr>
          <p:nvPr>
            <p:ph sz="quarter" idx="1"/>
          </p:nvPr>
        </p:nvSpPr>
        <p:spPr/>
        <p:txBody>
          <a:bodyPr/>
          <a:lstStyle/>
          <a:p>
            <a:r>
              <a:rPr lang="tr-TR" dirty="0"/>
              <a:t>Milli eğitim Dergisi 2002 yılı 155-156. sayılı Avrupa Birliğinde Yaşam Boyu </a:t>
            </a:r>
            <a:r>
              <a:rPr lang="tr-TR" dirty="0" smtClean="0"/>
              <a:t>Öğrenme</a:t>
            </a:r>
          </a:p>
          <a:p>
            <a:r>
              <a:rPr lang="tr-TR" dirty="0" smtClean="0">
                <a:hlinkClick r:id="rId2"/>
              </a:rPr>
              <a:t>www.meb.gov.tr</a:t>
            </a:r>
            <a:endParaRPr lang="tr-TR" dirty="0" smtClean="0"/>
          </a:p>
          <a:p>
            <a:r>
              <a:rPr lang="tr-TR" dirty="0" smtClean="0">
                <a:hlinkClick r:id="rId3"/>
              </a:rPr>
              <a:t>www.sinifögretmeniyiz.biz</a:t>
            </a:r>
            <a:endParaRPr lang="tr-TR" dirty="0" smtClean="0"/>
          </a:p>
          <a:p>
            <a:r>
              <a:rPr lang="tr-TR" dirty="0" smtClean="0">
                <a:hlinkClick r:id="rId4"/>
              </a:rPr>
              <a:t>www.basogretmenim.com</a:t>
            </a:r>
            <a:r>
              <a:rPr lang="tr-TR" dirty="0" smtClean="0"/>
              <a:t>  </a:t>
            </a:r>
          </a:p>
          <a:p>
            <a:endParaRPr lang="tr-TR" dirty="0"/>
          </a:p>
        </p:txBody>
      </p:sp>
    </p:spTree>
    <p:extLst>
      <p:ext uri="{BB962C8B-B14F-4D97-AF65-F5344CB8AC3E}">
        <p14:creationId xmlns:p14="http://schemas.microsoft.com/office/powerpoint/2010/main" val="38866300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dirty="0"/>
              <a:t>yaşam boyu öğrenim şu alanları kapsamaktadır: Okul öncesi dönemden emeklilik sonrası döneme kadar tüm yetenek, ilgi, bilgi ve nitelikleri kazanma ve yenileme. Böylelikle her vatandaşın bilgi tabanlı topluma uyum sağlayabilecek bilgi ve yeterliliği geliştirmesini ve sosyal ve ekonomik hayatın her alanına aktif katılım sağlamasını teşvik ederek kendi geleceğini daha iyi kontrol edebilmesini olanaklı hale getirmek. </a:t>
            </a:r>
            <a:endParaRPr lang="tr-TR" dirty="0"/>
          </a:p>
        </p:txBody>
      </p:sp>
    </p:spTree>
    <p:extLst>
      <p:ext uri="{BB962C8B-B14F-4D97-AF65-F5344CB8AC3E}">
        <p14:creationId xmlns:p14="http://schemas.microsoft.com/office/powerpoint/2010/main" val="323541888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548680"/>
            <a:ext cx="7467600" cy="5925272"/>
          </a:xfrm>
        </p:spPr>
        <p:txBody>
          <a:bodyPr>
            <a:normAutofit lnSpcReduction="10000"/>
          </a:bodyPr>
          <a:lstStyle/>
          <a:p>
            <a:r>
              <a:rPr lang="tr-TR" dirty="0"/>
              <a:t>Öğrenim olanakları tüm vatandaşlara sürekli bir biçimde sağlanmalıdır. Pratikte bu durum, her vatandaşın, yaşantısının her aşamasında, kendi ihtiyaç ve ilgilerine uygun öğrenim yollarına sahip olması anlamına gelmektedir. Öğrenimin içeriği, öğrenime erişim yolları ve öğrenimin nerede gerçekleştiği öğrenen kişiye ve bu kişinin öğrenim gereksinimlerine bağlıdır. Yaşam boyu öğrenim aynı zamanda temel becerilerin güncellenmesi yoluyla kişilere ikinci bir fırsat yaratabilmek ve daha ileri düzeylerde öğrenim imkanları sunmak anlamına da gelmektedir. Sunulan imkanların öğrenen kişiye uygun olarak düzenlenebilmesi için bu imkanları sağlayacak olan sistemin de açık ve esnek olması gerekmektedir.</a:t>
            </a:r>
            <a:endParaRPr lang="tr-TR" dirty="0"/>
          </a:p>
        </p:txBody>
      </p:sp>
    </p:spTree>
    <p:extLst>
      <p:ext uri="{BB962C8B-B14F-4D97-AF65-F5344CB8AC3E}">
        <p14:creationId xmlns:p14="http://schemas.microsoft.com/office/powerpoint/2010/main" val="361288537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23528" y="332656"/>
            <a:ext cx="8280920" cy="6141296"/>
          </a:xfrm>
        </p:spPr>
        <p:txBody>
          <a:bodyPr>
            <a:normAutofit fontScale="92500" lnSpcReduction="10000"/>
          </a:bodyPr>
          <a:lstStyle/>
          <a:p>
            <a:r>
              <a:rPr lang="tr-TR" dirty="0"/>
              <a:t>Hızla artan bilgi ve gelişen teknoloji bireylerin eğitim ihtiyaçlarını artırmıştır. Teknolojik yeniliklerin ortaya çıkma sıklığı artmış, üretim ve hizmet sektöründe kısa periyotlarda teknolojiler değişir hâle gelmiştir. Bilim ve teknolojideki hızlı gelişmeler toplumsal, kültürel, siyasî ve ekonomik alanlarda devrim niteliğinde değişikliklere neden olmaktadır. Bu hızlı dönüşüm Avrupa kıtasında bulunan ülkelerin diğer güçlü devletler karsısında gücünü muhafaza etmek ve dünya siyasetinde daha etkin olmak amacıyla bir araya gelmelerine neden olmuştur. 0lk başlarda ekonomik bir birliktelik olarak görülen Avrupa topluluğu daha sonraki yıllarda kültür, eğitim gibi sosyal konularda da ortak projeler geliştirmeye başlamıştır. Geliştirilen proje ve politikaların tespitinde genel olarak aşağıda verilen genel hedefler dikkate alınmaktadır. </a:t>
            </a:r>
          </a:p>
          <a:p>
            <a:pPr lvl="0"/>
            <a:r>
              <a:rPr lang="tr-TR" dirty="0"/>
              <a:t>Bilgi toplumuna uyum</a:t>
            </a:r>
          </a:p>
          <a:p>
            <a:pPr lvl="0"/>
            <a:r>
              <a:rPr lang="tr-TR" dirty="0"/>
              <a:t>Rekabet gücünün yükseltilmesi</a:t>
            </a:r>
          </a:p>
          <a:p>
            <a:pPr lvl="0"/>
            <a:r>
              <a:rPr lang="tr-TR" dirty="0"/>
              <a:t>İnsan gücünün serbest dolaşımı</a:t>
            </a:r>
          </a:p>
          <a:p>
            <a:pPr lvl="0"/>
            <a:r>
              <a:rPr lang="tr-TR" dirty="0"/>
              <a:t>İstihdamın artırılması</a:t>
            </a:r>
          </a:p>
          <a:p>
            <a:endParaRPr lang="tr-TR" dirty="0"/>
          </a:p>
        </p:txBody>
      </p:sp>
    </p:spTree>
    <p:extLst>
      <p:ext uri="{BB962C8B-B14F-4D97-AF65-F5344CB8AC3E}">
        <p14:creationId xmlns:p14="http://schemas.microsoft.com/office/powerpoint/2010/main" val="34657916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p:txBody>
          <a:bodyPr/>
          <a:lstStyle/>
          <a:p>
            <a:r>
              <a:rPr lang="tr-TR" b="1" dirty="0"/>
              <a:t>T.C. </a:t>
            </a:r>
            <a:endParaRPr lang="tr-TR" dirty="0"/>
          </a:p>
          <a:p>
            <a:r>
              <a:rPr lang="tr-TR" b="1" dirty="0"/>
              <a:t>MİLLİ EĞİTİM BAKANLIĞI </a:t>
            </a:r>
            <a:endParaRPr lang="tr-TR" dirty="0"/>
          </a:p>
          <a:p>
            <a:r>
              <a:rPr lang="tr-TR" b="1" dirty="0"/>
              <a:t>OKULLAR HAYAT OLSUN PROJESİ </a:t>
            </a:r>
            <a:endParaRPr lang="tr-TR" dirty="0"/>
          </a:p>
          <a:p>
            <a:r>
              <a:rPr lang="tr-TR" dirty="0"/>
              <a:t>• </a:t>
            </a:r>
            <a:r>
              <a:rPr lang="tr-TR" b="1" i="1" dirty="0"/>
              <a:t>MİLLİ EĞİTİM BAKANLIĞI </a:t>
            </a:r>
            <a:endParaRPr lang="tr-TR" dirty="0"/>
          </a:p>
          <a:p>
            <a:r>
              <a:rPr lang="tr-TR" dirty="0"/>
              <a:t>• </a:t>
            </a:r>
            <a:r>
              <a:rPr lang="tr-TR" b="1" i="1" dirty="0"/>
              <a:t>ORMAN VE SU İŞLERİ BAKANLIĞI </a:t>
            </a:r>
            <a:endParaRPr lang="tr-TR" dirty="0"/>
          </a:p>
          <a:p>
            <a:r>
              <a:rPr lang="tr-TR" dirty="0"/>
              <a:t>• </a:t>
            </a:r>
            <a:r>
              <a:rPr lang="tr-TR" b="1" i="1" dirty="0"/>
              <a:t>TÜRKİYE BELEDİYELER BİRLİĞİ </a:t>
            </a:r>
            <a:endParaRPr lang="tr-TR" dirty="0"/>
          </a:p>
          <a:p>
            <a:r>
              <a:rPr lang="tr-TR" dirty="0"/>
              <a:t>• </a:t>
            </a:r>
            <a:r>
              <a:rPr lang="tr-TR" b="1" i="1" dirty="0"/>
              <a:t>KATILIMCI (GÖNÜLLÜ) BELEDİYELER </a:t>
            </a:r>
            <a:endParaRPr lang="tr-TR" dirty="0"/>
          </a:p>
        </p:txBody>
      </p:sp>
    </p:spTree>
    <p:extLst>
      <p:ext uri="{BB962C8B-B14F-4D97-AF65-F5344CB8AC3E}">
        <p14:creationId xmlns:p14="http://schemas.microsoft.com/office/powerpoint/2010/main" val="37214819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8291264" cy="6141296"/>
          </a:xfrm>
        </p:spPr>
        <p:txBody>
          <a:bodyPr>
            <a:normAutofit fontScale="92500" lnSpcReduction="20000"/>
          </a:bodyPr>
          <a:lstStyle/>
          <a:p>
            <a:r>
              <a:rPr lang="tr-TR" b="1" dirty="0"/>
              <a:t>Projenin Amacı </a:t>
            </a:r>
            <a:endParaRPr lang="tr-TR" dirty="0"/>
          </a:p>
          <a:p>
            <a:r>
              <a:rPr lang="tr-TR" dirty="0"/>
              <a:t>§ Okulların toplum hizmetine açılması </a:t>
            </a:r>
          </a:p>
          <a:p>
            <a:r>
              <a:rPr lang="tr-TR" dirty="0"/>
              <a:t>§ Okul bahçelerinin düzenlenmesi ve ağaçlandırılması </a:t>
            </a:r>
          </a:p>
          <a:p>
            <a:r>
              <a:rPr lang="tr-TR" dirty="0"/>
              <a:t>§ Okulların eğitim-öğretim saatleri dışında, hafta sonlarında Ve yaz aylarında dersliklerinin, kütüphanelerinin, bilgi teknolojileri sınıflarının, çok amaçlı salonlarının, konferans salonlarının, spor salonlarının ve okul bahçelerinin belediyelerle işbirliği içinde velilerin ve mahallelinin hizmetine açılması </a:t>
            </a:r>
          </a:p>
          <a:p>
            <a:r>
              <a:rPr lang="tr-TR" dirty="0"/>
              <a:t>§ Okul bahçelerinin fiziki yapılarına uygun projelere göre yeniden düzenlenerek Orman ve Su İşleri Bakanlığı, belediyeler ve ilgili sivil toplum kuruluşlarıyla işbirliği içinde peyzaj ve tasarımının yapılması ve ağaçlandırılmasıdır. Nefes veren alanlar </a:t>
            </a:r>
          </a:p>
          <a:p>
            <a:r>
              <a:rPr lang="tr-TR" dirty="0"/>
              <a:t>§ Okulların öğrenciler ve yetişkinler için birer “hayat boyu öğrenme merkezi” ve eğlenme, dinlenme aktivitelerine imkan veren “yaşayan güvenli alanlar” haline dönüştürülmesidir. </a:t>
            </a:r>
          </a:p>
          <a:p>
            <a:r>
              <a:rPr lang="tr-TR" dirty="0"/>
              <a:t>§ Okullardan gündüz saatlerinin ancak % 30’u civarındaki kısmında yararlanılması. </a:t>
            </a:r>
          </a:p>
          <a:p>
            <a:endParaRPr lang="tr-TR" dirty="0"/>
          </a:p>
        </p:txBody>
      </p:sp>
    </p:spTree>
    <p:extLst>
      <p:ext uri="{BB962C8B-B14F-4D97-AF65-F5344CB8AC3E}">
        <p14:creationId xmlns:p14="http://schemas.microsoft.com/office/powerpoint/2010/main" val="293724638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32656"/>
            <a:ext cx="8219256" cy="6141296"/>
          </a:xfrm>
        </p:spPr>
        <p:txBody>
          <a:bodyPr>
            <a:normAutofit/>
          </a:bodyPr>
          <a:lstStyle/>
          <a:p>
            <a:r>
              <a:rPr lang="tr-TR" dirty="0"/>
              <a:t>§ Çoğu yerleşim yerinde okul binaları ve bahçeleri dışında halka hizmet üretilebilecek bu büyüklükte başka fiziki kapasitenin bulunmaması </a:t>
            </a:r>
          </a:p>
          <a:p>
            <a:r>
              <a:rPr lang="tr-TR" dirty="0"/>
              <a:t>§ Öğrenciler, aileler ve halkın okullarda mevcut olan eğitsel kaynaklardan ve imkanlardan yeterince yararlanamaması </a:t>
            </a:r>
          </a:p>
          <a:p>
            <a:r>
              <a:rPr lang="tr-TR" dirty="0"/>
              <a:t>§ Bilgi toplumunda eğitim ve hayat boyu öğrenme hizmetlerine yönelik talep artışı ve bu hizmetler için gereken bina, bakım ve diğer maliyetlerin yüksekliği. </a:t>
            </a:r>
          </a:p>
          <a:p>
            <a:r>
              <a:rPr lang="tr-TR" dirty="0"/>
              <a:t>§ Kıt kaynakların etkin kullanılması. </a:t>
            </a:r>
          </a:p>
          <a:p>
            <a:r>
              <a:rPr lang="tr-TR" dirty="0"/>
              <a:t>§ Gençleri ve çocukları şiddet ve zararlı alışkanlıklardan koruma. Okul güvenli bir sığınak olacaktır. </a:t>
            </a:r>
          </a:p>
          <a:p>
            <a:r>
              <a:rPr lang="tr-TR" dirty="0"/>
              <a:t>§ Çocuklar ve gençler için yeterli oyun ve spor alanlarının bulunmaması </a:t>
            </a:r>
          </a:p>
          <a:p>
            <a:endParaRPr lang="tr-TR" dirty="0"/>
          </a:p>
        </p:txBody>
      </p:sp>
    </p:spTree>
    <p:extLst>
      <p:ext uri="{BB962C8B-B14F-4D97-AF65-F5344CB8AC3E}">
        <p14:creationId xmlns:p14="http://schemas.microsoft.com/office/powerpoint/2010/main" val="348080557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109</TotalTime>
  <Words>2395</Words>
  <Application>Microsoft Office PowerPoint</Application>
  <PresentationFormat>Ekran Gösterisi (4:3)</PresentationFormat>
  <Paragraphs>121</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Cumba</vt:lpstr>
      <vt:lpstr>Okulların Halka Açılması, hayat boyu öğrenme, sosyal kültürel etkinlikler, uygulama örneklerinin paylaşılması </vt:lpstr>
      <vt:lpstr>Hayat boyu öğrenme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b) Bilgi Teknolojisi Sınıfları ve Kütüphane  </vt:lpstr>
      <vt:lpstr>c) Spor Salonları  </vt:lpstr>
      <vt:lpstr>ç) Okul Bahçeleri ve Oyun Alanları  </vt:lpstr>
      <vt:lpstr>ç) Okul Bahçeleri ve Oyun Alanları – Düzenleme İlkeleri  </vt:lpstr>
      <vt:lpstr>PowerPoint Sunusu</vt:lpstr>
      <vt:lpstr>PowerPoint Sunusu</vt:lpstr>
      <vt:lpstr>EĞİTİM VE ÖĞRETİMDE ÇEVRESEL İMKANLARDAN YARARLANMA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Yararlanılan kaynaklar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Okulların Halka Açılması, hayat boyu öğrenme, sosyal kültürel etkinlikler, uygulama örneklerinin paylaşılması </dc:title>
  <dc:creator>Toshiba</dc:creator>
  <cp:lastModifiedBy>Toshiba</cp:lastModifiedBy>
  <cp:revision>12</cp:revision>
  <dcterms:created xsi:type="dcterms:W3CDTF">2012-06-12T07:10:27Z</dcterms:created>
  <dcterms:modified xsi:type="dcterms:W3CDTF">2012-06-12T09:50:09Z</dcterms:modified>
</cp:coreProperties>
</file>