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sldIdLst>
    <p:sldId id="256" r:id="rId2"/>
    <p:sldId id="257" r:id="rId3"/>
    <p:sldId id="258" r:id="rId4"/>
    <p:sldId id="263" r:id="rId5"/>
    <p:sldId id="259" r:id="rId6"/>
    <p:sldId id="260" r:id="rId7"/>
    <p:sldId id="261" r:id="rId8"/>
    <p:sldId id="262" r:id="rId9"/>
    <p:sldId id="264" r:id="rId10"/>
    <p:sldId id="265" r:id="rId11"/>
    <p:sldId id="266" r:id="rId12"/>
    <p:sldId id="267" r:id="rId13"/>
    <p:sldId id="268" r:id="rId14"/>
    <p:sldId id="269" r:id="rId15"/>
    <p:sldId id="270" r:id="rId16"/>
    <p:sldId id="271" r:id="rId17"/>
    <p:sldId id="272" r:id="rId18"/>
    <p:sldId id="275" r:id="rId19"/>
    <p:sldId id="273" r:id="rId20"/>
    <p:sldId id="274" r:id="rId21"/>
    <p:sldId id="276" r:id="rId22"/>
    <p:sldId id="277" r:id="rId23"/>
    <p:sldId id="278" r:id="rId24"/>
    <p:sldId id="279" r:id="rId25"/>
    <p:sldId id="280" r:id="rId26"/>
    <p:sldId id="281" r:id="rId2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CF440D9B-E97C-46E1-A1A7-C0553D9AE964}" type="datetimeFigureOut">
              <a:rPr lang="tr-TR" smtClean="0"/>
              <a:t>19.06.2012</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FE03CB09-EC14-4194-82BA-29A4437310DC}"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transition>
    <p:newsfla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F440D9B-E97C-46E1-A1A7-C0553D9AE964}" type="datetimeFigureOut">
              <a:rPr lang="tr-TR" smtClean="0"/>
              <a:t>19.06.2012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E03CB09-EC14-4194-82BA-29A4437310DC}" type="slidenum">
              <a:rPr lang="tr-TR" smtClean="0"/>
              <a:t>‹#›</a:t>
            </a:fld>
            <a:endParaRPr lang="tr-TR"/>
          </a:p>
        </p:txBody>
      </p:sp>
    </p:spTree>
  </p:cSld>
  <p:clrMapOvr>
    <a:masterClrMapping/>
  </p:clrMapOvr>
  <p:transition>
    <p:newsfla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F440D9B-E97C-46E1-A1A7-C0553D9AE964}" type="datetimeFigureOut">
              <a:rPr lang="tr-TR" smtClean="0"/>
              <a:t>19.06.2012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E03CB09-EC14-4194-82BA-29A4437310DC}" type="slidenum">
              <a:rPr lang="tr-TR" smtClean="0"/>
              <a:t>‹#›</a:t>
            </a:fld>
            <a:endParaRPr lang="tr-TR"/>
          </a:p>
        </p:txBody>
      </p:sp>
    </p:spTree>
  </p:cSld>
  <p:clrMapOvr>
    <a:masterClrMapping/>
  </p:clrMapOvr>
  <p:transition>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F440D9B-E97C-46E1-A1A7-C0553D9AE964}" type="datetimeFigureOut">
              <a:rPr lang="tr-TR" smtClean="0"/>
              <a:t>19.06.2012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E03CB09-EC14-4194-82BA-29A4437310DC}" type="slidenum">
              <a:rPr lang="tr-TR" smtClean="0"/>
              <a:t>‹#›</a:t>
            </a:fld>
            <a:endParaRPr lang="tr-TR"/>
          </a:p>
        </p:txBody>
      </p:sp>
    </p:spTree>
  </p:cSld>
  <p:clrMapOvr>
    <a:masterClrMapping/>
  </p:clrMapOvr>
  <p:transition>
    <p:newsfla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CF440D9B-E97C-46E1-A1A7-C0553D9AE964}" type="datetimeFigureOut">
              <a:rPr lang="tr-TR" smtClean="0"/>
              <a:t>19.06.2012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E03CB09-EC14-4194-82BA-29A4437310DC}"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transition>
    <p:newsfla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CF440D9B-E97C-46E1-A1A7-C0553D9AE964}" type="datetimeFigureOut">
              <a:rPr lang="tr-TR" smtClean="0"/>
              <a:t>19.06.2012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E03CB09-EC14-4194-82BA-29A4437310DC}" type="slidenum">
              <a:rPr lang="tr-TR" smtClean="0"/>
              <a:t>‹#›</a:t>
            </a:fld>
            <a:endParaRPr lang="tr-TR"/>
          </a:p>
        </p:txBody>
      </p:sp>
    </p:spTree>
  </p:cSld>
  <p:clrMapOvr>
    <a:masterClrMapping/>
  </p:clrMapOvr>
  <p:transition>
    <p:newsfla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CF440D9B-E97C-46E1-A1A7-C0553D9AE964}" type="datetimeFigureOut">
              <a:rPr lang="tr-TR" smtClean="0"/>
              <a:t>19.06.2012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E03CB09-EC14-4194-82BA-29A4437310DC}" type="slidenum">
              <a:rPr lang="tr-TR" smtClean="0"/>
              <a:t>‹#›</a:t>
            </a:fld>
            <a:endParaRPr lang="tr-TR"/>
          </a:p>
        </p:txBody>
      </p:sp>
    </p:spTree>
  </p:cSld>
  <p:clrMapOvr>
    <a:masterClrMapping/>
  </p:clrMapOvr>
  <p:transition>
    <p:newsfla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CF440D9B-E97C-46E1-A1A7-C0553D9AE964}" type="datetimeFigureOut">
              <a:rPr lang="tr-TR" smtClean="0"/>
              <a:t>19.06.2012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E03CB09-EC14-4194-82BA-29A4437310DC}" type="slidenum">
              <a:rPr lang="tr-TR" smtClean="0"/>
              <a:t>‹#›</a:t>
            </a:fld>
            <a:endParaRPr lang="tr-TR"/>
          </a:p>
        </p:txBody>
      </p:sp>
    </p:spTree>
  </p:cSld>
  <p:clrMapOvr>
    <a:masterClrMapping/>
  </p:clrMapOvr>
  <p:transition>
    <p:newsfla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CF440D9B-E97C-46E1-A1A7-C0553D9AE964}" type="datetimeFigureOut">
              <a:rPr lang="tr-TR" smtClean="0"/>
              <a:t>19.06.2012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E03CB09-EC14-4194-82BA-29A4437310DC}" type="slidenum">
              <a:rPr lang="tr-TR" smtClean="0"/>
              <a:t>‹#›</a:t>
            </a:fld>
            <a:endParaRPr lang="tr-TR"/>
          </a:p>
        </p:txBody>
      </p:sp>
    </p:spTree>
  </p:cSld>
  <p:clrMapOvr>
    <a:masterClrMapping/>
  </p:clrMapOvr>
  <p:transition>
    <p:newsfla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CF440D9B-E97C-46E1-A1A7-C0553D9AE964}" type="datetimeFigureOut">
              <a:rPr lang="tr-TR" smtClean="0"/>
              <a:t>19.06.2012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E03CB09-EC14-4194-82BA-29A4437310DC}" type="slidenum">
              <a:rPr lang="tr-TR" smtClean="0"/>
              <a:t>‹#›</a:t>
            </a:fld>
            <a:endParaRPr lang="tr-TR"/>
          </a:p>
        </p:txBody>
      </p:sp>
    </p:spTree>
  </p:cSld>
  <p:clrMapOvr>
    <a:masterClrMapping/>
  </p:clrMapOvr>
  <p:transition>
    <p:newsfla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CF440D9B-E97C-46E1-A1A7-C0553D9AE964}" type="datetimeFigureOut">
              <a:rPr lang="tr-TR" smtClean="0"/>
              <a:t>19.06.2012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FE03CB09-EC14-4194-82BA-29A4437310DC}" type="slidenum">
              <a:rPr lang="tr-TR" smtClean="0"/>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newsfla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F440D9B-E97C-46E1-A1A7-C0553D9AE964}" type="datetimeFigureOut">
              <a:rPr lang="tr-TR" smtClean="0"/>
              <a:t>19.06.2012</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E03CB09-EC14-4194-82BA-29A4437310DC}" type="slidenum">
              <a:rPr lang="tr-TR" smtClean="0"/>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newsflash/>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a:bodyPr>
          <a:lstStyle/>
          <a:p>
            <a:r>
              <a:rPr lang="tr-TR" sz="3600" b="1" dirty="0">
                <a:solidFill>
                  <a:schemeClr val="tx1"/>
                </a:solidFill>
              </a:rPr>
              <a:t>2011- 2012 EĞİTİM ÖĞRETİM YILI HAZİRAN DÖNEMİ SEMİNER ÇALIŞMASI</a:t>
            </a:r>
            <a:r>
              <a:rPr lang="tr-TR" sz="3600" dirty="0">
                <a:solidFill>
                  <a:schemeClr val="tx1"/>
                </a:solidFill>
              </a:rPr>
              <a:t/>
            </a:r>
            <a:br>
              <a:rPr lang="tr-TR" sz="3600" dirty="0">
                <a:solidFill>
                  <a:schemeClr val="tx1"/>
                </a:solidFill>
              </a:rPr>
            </a:br>
            <a:r>
              <a:rPr lang="tr-TR" sz="3600" dirty="0">
                <a:solidFill>
                  <a:schemeClr val="tx1"/>
                </a:solidFill>
              </a:rPr>
              <a:t/>
            </a:r>
            <a:br>
              <a:rPr lang="tr-TR" sz="3600" dirty="0">
                <a:solidFill>
                  <a:schemeClr val="tx1"/>
                </a:solidFill>
              </a:rPr>
            </a:br>
            <a:r>
              <a:rPr lang="tr-TR" sz="3600" dirty="0">
                <a:solidFill>
                  <a:schemeClr val="tx1"/>
                </a:solidFill>
              </a:rPr>
              <a:t>KONU:   Öğrenci Proje ve Performans Görevlerinin Hazırlanmasında Karşılaşılan Sorunlar ve Çözüm Önerinin Paylaşılması</a:t>
            </a:r>
            <a:r>
              <a:rPr lang="tr-TR" sz="1400" dirty="0">
                <a:solidFill>
                  <a:schemeClr val="tx1"/>
                </a:solidFill>
              </a:rPr>
              <a:t/>
            </a:r>
            <a:br>
              <a:rPr lang="tr-TR" sz="1400" dirty="0">
                <a:solidFill>
                  <a:schemeClr val="tx1"/>
                </a:solidFill>
              </a:rPr>
            </a:br>
            <a:endParaRPr lang="tr-TR" sz="1400" dirty="0">
              <a:solidFill>
                <a:schemeClr val="tx1"/>
              </a:solidFill>
            </a:endParaRPr>
          </a:p>
        </p:txBody>
      </p:sp>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lnSpcReduction="10000"/>
          </a:bodyPr>
          <a:lstStyle/>
          <a:p>
            <a:r>
              <a:rPr lang="tr-TR" sz="6600" dirty="0">
                <a:solidFill>
                  <a:schemeClr val="tx1"/>
                </a:solidFill>
              </a:rPr>
              <a:t>PERFORMANS VE PROJE GÖREVLERİNİN UYGULANMASINDA KARŞILAŞILAN GÜÇLÜKLER</a:t>
            </a:r>
          </a:p>
        </p:txBody>
      </p:sp>
    </p:spTree>
  </p:cSld>
  <p:clrMapOvr>
    <a:masterClrMapping/>
  </p:clrMapOvr>
  <p:transition>
    <p:newsfla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Autofit/>
          </a:bodyPr>
          <a:lstStyle/>
          <a:p>
            <a:pPr algn="l"/>
            <a:r>
              <a:rPr lang="tr-TR" sz="2000" dirty="0" smtClean="0">
                <a:solidFill>
                  <a:schemeClr val="tx1"/>
                </a:solidFill>
              </a:rPr>
              <a:t>	Öğretmenlerin </a:t>
            </a:r>
            <a:r>
              <a:rPr lang="tr-TR" sz="2000" dirty="0">
                <a:solidFill>
                  <a:schemeClr val="tx1"/>
                </a:solidFill>
              </a:rPr>
              <a:t>konuya yeterince hakim olmamaları nedeniyle rehberlik yapamaması</a:t>
            </a:r>
            <a:br>
              <a:rPr lang="tr-TR" sz="2000" dirty="0">
                <a:solidFill>
                  <a:schemeClr val="tx1"/>
                </a:solidFill>
              </a:rPr>
            </a:br>
            <a:r>
              <a:rPr lang="tr-TR" sz="2000" dirty="0" smtClean="0">
                <a:solidFill>
                  <a:schemeClr val="tx1"/>
                </a:solidFill>
              </a:rPr>
              <a:t>	Kullanılacak </a:t>
            </a:r>
            <a:r>
              <a:rPr lang="tr-TR" sz="2000" dirty="0">
                <a:solidFill>
                  <a:schemeClr val="tx1"/>
                </a:solidFill>
              </a:rPr>
              <a:t>malzemelerin maliyetinin veli tarafından külfet olarak görülmesi veya temin edilmemesi</a:t>
            </a:r>
            <a:br>
              <a:rPr lang="tr-TR" sz="2000" dirty="0">
                <a:solidFill>
                  <a:schemeClr val="tx1"/>
                </a:solidFill>
              </a:rPr>
            </a:br>
            <a:r>
              <a:rPr lang="tr-TR" sz="2000" dirty="0" smtClean="0">
                <a:solidFill>
                  <a:schemeClr val="tx1"/>
                </a:solidFill>
              </a:rPr>
              <a:t>	Performans </a:t>
            </a:r>
            <a:r>
              <a:rPr lang="tr-TR" sz="2000" dirty="0">
                <a:solidFill>
                  <a:schemeClr val="tx1"/>
                </a:solidFill>
              </a:rPr>
              <a:t>görevlerinin internet üzerinden hazır olarak elde edilmesi ve üretkenliğin köreltilmesi</a:t>
            </a:r>
            <a:br>
              <a:rPr lang="tr-TR" sz="2000" dirty="0">
                <a:solidFill>
                  <a:schemeClr val="tx1"/>
                </a:solidFill>
              </a:rPr>
            </a:br>
            <a:r>
              <a:rPr lang="tr-TR" sz="2000" dirty="0" smtClean="0">
                <a:solidFill>
                  <a:schemeClr val="tx1"/>
                </a:solidFill>
              </a:rPr>
              <a:t>	Öğrenci </a:t>
            </a:r>
            <a:r>
              <a:rPr lang="tr-TR" sz="2000" dirty="0">
                <a:solidFill>
                  <a:schemeClr val="tx1"/>
                </a:solidFill>
              </a:rPr>
              <a:t>katkısının az olması ve çalışmaların veliler tarafından hazırlanması</a:t>
            </a:r>
            <a:br>
              <a:rPr lang="tr-TR" sz="2000" dirty="0">
                <a:solidFill>
                  <a:schemeClr val="tx1"/>
                </a:solidFill>
              </a:rPr>
            </a:br>
            <a:r>
              <a:rPr lang="tr-TR" sz="2000" dirty="0">
                <a:solidFill>
                  <a:schemeClr val="tx1"/>
                </a:solidFill>
              </a:rPr>
              <a:t>İçerik yerine biçimin ve görselliğin ön plana çıkarılmaya çalışılması </a:t>
            </a:r>
            <a:br>
              <a:rPr lang="tr-TR" sz="2000" dirty="0">
                <a:solidFill>
                  <a:schemeClr val="tx1"/>
                </a:solidFill>
              </a:rPr>
            </a:br>
            <a:r>
              <a:rPr lang="tr-TR" sz="2000" dirty="0" smtClean="0">
                <a:solidFill>
                  <a:schemeClr val="tx1"/>
                </a:solidFill>
              </a:rPr>
              <a:t>	Zaman </a:t>
            </a:r>
            <a:r>
              <a:rPr lang="tr-TR" sz="2000" dirty="0">
                <a:solidFill>
                  <a:schemeClr val="tx1"/>
                </a:solidFill>
              </a:rPr>
              <a:t>alıcı olması, öğrencilerin okul dışı zamanlarını planlamakta güçlük çekmesi.</a:t>
            </a:r>
            <a:br>
              <a:rPr lang="tr-TR" sz="2000" dirty="0">
                <a:solidFill>
                  <a:schemeClr val="tx1"/>
                </a:solidFill>
              </a:rPr>
            </a:br>
            <a:r>
              <a:rPr lang="tr-TR" sz="2000" dirty="0" smtClean="0">
                <a:solidFill>
                  <a:schemeClr val="tx1"/>
                </a:solidFill>
              </a:rPr>
              <a:t>	Alt </a:t>
            </a:r>
            <a:r>
              <a:rPr lang="tr-TR" sz="2000" dirty="0">
                <a:solidFill>
                  <a:schemeClr val="tx1"/>
                </a:solidFill>
              </a:rPr>
              <a:t>bilgileri eksik,aile içindeki eğitimi yeterince alamamış,hayal gücünden yoksun ya da kelime dağarcığı yetersiz öğrencilerin üretkenlik konusunda akranlarından geri kalıyor olması.</a:t>
            </a:r>
            <a:br>
              <a:rPr lang="tr-TR" sz="2000" dirty="0">
                <a:solidFill>
                  <a:schemeClr val="tx1"/>
                </a:solidFill>
              </a:rPr>
            </a:br>
            <a:r>
              <a:rPr lang="tr-TR" sz="2000" dirty="0" smtClean="0">
                <a:solidFill>
                  <a:schemeClr val="tx1"/>
                </a:solidFill>
              </a:rPr>
              <a:t>	Öğrencilerin </a:t>
            </a:r>
            <a:r>
              <a:rPr lang="tr-TR" sz="2000" dirty="0">
                <a:solidFill>
                  <a:schemeClr val="tx1"/>
                </a:solidFill>
              </a:rPr>
              <a:t>tek bir konuya yönlendirilerek,ilgisi dışında bir görevi yerine getirmek zorunda bırakılması.</a:t>
            </a:r>
            <a:br>
              <a:rPr lang="tr-TR" sz="2000" dirty="0">
                <a:solidFill>
                  <a:schemeClr val="tx1"/>
                </a:solidFill>
              </a:rPr>
            </a:br>
            <a:r>
              <a:rPr lang="tr-TR" sz="2000" dirty="0" smtClean="0">
                <a:solidFill>
                  <a:schemeClr val="tx1"/>
                </a:solidFill>
              </a:rPr>
              <a:t>	Öz </a:t>
            </a:r>
            <a:r>
              <a:rPr lang="tr-TR" sz="2000" dirty="0">
                <a:solidFill>
                  <a:schemeClr val="tx1"/>
                </a:solidFill>
              </a:rPr>
              <a:t>değerlendirme ya da akran değerlendirme çalışmalarını yapacak yetkinliğe sahip olmayan öğrencilerle çalışılmak zorunda kalınması</a:t>
            </a:r>
            <a:br>
              <a:rPr lang="tr-TR" sz="2000" dirty="0">
                <a:solidFill>
                  <a:schemeClr val="tx1"/>
                </a:solidFill>
              </a:rPr>
            </a:br>
            <a:endParaRPr lang="tr-TR" sz="2000" dirty="0">
              <a:solidFill>
                <a:schemeClr val="tx1"/>
              </a:solidFill>
            </a:endParaRPr>
          </a:p>
        </p:txBody>
      </p:sp>
    </p:spTree>
  </p:cSld>
  <p:clrMapOvr>
    <a:masterClrMapping/>
  </p:clrMapOvr>
  <p:transition>
    <p:newsfla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a:bodyPr>
          <a:lstStyle/>
          <a:p>
            <a:pPr algn="l"/>
            <a:r>
              <a:rPr lang="tr-TR" sz="5400" dirty="0">
                <a:solidFill>
                  <a:schemeClr val="tx1"/>
                </a:solidFill>
              </a:rPr>
              <a:t>Bu güçlüklerin giderilmesi için öncelikle Performans Görevlerinin ve Projelerin Uygulanmasında Dikkat Edilmesi Gerekenlere  göz atmalıyız. </a:t>
            </a:r>
            <a:r>
              <a:rPr lang="tr-TR" sz="1400" dirty="0"/>
              <a:t/>
            </a:r>
            <a:br>
              <a:rPr lang="tr-TR" sz="1400" dirty="0"/>
            </a:br>
            <a:endParaRPr lang="tr-TR" sz="1400" dirty="0"/>
          </a:p>
        </p:txBody>
      </p:sp>
    </p:spTree>
  </p:cSld>
  <p:clrMapOvr>
    <a:masterClrMapping/>
  </p:clrMapOvr>
  <p:transition>
    <p:newsfla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a:bodyPr>
          <a:lstStyle/>
          <a:p>
            <a:r>
              <a:rPr lang="tr-TR" sz="6000" dirty="0">
                <a:solidFill>
                  <a:schemeClr val="tx1"/>
                </a:solidFill>
              </a:rPr>
              <a:t>KARŞILAŞILAN SORUNLARI GİDERMEDE ÖĞRETMEN- VELİ VE ÖĞRENCİLERİN SORUMLULUKLARI</a:t>
            </a:r>
            <a:r>
              <a:rPr lang="tr-TR" sz="1400" dirty="0"/>
              <a:t/>
            </a:r>
            <a:br>
              <a:rPr lang="tr-TR" sz="1400" dirty="0"/>
            </a:br>
            <a:endParaRPr lang="tr-TR" sz="1400" dirty="0"/>
          </a:p>
        </p:txBody>
      </p:sp>
    </p:spTree>
  </p:cSld>
  <p:clrMapOvr>
    <a:masterClrMapping/>
  </p:clrMapOvr>
  <p:transition>
    <p:newsfla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Autofit/>
          </a:bodyPr>
          <a:lstStyle/>
          <a:p>
            <a:pPr algn="l"/>
            <a:r>
              <a:rPr lang="tr-TR" sz="2400" dirty="0">
                <a:solidFill>
                  <a:schemeClr val="tx1"/>
                </a:solidFill>
              </a:rPr>
              <a:t>ÖĞRETMENE DÜŞEN GÖREVLER:</a:t>
            </a:r>
            <a:br>
              <a:rPr lang="tr-TR" sz="2400" dirty="0">
                <a:solidFill>
                  <a:schemeClr val="tx1"/>
                </a:solidFill>
              </a:rPr>
            </a:br>
            <a:r>
              <a:rPr lang="tr-TR" sz="2400" dirty="0">
                <a:solidFill>
                  <a:schemeClr val="tx1"/>
                </a:solidFill>
              </a:rPr>
              <a:t>·         Önerilecek Performans görevlerinin ve projelerin öğrenci düzeyine uygun olmasına dikkat edilmesi</a:t>
            </a:r>
            <a:br>
              <a:rPr lang="tr-TR" sz="2400" dirty="0">
                <a:solidFill>
                  <a:schemeClr val="tx1"/>
                </a:solidFill>
              </a:rPr>
            </a:br>
            <a:r>
              <a:rPr lang="tr-TR" sz="2400" dirty="0">
                <a:solidFill>
                  <a:schemeClr val="tx1"/>
                </a:solidFill>
              </a:rPr>
              <a:t>·         Performans görevlerinin ve projelerin belirlenmesinde okulun bulunduğu çevrenin dikkate alınması,</a:t>
            </a:r>
            <a:br>
              <a:rPr lang="tr-TR" sz="2400" dirty="0">
                <a:solidFill>
                  <a:schemeClr val="tx1"/>
                </a:solidFill>
              </a:rPr>
            </a:br>
            <a:r>
              <a:rPr lang="tr-TR" sz="2400" dirty="0">
                <a:solidFill>
                  <a:schemeClr val="tx1"/>
                </a:solidFill>
              </a:rPr>
              <a:t>·         Velileri masrafa zorlayacak performans görevlerinin ve projelerin verilmemesi</a:t>
            </a:r>
            <a:br>
              <a:rPr lang="tr-TR" sz="2400" dirty="0">
                <a:solidFill>
                  <a:schemeClr val="tx1"/>
                </a:solidFill>
              </a:rPr>
            </a:br>
            <a:r>
              <a:rPr lang="tr-TR" sz="2400" dirty="0">
                <a:solidFill>
                  <a:schemeClr val="tx1"/>
                </a:solidFill>
              </a:rPr>
              <a:t>·         Performans görevlerinin ve projelerin öğrencilerin ilgilerine ve öğrenme ihtiyaçlarına/eksikliklerine yönelik olarak belirlenmesi</a:t>
            </a:r>
            <a:br>
              <a:rPr lang="tr-TR" sz="2400" dirty="0">
                <a:solidFill>
                  <a:schemeClr val="tx1"/>
                </a:solidFill>
              </a:rPr>
            </a:br>
            <a:r>
              <a:rPr lang="tr-TR" sz="2400" dirty="0">
                <a:solidFill>
                  <a:schemeClr val="tx1"/>
                </a:solidFill>
              </a:rPr>
              <a:t>·         Her öğrencinin aynı görevi alması için zorlanmaması.</a:t>
            </a:r>
            <a:br>
              <a:rPr lang="tr-TR" sz="2400" dirty="0">
                <a:solidFill>
                  <a:schemeClr val="tx1"/>
                </a:solidFill>
              </a:rPr>
            </a:br>
            <a:r>
              <a:rPr lang="tr-TR" sz="2400" dirty="0">
                <a:solidFill>
                  <a:schemeClr val="tx1"/>
                </a:solidFill>
              </a:rPr>
              <a:t>·         Bir veya birkaç ders için öğrencinin kendisi tarafından belirlenen hedefler doğrultusunda yaptığı uygulamalar ve diğer çalışmalar arasından seçtiği veya tüm çalışmalarının toplandığı, öğrencinin kendi gelişimini, öğretmen ve velinin de öğrencinin gelişimini izlemesine ve değerlendirmesine olanak sağlayan dosya olan ÖĞRENCİ ÜRÜN(SEÇKİ) DOSYASI </a:t>
            </a:r>
            <a:r>
              <a:rPr lang="tr-TR" sz="2400" dirty="0" err="1">
                <a:solidFill>
                  <a:schemeClr val="tx1"/>
                </a:solidFill>
              </a:rPr>
              <a:t>nın</a:t>
            </a:r>
            <a:r>
              <a:rPr lang="tr-TR" sz="2400" dirty="0">
                <a:solidFill>
                  <a:schemeClr val="tx1"/>
                </a:solidFill>
              </a:rPr>
              <a:t> hazırlatılması.</a:t>
            </a:r>
          </a:p>
        </p:txBody>
      </p:sp>
    </p:spTree>
  </p:cSld>
  <p:clrMapOvr>
    <a:masterClrMapping/>
  </p:clrMapOvr>
  <p:transition>
    <p:newsflash/>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a:bodyPr>
          <a:lstStyle/>
          <a:p>
            <a:pPr algn="l"/>
            <a:r>
              <a:rPr lang="tr-TR" dirty="0">
                <a:solidFill>
                  <a:schemeClr val="tx1"/>
                </a:solidFill>
              </a:rPr>
              <a:t> Öğrenci ürün (seçki) dosyalarının yararları</a:t>
            </a:r>
            <a:br>
              <a:rPr lang="tr-TR" dirty="0">
                <a:solidFill>
                  <a:schemeClr val="tx1"/>
                </a:solidFill>
              </a:rPr>
            </a:br>
            <a:r>
              <a:rPr lang="tr-TR" dirty="0">
                <a:solidFill>
                  <a:schemeClr val="tx1"/>
                </a:solidFill>
              </a:rPr>
              <a:t>1.     Planlı ve titiz çalışma alışkanlığı kazandırır.</a:t>
            </a:r>
            <a:br>
              <a:rPr lang="tr-TR" dirty="0">
                <a:solidFill>
                  <a:schemeClr val="tx1"/>
                </a:solidFill>
              </a:rPr>
            </a:br>
            <a:r>
              <a:rPr lang="tr-TR" dirty="0">
                <a:solidFill>
                  <a:schemeClr val="tx1"/>
                </a:solidFill>
              </a:rPr>
              <a:t>2.    Öğrencinin kendi gelişimini izlemesi açısından faydalıdır.</a:t>
            </a:r>
            <a:br>
              <a:rPr lang="tr-TR" dirty="0">
                <a:solidFill>
                  <a:schemeClr val="tx1"/>
                </a:solidFill>
              </a:rPr>
            </a:br>
            <a:r>
              <a:rPr lang="tr-TR" dirty="0">
                <a:solidFill>
                  <a:schemeClr val="tx1"/>
                </a:solidFill>
              </a:rPr>
              <a:t>3.    Öğretmenin ve velinin, öğrencinin hem gelişim sürecini hem de ortaya koyduğu ürünleri inceleyebilmesini sağlar.</a:t>
            </a:r>
            <a:br>
              <a:rPr lang="tr-TR" dirty="0">
                <a:solidFill>
                  <a:schemeClr val="tx1"/>
                </a:solidFill>
              </a:rPr>
            </a:br>
            <a:r>
              <a:rPr lang="tr-TR" dirty="0">
                <a:solidFill>
                  <a:schemeClr val="tx1"/>
                </a:solidFill>
              </a:rPr>
              <a:t>4.    Öğrencinin kendi koyduğu hedeflere ulaşıp ulaşamadığının denetlenmesine olanak verir. </a:t>
            </a:r>
            <a:br>
              <a:rPr lang="tr-TR" dirty="0">
                <a:solidFill>
                  <a:schemeClr val="tx1"/>
                </a:solidFill>
              </a:rPr>
            </a:br>
            <a:r>
              <a:rPr lang="tr-TR" dirty="0">
                <a:solidFill>
                  <a:schemeClr val="tx1"/>
                </a:solidFill>
              </a:rPr>
              <a:t>5.    İlgi ve yeteneklerin keşfine imkan sağlar.</a:t>
            </a:r>
            <a:br>
              <a:rPr lang="tr-TR" dirty="0">
                <a:solidFill>
                  <a:schemeClr val="tx1"/>
                </a:solidFill>
              </a:rPr>
            </a:br>
            <a:r>
              <a:rPr lang="tr-TR" dirty="0">
                <a:solidFill>
                  <a:schemeClr val="tx1"/>
                </a:solidFill>
              </a:rPr>
              <a:t>6.    Ailelerin sürece katılımını sağlar.</a:t>
            </a:r>
            <a:br>
              <a:rPr lang="tr-TR" dirty="0">
                <a:solidFill>
                  <a:schemeClr val="tx1"/>
                </a:solidFill>
              </a:rPr>
            </a:br>
            <a:r>
              <a:rPr lang="tr-TR" dirty="0">
                <a:solidFill>
                  <a:schemeClr val="tx1"/>
                </a:solidFill>
              </a:rPr>
              <a:t>7.    Sorumluluk bilinci kazandırır.</a:t>
            </a:r>
            <a:r>
              <a:rPr lang="tr-TR" sz="1400" dirty="0"/>
              <a:t/>
            </a:r>
            <a:br>
              <a:rPr lang="tr-TR" sz="1400" dirty="0"/>
            </a:br>
            <a:endParaRPr lang="tr-TR" sz="1400" dirty="0"/>
          </a:p>
        </p:txBody>
      </p:sp>
    </p:spTree>
  </p:cSld>
  <p:clrMapOvr>
    <a:masterClrMapping/>
  </p:clrMapOvr>
  <p:transition>
    <p:newsfla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a:bodyPr>
          <a:lstStyle/>
          <a:p>
            <a:pPr algn="l"/>
            <a:r>
              <a:rPr lang="tr-TR" sz="4000" dirty="0">
                <a:solidFill>
                  <a:schemeClr val="tx1"/>
                </a:solidFill>
              </a:rPr>
              <a:t>VELİLERE DÜŞEN GÖREVLER:</a:t>
            </a:r>
            <a:br>
              <a:rPr lang="tr-TR" sz="4000" dirty="0">
                <a:solidFill>
                  <a:schemeClr val="tx1"/>
                </a:solidFill>
              </a:rPr>
            </a:br>
            <a:r>
              <a:rPr lang="tr-TR" sz="4000" dirty="0">
                <a:solidFill>
                  <a:schemeClr val="tx1"/>
                </a:solidFill>
              </a:rPr>
              <a:t>·         Sürece maddi ve manevi destek sağlamalıdır.</a:t>
            </a:r>
            <a:br>
              <a:rPr lang="tr-TR" sz="4000" dirty="0">
                <a:solidFill>
                  <a:schemeClr val="tx1"/>
                </a:solidFill>
              </a:rPr>
            </a:br>
            <a:r>
              <a:rPr lang="tr-TR" sz="4000" dirty="0">
                <a:solidFill>
                  <a:schemeClr val="tx1"/>
                </a:solidFill>
              </a:rPr>
              <a:t>·         Öğrencisi için gerekli çalışma koşullarını hazırlamalıdır.</a:t>
            </a:r>
            <a:br>
              <a:rPr lang="tr-TR" sz="4000" dirty="0">
                <a:solidFill>
                  <a:schemeClr val="tx1"/>
                </a:solidFill>
              </a:rPr>
            </a:br>
            <a:r>
              <a:rPr lang="tr-TR" sz="4000" dirty="0">
                <a:solidFill>
                  <a:schemeClr val="tx1"/>
                </a:solidFill>
              </a:rPr>
              <a:t>·         Öğrencinin çalışmasında ona sadece rehberlik etmeli ama çalışmanın öğrencisinin özgün ürünü olmasını engellememelidir.</a:t>
            </a:r>
            <a:r>
              <a:rPr lang="tr-TR" sz="1400" dirty="0"/>
              <a:t/>
            </a:r>
            <a:br>
              <a:rPr lang="tr-TR" sz="1400" dirty="0"/>
            </a:br>
            <a:endParaRPr lang="tr-TR" sz="1400" dirty="0"/>
          </a:p>
        </p:txBody>
      </p:sp>
    </p:spTree>
  </p:cSld>
  <p:clrMapOvr>
    <a:masterClrMapping/>
  </p:clrMapOvr>
  <p:transition>
    <p:newsfla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a:bodyPr>
          <a:lstStyle/>
          <a:p>
            <a:pPr algn="l"/>
            <a:r>
              <a:rPr lang="tr-TR" dirty="0">
                <a:solidFill>
                  <a:schemeClr val="tx1"/>
                </a:solidFill>
              </a:rPr>
              <a:t>ÖĞRENCİLERE DÜŞEN GÖREVLER:</a:t>
            </a:r>
            <a:br>
              <a:rPr lang="tr-TR" dirty="0">
                <a:solidFill>
                  <a:schemeClr val="tx1"/>
                </a:solidFill>
              </a:rPr>
            </a:br>
            <a:r>
              <a:rPr lang="tr-TR" dirty="0">
                <a:solidFill>
                  <a:schemeClr val="tx1"/>
                </a:solidFill>
              </a:rPr>
              <a:t>·         Öğretmeninin rehberliğine değer vermelidir.</a:t>
            </a:r>
            <a:br>
              <a:rPr lang="tr-TR" dirty="0">
                <a:solidFill>
                  <a:schemeClr val="tx1"/>
                </a:solidFill>
              </a:rPr>
            </a:br>
            <a:r>
              <a:rPr lang="tr-TR" dirty="0">
                <a:solidFill>
                  <a:schemeClr val="tx1"/>
                </a:solidFill>
              </a:rPr>
              <a:t>·         Verilen yönergeleri takip ederek,planlı çalışmalıdır.</a:t>
            </a:r>
            <a:br>
              <a:rPr lang="tr-TR" dirty="0">
                <a:solidFill>
                  <a:schemeClr val="tx1"/>
                </a:solidFill>
              </a:rPr>
            </a:br>
            <a:r>
              <a:rPr lang="tr-TR" dirty="0">
                <a:solidFill>
                  <a:schemeClr val="tx1"/>
                </a:solidFill>
              </a:rPr>
              <a:t>·         Bu çalışmanın kendi gelişimi üzerindeki etkisine inanmalı ve çalışmalarını bu bilinç içinde yapmalıdır.</a:t>
            </a:r>
            <a:br>
              <a:rPr lang="tr-TR" dirty="0">
                <a:solidFill>
                  <a:schemeClr val="tx1"/>
                </a:solidFill>
              </a:rPr>
            </a:br>
            <a:r>
              <a:rPr lang="tr-TR" dirty="0">
                <a:solidFill>
                  <a:schemeClr val="tx1"/>
                </a:solidFill>
              </a:rPr>
              <a:t>·         Aldığı sorumluluğu yerine tam olarak getirmelidir.</a:t>
            </a:r>
            <a:br>
              <a:rPr lang="tr-TR" dirty="0">
                <a:solidFill>
                  <a:schemeClr val="tx1"/>
                </a:solidFill>
              </a:rPr>
            </a:br>
            <a:r>
              <a:rPr lang="tr-TR" dirty="0">
                <a:solidFill>
                  <a:schemeClr val="tx1"/>
                </a:solidFill>
              </a:rPr>
              <a:t>·         Hazıra konmaktan kaçınmalı, interneti sadece bilgiye ulaşma aracı olarak kullanmalıdır.</a:t>
            </a:r>
            <a:r>
              <a:rPr lang="tr-TR" sz="1400" dirty="0"/>
              <a:t/>
            </a:r>
            <a:br>
              <a:rPr lang="tr-TR" sz="1400" dirty="0"/>
            </a:br>
            <a:endParaRPr lang="tr-TR" sz="1400" dirty="0"/>
          </a:p>
        </p:txBody>
      </p:sp>
    </p:spTree>
  </p:cSld>
  <p:clrMapOvr>
    <a:masterClrMapping/>
  </p:clrMapOvr>
  <p:transition>
    <p:newsfla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Autofit/>
          </a:bodyPr>
          <a:lstStyle/>
          <a:p>
            <a:r>
              <a:rPr lang="tr-TR" sz="8000" dirty="0" smtClean="0">
                <a:solidFill>
                  <a:schemeClr val="tx1"/>
                </a:solidFill>
              </a:rPr>
              <a:t>SÜREÇTE MEYDANA GELEBİLECEK SORUNLAR VE ÇÖZÜM YOLLARI</a:t>
            </a:r>
            <a:endParaRPr lang="tr-TR" sz="8000" dirty="0"/>
          </a:p>
        </p:txBody>
      </p:sp>
    </p:spTree>
  </p:cSld>
  <p:clrMapOvr>
    <a:masterClrMapping/>
  </p:clrMapOvr>
  <p:transition>
    <p:newsfla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a:bodyPr>
          <a:lstStyle/>
          <a:p>
            <a:pPr algn="l"/>
            <a:r>
              <a:rPr lang="tr-TR" sz="2800" dirty="0">
                <a:solidFill>
                  <a:schemeClr val="tx1"/>
                </a:solidFill>
              </a:rPr>
              <a:t/>
            </a:r>
            <a:br>
              <a:rPr lang="tr-TR" sz="2800" dirty="0">
                <a:solidFill>
                  <a:schemeClr val="tx1"/>
                </a:solidFill>
              </a:rPr>
            </a:br>
            <a:r>
              <a:rPr lang="tr-TR" sz="2800" dirty="0">
                <a:solidFill>
                  <a:schemeClr val="tx1"/>
                </a:solidFill>
              </a:rPr>
              <a:t>1.     Yönergelerin yeterince açıklayıcı olmaması. Çözüm; öğretmenin hazırladığı yönergede 2009/37 sayılı genelgeyi de inceleyerek, açıklayıcı ve yönlendirici bir yönerge hazırlaması.</a:t>
            </a:r>
            <a:br>
              <a:rPr lang="tr-TR" sz="2800" dirty="0">
                <a:solidFill>
                  <a:schemeClr val="tx1"/>
                </a:solidFill>
              </a:rPr>
            </a:br>
            <a:r>
              <a:rPr lang="tr-TR" sz="2800" dirty="0">
                <a:solidFill>
                  <a:schemeClr val="tx1"/>
                </a:solidFill>
              </a:rPr>
              <a:t>2.  Öğretmen-veli- öğrenci bir bütün olarak bu süreçte görev almalıdır. Birinin eksikliği bile ortaya konacak üründe yoksunluğa neden olacaktır</a:t>
            </a:r>
            <a:br>
              <a:rPr lang="tr-TR" sz="2800" dirty="0">
                <a:solidFill>
                  <a:schemeClr val="tx1"/>
                </a:solidFill>
              </a:rPr>
            </a:br>
            <a:r>
              <a:rPr lang="tr-TR" sz="2800" dirty="0">
                <a:solidFill>
                  <a:schemeClr val="tx1"/>
                </a:solidFill>
              </a:rPr>
              <a:t>3.  Süreç tamamlanmadan öğretmenlerin rehberlik çalışmalarında bulunması ve süreci yakından takip etmeleri.</a:t>
            </a:r>
            <a:br>
              <a:rPr lang="tr-TR" sz="2800" dirty="0">
                <a:solidFill>
                  <a:schemeClr val="tx1"/>
                </a:solidFill>
              </a:rPr>
            </a:br>
            <a:r>
              <a:rPr lang="tr-TR" sz="2800" dirty="0">
                <a:solidFill>
                  <a:schemeClr val="tx1"/>
                </a:solidFill>
              </a:rPr>
              <a:t>4.  Değerlendirme yaparken yaşanan sorunlar;</a:t>
            </a:r>
          </a:p>
        </p:txBody>
      </p:sp>
    </p:spTree>
  </p:cSld>
  <p:clrMapOvr>
    <a:masterClrMapping/>
  </p:clrMapOvr>
  <p:transition>
    <p:newsfla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a:bodyPr>
          <a:lstStyle/>
          <a:p>
            <a:r>
              <a:rPr lang="tr-TR" sz="2400" dirty="0">
                <a:solidFill>
                  <a:schemeClr val="tx1"/>
                </a:solidFill>
              </a:rPr>
              <a:t>Karşılaşılan güçlükleri analiz etmek ve çözüm önerilerimizi paylaşabilmek için öncelikle proje ve performans görevlerini açıklamanın gerekliliğine inanıyoruz. Genel tanımı itibariyle;</a:t>
            </a:r>
            <a:br>
              <a:rPr lang="tr-TR" sz="2400" dirty="0">
                <a:solidFill>
                  <a:schemeClr val="tx1"/>
                </a:solidFill>
              </a:rPr>
            </a:br>
            <a:r>
              <a:rPr lang="tr-TR" sz="2400" dirty="0">
                <a:solidFill>
                  <a:schemeClr val="tx1"/>
                </a:solidFill>
              </a:rPr>
              <a:t/>
            </a:r>
            <a:br>
              <a:rPr lang="tr-TR" sz="2400" dirty="0">
                <a:solidFill>
                  <a:schemeClr val="tx1"/>
                </a:solidFill>
              </a:rPr>
            </a:br>
            <a:r>
              <a:rPr lang="tr-TR" sz="2400" dirty="0">
                <a:solidFill>
                  <a:schemeClr val="tx1"/>
                </a:solidFill>
              </a:rPr>
              <a:t> PERFORMANS GÖREVİ</a:t>
            </a:r>
            <a:br>
              <a:rPr lang="tr-TR" sz="2400" dirty="0">
                <a:solidFill>
                  <a:schemeClr val="tx1"/>
                </a:solidFill>
              </a:rPr>
            </a:br>
            <a:r>
              <a:rPr lang="tr-TR" sz="2400" dirty="0">
                <a:solidFill>
                  <a:schemeClr val="tx1"/>
                </a:solidFill>
              </a:rPr>
              <a:t/>
            </a:r>
            <a:br>
              <a:rPr lang="tr-TR" sz="2400" dirty="0">
                <a:solidFill>
                  <a:schemeClr val="tx1"/>
                </a:solidFill>
              </a:rPr>
            </a:br>
            <a:r>
              <a:rPr lang="tr-TR" sz="2400" dirty="0">
                <a:solidFill>
                  <a:schemeClr val="tx1"/>
                </a:solidFill>
              </a:rPr>
              <a:t>      Programda öngörülen eleştirel düşünme, problem çözme, yaratıcılık, araştırma gibi öğrencilerin bilişsel, duyuşsal ve devinimsel becerilerini kullanmasını, geliştirmesini ve bir ürün ortaya koymasını gerektiren çalışmalar olarak tanımlanabilir.</a:t>
            </a:r>
            <a:br>
              <a:rPr lang="tr-TR" sz="2400" dirty="0">
                <a:solidFill>
                  <a:schemeClr val="tx1"/>
                </a:solidFill>
              </a:rPr>
            </a:br>
            <a:r>
              <a:rPr lang="tr-TR" sz="2400" dirty="0">
                <a:solidFill>
                  <a:schemeClr val="tx1"/>
                </a:solidFill>
              </a:rPr>
              <a:t>     Öğretmen rehberliğinde yapılır.</a:t>
            </a:r>
            <a:r>
              <a:rPr lang="tr-TR" sz="1400" dirty="0"/>
              <a:t/>
            </a:r>
            <a:br>
              <a:rPr lang="tr-TR" sz="1400" dirty="0"/>
            </a:br>
            <a:endParaRPr lang="tr-TR" sz="1400" dirty="0"/>
          </a:p>
        </p:txBody>
      </p:sp>
    </p:spTree>
  </p:cSld>
  <p:clrMapOvr>
    <a:masterClrMapping/>
  </p:clrMapOvr>
  <p:transition>
    <p:newsfla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a:bodyPr>
          <a:lstStyle/>
          <a:p>
            <a:pPr algn="l"/>
            <a:r>
              <a:rPr lang="tr-TR" dirty="0">
                <a:solidFill>
                  <a:schemeClr val="tx1"/>
                </a:solidFill>
              </a:rPr>
              <a:t>   Değerlendirme sürecinde görülebilecek hatalar</a:t>
            </a:r>
            <a:br>
              <a:rPr lang="tr-TR" dirty="0">
                <a:solidFill>
                  <a:schemeClr val="tx1"/>
                </a:solidFill>
              </a:rPr>
            </a:br>
            <a:r>
              <a:rPr lang="tr-TR" dirty="0">
                <a:solidFill>
                  <a:schemeClr val="tx1"/>
                </a:solidFill>
              </a:rPr>
              <a:t/>
            </a:r>
            <a:br>
              <a:rPr lang="tr-TR" dirty="0">
                <a:solidFill>
                  <a:schemeClr val="tx1"/>
                </a:solidFill>
              </a:rPr>
            </a:br>
            <a:r>
              <a:rPr lang="tr-TR" dirty="0">
                <a:solidFill>
                  <a:schemeClr val="tx1"/>
                </a:solidFill>
              </a:rPr>
              <a:t>·         Değerlendiriciden Kaynaklanan </a:t>
            </a:r>
            <a:br>
              <a:rPr lang="tr-TR" dirty="0">
                <a:solidFill>
                  <a:schemeClr val="tx1"/>
                </a:solidFill>
              </a:rPr>
            </a:br>
            <a:r>
              <a:rPr lang="tr-TR" dirty="0">
                <a:solidFill>
                  <a:schemeClr val="tx1"/>
                </a:solidFill>
              </a:rPr>
              <a:t>·         </a:t>
            </a:r>
            <a:r>
              <a:rPr lang="tr-TR" dirty="0" err="1">
                <a:solidFill>
                  <a:schemeClr val="tx1"/>
                </a:solidFill>
              </a:rPr>
              <a:t>Halo</a:t>
            </a:r>
            <a:r>
              <a:rPr lang="tr-TR" dirty="0">
                <a:solidFill>
                  <a:schemeClr val="tx1"/>
                </a:solidFill>
              </a:rPr>
              <a:t> etkisi </a:t>
            </a:r>
            <a:br>
              <a:rPr lang="tr-TR" dirty="0">
                <a:solidFill>
                  <a:schemeClr val="tx1"/>
                </a:solidFill>
              </a:rPr>
            </a:br>
            <a:r>
              <a:rPr lang="tr-TR" dirty="0">
                <a:solidFill>
                  <a:schemeClr val="tx1"/>
                </a:solidFill>
              </a:rPr>
              <a:t>·         Öznellik hatası </a:t>
            </a:r>
            <a:br>
              <a:rPr lang="tr-TR" dirty="0">
                <a:solidFill>
                  <a:schemeClr val="tx1"/>
                </a:solidFill>
              </a:rPr>
            </a:br>
            <a:r>
              <a:rPr lang="tr-TR" dirty="0">
                <a:solidFill>
                  <a:schemeClr val="tx1"/>
                </a:solidFill>
              </a:rPr>
              <a:t>·         Tanımama hatası </a:t>
            </a:r>
            <a:br>
              <a:rPr lang="tr-TR" dirty="0">
                <a:solidFill>
                  <a:schemeClr val="tx1"/>
                </a:solidFill>
              </a:rPr>
            </a:br>
            <a:r>
              <a:rPr lang="tr-TR" dirty="0">
                <a:solidFill>
                  <a:schemeClr val="tx1"/>
                </a:solidFill>
              </a:rPr>
              <a:t>·         Zıtlık hatası </a:t>
            </a:r>
            <a:br>
              <a:rPr lang="tr-TR" dirty="0">
                <a:solidFill>
                  <a:schemeClr val="tx1"/>
                </a:solidFill>
              </a:rPr>
            </a:br>
            <a:r>
              <a:rPr lang="tr-TR" dirty="0">
                <a:solidFill>
                  <a:schemeClr val="tx1"/>
                </a:solidFill>
              </a:rPr>
              <a:t>·         Karşılaştırma hatası</a:t>
            </a:r>
            <a:br>
              <a:rPr lang="tr-TR" dirty="0">
                <a:solidFill>
                  <a:schemeClr val="tx1"/>
                </a:solidFill>
              </a:rPr>
            </a:br>
            <a:r>
              <a:rPr lang="tr-TR" dirty="0">
                <a:solidFill>
                  <a:schemeClr val="tx1"/>
                </a:solidFill>
              </a:rPr>
              <a:t>·         Önyargı</a:t>
            </a:r>
            <a:br>
              <a:rPr lang="tr-TR" dirty="0">
                <a:solidFill>
                  <a:schemeClr val="tx1"/>
                </a:solidFill>
              </a:rPr>
            </a:br>
            <a:r>
              <a:rPr lang="tr-TR" dirty="0">
                <a:solidFill>
                  <a:schemeClr val="tx1"/>
                </a:solidFill>
              </a:rPr>
              <a:t>·         Abartma veya yumuşatma hatası</a:t>
            </a:r>
            <a:br>
              <a:rPr lang="tr-TR" dirty="0">
                <a:solidFill>
                  <a:schemeClr val="tx1"/>
                </a:solidFill>
              </a:rPr>
            </a:br>
            <a:r>
              <a:rPr lang="tr-TR" dirty="0">
                <a:solidFill>
                  <a:schemeClr val="tx1"/>
                </a:solidFill>
              </a:rPr>
              <a:t>·         Sabit tepki hatası</a:t>
            </a:r>
            <a:br>
              <a:rPr lang="tr-TR" dirty="0">
                <a:solidFill>
                  <a:schemeClr val="tx1"/>
                </a:solidFill>
              </a:rPr>
            </a:br>
            <a:r>
              <a:rPr lang="tr-TR" dirty="0">
                <a:solidFill>
                  <a:schemeClr val="tx1"/>
                </a:solidFill>
              </a:rPr>
              <a:t>·         Bellek etkisi</a:t>
            </a:r>
            <a:r>
              <a:rPr lang="tr-TR" sz="1400" dirty="0"/>
              <a:t/>
            </a:r>
            <a:br>
              <a:rPr lang="tr-TR" sz="1400" dirty="0"/>
            </a:br>
            <a:endParaRPr lang="tr-TR" sz="1400" dirty="0"/>
          </a:p>
        </p:txBody>
      </p:sp>
    </p:spTree>
  </p:cSld>
  <p:clrMapOvr>
    <a:masterClrMapping/>
  </p:clrMapOvr>
  <p:transition>
    <p:newsfla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a:bodyPr>
          <a:lstStyle/>
          <a:p>
            <a:pPr algn="l"/>
            <a:r>
              <a:rPr lang="tr-TR" dirty="0">
                <a:solidFill>
                  <a:schemeClr val="tx1"/>
                </a:solidFill>
              </a:rPr>
              <a:t>Değerlendirme Sürecinde Görülebilecek Hataları Azaltmak İçin </a:t>
            </a:r>
            <a:r>
              <a:rPr lang="tr-TR" dirty="0" err="1">
                <a:solidFill>
                  <a:schemeClr val="tx1"/>
                </a:solidFill>
              </a:rPr>
              <a:t>NelerYapılabilir</a:t>
            </a:r>
            <a:r>
              <a:rPr lang="tr-TR" dirty="0">
                <a:solidFill>
                  <a:schemeClr val="tx1"/>
                </a:solidFill>
              </a:rPr>
              <a:t>?</a:t>
            </a:r>
            <a:br>
              <a:rPr lang="tr-TR" dirty="0">
                <a:solidFill>
                  <a:schemeClr val="tx1"/>
                </a:solidFill>
              </a:rPr>
            </a:br>
            <a:r>
              <a:rPr lang="tr-TR" dirty="0">
                <a:solidFill>
                  <a:schemeClr val="tx1"/>
                </a:solidFill>
              </a:rPr>
              <a:t>1.     Değerlendiricilerin eğitilmesi</a:t>
            </a:r>
            <a:br>
              <a:rPr lang="tr-TR" dirty="0">
                <a:solidFill>
                  <a:schemeClr val="tx1"/>
                </a:solidFill>
              </a:rPr>
            </a:br>
            <a:r>
              <a:rPr lang="tr-TR" dirty="0">
                <a:solidFill>
                  <a:schemeClr val="tx1"/>
                </a:solidFill>
              </a:rPr>
              <a:t>2.     Birden çok değerlendirici kullanılması</a:t>
            </a:r>
            <a:br>
              <a:rPr lang="tr-TR" dirty="0">
                <a:solidFill>
                  <a:schemeClr val="tx1"/>
                </a:solidFill>
              </a:rPr>
            </a:br>
            <a:r>
              <a:rPr lang="tr-TR" dirty="0">
                <a:solidFill>
                  <a:schemeClr val="tx1"/>
                </a:solidFill>
              </a:rPr>
              <a:t>3.    Uyumu yüksek değerlendiricilerin kullanılması</a:t>
            </a:r>
            <a:br>
              <a:rPr lang="tr-TR" dirty="0">
                <a:solidFill>
                  <a:schemeClr val="tx1"/>
                </a:solidFill>
              </a:rPr>
            </a:br>
            <a:r>
              <a:rPr lang="tr-TR" dirty="0">
                <a:solidFill>
                  <a:schemeClr val="tx1"/>
                </a:solidFill>
              </a:rPr>
              <a:t>4.    Değerlendirme ölçeklerinin kullanılması</a:t>
            </a:r>
            <a:br>
              <a:rPr lang="tr-TR" dirty="0">
                <a:solidFill>
                  <a:schemeClr val="tx1"/>
                </a:solidFill>
              </a:rPr>
            </a:br>
            <a:r>
              <a:rPr lang="tr-TR" dirty="0">
                <a:solidFill>
                  <a:schemeClr val="tx1"/>
                </a:solidFill>
              </a:rPr>
              <a:t>5.    Puanlamanın olabildiğince ayrıntılı (analitik) yapılması</a:t>
            </a:r>
            <a:br>
              <a:rPr lang="tr-TR" dirty="0">
                <a:solidFill>
                  <a:schemeClr val="tx1"/>
                </a:solidFill>
              </a:rPr>
            </a:br>
            <a:r>
              <a:rPr lang="tr-TR" dirty="0">
                <a:solidFill>
                  <a:schemeClr val="tx1"/>
                </a:solidFill>
              </a:rPr>
              <a:t>6.    Davranışsal ölçütlerin somutlaştırılması</a:t>
            </a:r>
          </a:p>
        </p:txBody>
      </p:sp>
    </p:spTree>
  </p:cSld>
  <p:clrMapOvr>
    <a:masterClrMapping/>
  </p:clrMapOvr>
  <p:transition>
    <p:newsfla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lnSpcReduction="10000"/>
          </a:bodyPr>
          <a:lstStyle/>
          <a:p>
            <a:pPr algn="l"/>
            <a:r>
              <a:rPr lang="tr-TR" sz="2800" dirty="0">
                <a:solidFill>
                  <a:schemeClr val="tx1"/>
                </a:solidFill>
              </a:rPr>
              <a:t> 5. Ölçme Araçlarının Geliştirilmesinde Sorunlar, Öneriler</a:t>
            </a:r>
            <a:br>
              <a:rPr lang="tr-TR" sz="2800" dirty="0">
                <a:solidFill>
                  <a:schemeClr val="tx1"/>
                </a:solidFill>
              </a:rPr>
            </a:br>
            <a:r>
              <a:rPr lang="tr-TR" sz="2800" dirty="0">
                <a:solidFill>
                  <a:schemeClr val="tx1"/>
                </a:solidFill>
              </a:rPr>
              <a:t> Ölçme araçları düzenlenirken başlıca iki sorun karşımıza çıkıyor. Bunlar:</a:t>
            </a:r>
            <a:br>
              <a:rPr lang="tr-TR" sz="2800" dirty="0">
                <a:solidFill>
                  <a:schemeClr val="tx1"/>
                </a:solidFill>
              </a:rPr>
            </a:br>
            <a:r>
              <a:rPr lang="tr-TR" sz="2800" dirty="0">
                <a:solidFill>
                  <a:schemeClr val="tx1"/>
                </a:solidFill>
              </a:rPr>
              <a:t>Ölçme araçları öğretmen tarafından tek başına mı geliştirilecek?</a:t>
            </a:r>
            <a:br>
              <a:rPr lang="tr-TR" sz="2800" dirty="0">
                <a:solidFill>
                  <a:schemeClr val="tx1"/>
                </a:solidFill>
              </a:rPr>
            </a:br>
            <a:r>
              <a:rPr lang="tr-TR" sz="2800" dirty="0">
                <a:solidFill>
                  <a:schemeClr val="tx1"/>
                </a:solidFill>
              </a:rPr>
              <a:t>Öğretmen, başkaları tarafından geliştirilen (!) ölçme araçlarını mı kullanacak?</a:t>
            </a:r>
            <a:br>
              <a:rPr lang="tr-TR" sz="2800" dirty="0">
                <a:solidFill>
                  <a:schemeClr val="tx1"/>
                </a:solidFill>
              </a:rPr>
            </a:br>
            <a:r>
              <a:rPr lang="tr-TR" sz="2800" dirty="0">
                <a:solidFill>
                  <a:schemeClr val="tx1"/>
                </a:solidFill>
              </a:rPr>
              <a:t/>
            </a:r>
            <a:br>
              <a:rPr lang="tr-TR" sz="2800" dirty="0">
                <a:solidFill>
                  <a:schemeClr val="tx1"/>
                </a:solidFill>
              </a:rPr>
            </a:br>
            <a:r>
              <a:rPr lang="tr-TR" sz="2800" dirty="0">
                <a:solidFill>
                  <a:schemeClr val="tx1"/>
                </a:solidFill>
              </a:rPr>
              <a:t>Öneri: Okul, il veya ilçe düzeylerinde zümre öğretmenlerinin birlikte geliştirdikleri ölçme araçlarının kullanılması gerekir. Özellikle de öğretmen kendi sınıf düzeyini bilerek ölçme aracını kendisi üretmelidir.</a:t>
            </a:r>
            <a:r>
              <a:rPr lang="tr-TR" sz="1400" dirty="0"/>
              <a:t/>
            </a:r>
            <a:br>
              <a:rPr lang="tr-TR" sz="1400" dirty="0"/>
            </a:br>
            <a:endParaRPr lang="tr-TR" sz="1400" dirty="0"/>
          </a:p>
        </p:txBody>
      </p:sp>
    </p:spTree>
  </p:cSld>
  <p:clrMapOvr>
    <a:masterClrMapping/>
  </p:clrMapOvr>
  <p:transition>
    <p:newsfla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Autofit/>
          </a:bodyPr>
          <a:lstStyle/>
          <a:p>
            <a:pPr algn="l"/>
            <a:r>
              <a:rPr lang="tr-TR" sz="2800" dirty="0">
                <a:solidFill>
                  <a:schemeClr val="tx1"/>
                </a:solidFill>
              </a:rPr>
              <a:t>6. Ölçme Araçlarının Puanlanmasında Sorunlar, Öneriler</a:t>
            </a:r>
            <a:br>
              <a:rPr lang="tr-TR" sz="2800" dirty="0">
                <a:solidFill>
                  <a:schemeClr val="tx1"/>
                </a:solidFill>
              </a:rPr>
            </a:br>
            <a:r>
              <a:rPr lang="tr-TR" sz="2800" dirty="0">
                <a:solidFill>
                  <a:schemeClr val="tx1"/>
                </a:solidFill>
              </a:rPr>
              <a:t/>
            </a:r>
            <a:br>
              <a:rPr lang="tr-TR" sz="2800" dirty="0">
                <a:solidFill>
                  <a:schemeClr val="tx1"/>
                </a:solidFill>
              </a:rPr>
            </a:br>
            <a:r>
              <a:rPr lang="tr-TR" sz="2800" dirty="0">
                <a:solidFill>
                  <a:schemeClr val="tx1"/>
                </a:solidFill>
              </a:rPr>
              <a:t>Mevcut ölçme araçlarında, tüm ölçüt davranışların eşit ağırlıklı olduğu kabul edilmektedir.</a:t>
            </a:r>
            <a:br>
              <a:rPr lang="tr-TR" sz="2800" dirty="0">
                <a:solidFill>
                  <a:schemeClr val="tx1"/>
                </a:solidFill>
              </a:rPr>
            </a:br>
            <a:r>
              <a:rPr lang="tr-TR" sz="2800" dirty="0">
                <a:solidFill>
                  <a:schemeClr val="tx1"/>
                </a:solidFill>
              </a:rPr>
              <a:t>Bir performansın ortaya konmasında alt ölçüt davranışların eşit ağırlıkta olması mümkün değildir.</a:t>
            </a:r>
            <a:br>
              <a:rPr lang="tr-TR" sz="2800" dirty="0">
                <a:solidFill>
                  <a:schemeClr val="tx1"/>
                </a:solidFill>
              </a:rPr>
            </a:br>
            <a:r>
              <a:rPr lang="tr-TR" sz="2800" dirty="0">
                <a:solidFill>
                  <a:schemeClr val="tx1"/>
                </a:solidFill>
              </a:rPr>
              <a:t>ÖNERİ:  </a:t>
            </a:r>
            <a:r>
              <a:rPr lang="tr-TR" sz="2800" dirty="0" err="1">
                <a:solidFill>
                  <a:schemeClr val="tx1"/>
                </a:solidFill>
              </a:rPr>
              <a:t>Görgül</a:t>
            </a:r>
            <a:r>
              <a:rPr lang="tr-TR" sz="2800" dirty="0">
                <a:solidFill>
                  <a:schemeClr val="tx1"/>
                </a:solidFill>
              </a:rPr>
              <a:t> çalışmayla (regresyon, vb.), performansın alt ölçütlerinin ağırlıklarının belirlenmesi ve puanlamanın bu ağırlıklar dikkate alınarak yapılması gerekir.</a:t>
            </a:r>
            <a:br>
              <a:rPr lang="tr-TR" sz="2800" dirty="0">
                <a:solidFill>
                  <a:schemeClr val="tx1"/>
                </a:solidFill>
              </a:rPr>
            </a:br>
            <a:endParaRPr lang="tr-TR" sz="2800" dirty="0">
              <a:solidFill>
                <a:schemeClr val="tx1"/>
              </a:solidFill>
            </a:endParaRPr>
          </a:p>
        </p:txBody>
      </p:sp>
    </p:spTree>
  </p:cSld>
  <p:clrMapOvr>
    <a:masterClrMapping/>
  </p:clrMapOvr>
  <p:transition>
    <p:newsflash/>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a:bodyPr>
          <a:lstStyle/>
          <a:p>
            <a:pPr algn="l"/>
            <a:r>
              <a:rPr lang="tr-TR" dirty="0">
                <a:solidFill>
                  <a:schemeClr val="tx1"/>
                </a:solidFill>
              </a:rPr>
              <a:t>7. Ölçme değerlendirmenin eksik kalan yanları, öneriler</a:t>
            </a:r>
            <a:br>
              <a:rPr lang="tr-TR" dirty="0">
                <a:solidFill>
                  <a:schemeClr val="tx1"/>
                </a:solidFill>
              </a:rPr>
            </a:br>
            <a:r>
              <a:rPr lang="tr-TR" dirty="0">
                <a:solidFill>
                  <a:schemeClr val="tx1"/>
                </a:solidFill>
              </a:rPr>
              <a:t>Öğrencinin öğretmeni değerlendirmesi</a:t>
            </a:r>
            <a:br>
              <a:rPr lang="tr-TR" dirty="0">
                <a:solidFill>
                  <a:schemeClr val="tx1"/>
                </a:solidFill>
              </a:rPr>
            </a:br>
            <a:r>
              <a:rPr lang="tr-TR" dirty="0">
                <a:solidFill>
                  <a:schemeClr val="tx1"/>
                </a:solidFill>
              </a:rPr>
              <a:t>Velinin öğrenciyi değerlendirmesi</a:t>
            </a:r>
            <a:br>
              <a:rPr lang="tr-TR" dirty="0">
                <a:solidFill>
                  <a:schemeClr val="tx1"/>
                </a:solidFill>
              </a:rPr>
            </a:br>
            <a:r>
              <a:rPr lang="tr-TR" dirty="0">
                <a:solidFill>
                  <a:schemeClr val="tx1"/>
                </a:solidFill>
              </a:rPr>
              <a:t>Velinin öğretmeni değerlendirmesi</a:t>
            </a:r>
            <a:br>
              <a:rPr lang="tr-TR" dirty="0">
                <a:solidFill>
                  <a:schemeClr val="tx1"/>
                </a:solidFill>
              </a:rPr>
            </a:br>
            <a:r>
              <a:rPr lang="tr-TR" dirty="0">
                <a:solidFill>
                  <a:schemeClr val="tx1"/>
                </a:solidFill>
              </a:rPr>
              <a:t> Öneri:</a:t>
            </a:r>
            <a:br>
              <a:rPr lang="tr-TR" dirty="0">
                <a:solidFill>
                  <a:schemeClr val="tx1"/>
                </a:solidFill>
              </a:rPr>
            </a:br>
            <a:r>
              <a:rPr lang="tr-TR" dirty="0">
                <a:solidFill>
                  <a:schemeClr val="tx1"/>
                </a:solidFill>
              </a:rPr>
              <a:t>Bu konuda gerekli eğitim çalışmalarının yapılması, ölçme değerlendirme araçlarının geliştirilmesi, mevcut ölçme değerlendirme araçlarından yararlanılması gerekir</a:t>
            </a:r>
            <a:r>
              <a:rPr lang="tr-TR" sz="1400" dirty="0"/>
              <a:t/>
            </a:r>
            <a:br>
              <a:rPr lang="tr-TR" sz="1400" dirty="0"/>
            </a:br>
            <a:endParaRPr lang="tr-TR" sz="1400" dirty="0"/>
          </a:p>
        </p:txBody>
      </p:sp>
    </p:spTree>
  </p:cSld>
  <p:clrMapOvr>
    <a:masterClrMapping/>
  </p:clrMapOvr>
  <p:transition>
    <p:newsflash/>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Autofit/>
          </a:bodyPr>
          <a:lstStyle/>
          <a:p>
            <a:pPr algn="l"/>
            <a:r>
              <a:rPr lang="tr-TR" sz="3600" dirty="0">
                <a:solidFill>
                  <a:schemeClr val="tx1"/>
                </a:solidFill>
              </a:rPr>
              <a:t>8.Kazanımlarla ilgili sorunlar, öneriler</a:t>
            </a:r>
            <a:br>
              <a:rPr lang="tr-TR" sz="3600" dirty="0">
                <a:solidFill>
                  <a:schemeClr val="tx1"/>
                </a:solidFill>
              </a:rPr>
            </a:br>
            <a:r>
              <a:rPr lang="tr-TR" sz="3600" dirty="0">
                <a:solidFill>
                  <a:schemeClr val="tx1"/>
                </a:solidFill>
              </a:rPr>
              <a:t>Kazanım: Öğrenme süreci içerisinde planlanmış ve düzenlenmiş yaşantılar yoluyla öğrencinin kazanması beklenen bilgi, beceri, tutum ve değerlerdir.</a:t>
            </a:r>
            <a:br>
              <a:rPr lang="tr-TR" sz="3600" dirty="0">
                <a:solidFill>
                  <a:schemeClr val="tx1"/>
                </a:solidFill>
              </a:rPr>
            </a:br>
            <a:r>
              <a:rPr lang="tr-TR" sz="3600" dirty="0">
                <a:solidFill>
                  <a:schemeClr val="tx1"/>
                </a:solidFill>
              </a:rPr>
              <a:t>Tipik davranışların ölçülmesi ve değerlendirilmesi </a:t>
            </a:r>
            <a:br>
              <a:rPr lang="tr-TR" sz="3600" dirty="0">
                <a:solidFill>
                  <a:schemeClr val="tx1"/>
                </a:solidFill>
              </a:rPr>
            </a:br>
            <a:r>
              <a:rPr lang="tr-TR" sz="3600" dirty="0">
                <a:solidFill>
                  <a:schemeClr val="tx1"/>
                </a:solidFill>
              </a:rPr>
              <a:t>(okula, derse, öğretmene ilişkin tutumlar; ilgiler; kişilik özellikleri –sorumluluk, benlik algısı, vb.)</a:t>
            </a:r>
            <a:br>
              <a:rPr lang="tr-TR" sz="3600" dirty="0">
                <a:solidFill>
                  <a:schemeClr val="tx1"/>
                </a:solidFill>
              </a:rPr>
            </a:br>
            <a:endParaRPr lang="tr-TR" sz="3600" dirty="0">
              <a:solidFill>
                <a:schemeClr val="tx1"/>
              </a:solidFill>
            </a:endParaRPr>
          </a:p>
        </p:txBody>
      </p:sp>
    </p:spTree>
  </p:cSld>
  <p:clrMapOvr>
    <a:masterClrMapping/>
  </p:clrMapOvr>
  <p:transition>
    <p:newsflash/>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a:bodyPr>
          <a:lstStyle/>
          <a:p>
            <a:pPr algn="l"/>
            <a:r>
              <a:rPr lang="tr-TR" dirty="0">
                <a:solidFill>
                  <a:schemeClr val="tx1"/>
                </a:solidFill>
              </a:rPr>
              <a:t>9. Mevcut karnelerle ilgili sorunlar, öneriler</a:t>
            </a:r>
            <a:br>
              <a:rPr lang="tr-TR" dirty="0">
                <a:solidFill>
                  <a:schemeClr val="tx1"/>
                </a:solidFill>
              </a:rPr>
            </a:br>
            <a:r>
              <a:rPr lang="tr-TR" dirty="0">
                <a:solidFill>
                  <a:schemeClr val="tx1"/>
                </a:solidFill>
              </a:rPr>
              <a:t>Türkçe=85 (veya 4)  puan ne anlama gelir?</a:t>
            </a:r>
            <a:br>
              <a:rPr lang="tr-TR" dirty="0">
                <a:solidFill>
                  <a:schemeClr val="tx1"/>
                </a:solidFill>
              </a:rPr>
            </a:br>
            <a:r>
              <a:rPr lang="tr-TR" dirty="0">
                <a:solidFill>
                  <a:schemeClr val="tx1"/>
                </a:solidFill>
              </a:rPr>
              <a:t>Türkçe dersinde öğrencilerin sahip olması gereken çok çeşitli beceriler (okuduğunu anlama, dinleme, konuşma, yazma vb.) vardır. Tüm becerilerin  tek bir puanla ifade edilmesi alt becerilerin bu puanla temsilini ortadan kaldırmaktadır.</a:t>
            </a:r>
            <a:br>
              <a:rPr lang="tr-TR" dirty="0">
                <a:solidFill>
                  <a:schemeClr val="tx1"/>
                </a:solidFill>
              </a:rPr>
            </a:br>
            <a:r>
              <a:rPr lang="tr-TR" dirty="0">
                <a:solidFill>
                  <a:schemeClr val="tx1"/>
                </a:solidFill>
              </a:rPr>
              <a:t>Öneri: Karnelerin bu becerilere uygun olarak yeniden düzenlenmesi gerekir.</a:t>
            </a:r>
          </a:p>
        </p:txBody>
      </p:sp>
    </p:spTree>
  </p:cSld>
  <p:clrMapOvr>
    <a:masterClrMapping/>
  </p:clrMapOvr>
  <p:transition>
    <p:newsfla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a:bodyPr>
          <a:lstStyle/>
          <a:p>
            <a:pPr algn="l"/>
            <a:r>
              <a:rPr lang="tr-TR" sz="2400" dirty="0">
                <a:solidFill>
                  <a:schemeClr val="tx1"/>
                </a:solidFill>
              </a:rPr>
              <a:t>Performans Görevi Nasıl Olmalı?</a:t>
            </a:r>
            <a:br>
              <a:rPr lang="tr-TR" sz="2400" dirty="0">
                <a:solidFill>
                  <a:schemeClr val="tx1"/>
                </a:solidFill>
              </a:rPr>
            </a:br>
            <a:r>
              <a:rPr lang="tr-TR" sz="2400" dirty="0">
                <a:solidFill>
                  <a:schemeClr val="tx1"/>
                </a:solidFill>
              </a:rPr>
              <a:t/>
            </a:r>
            <a:br>
              <a:rPr lang="tr-TR" sz="2400" dirty="0">
                <a:solidFill>
                  <a:schemeClr val="tx1"/>
                </a:solidFill>
              </a:rPr>
            </a:br>
            <a:r>
              <a:rPr lang="tr-TR" sz="2400" dirty="0">
                <a:solidFill>
                  <a:schemeClr val="tx1"/>
                </a:solidFill>
              </a:rPr>
              <a:t>·         Performans görevleri öğretmen gözetiminde verilmelidir.</a:t>
            </a:r>
            <a:br>
              <a:rPr lang="tr-TR" sz="2400" dirty="0">
                <a:solidFill>
                  <a:schemeClr val="tx1"/>
                </a:solidFill>
              </a:rPr>
            </a:br>
            <a:r>
              <a:rPr lang="tr-TR" sz="2400" dirty="0">
                <a:solidFill>
                  <a:schemeClr val="tx1"/>
                </a:solidFill>
              </a:rPr>
              <a:t>·         Araştırma ve veri toplama hazırlıkları sınıf dışında gerçekleştirilebilir.</a:t>
            </a:r>
            <a:br>
              <a:rPr lang="tr-TR" sz="2400" dirty="0">
                <a:solidFill>
                  <a:schemeClr val="tx1"/>
                </a:solidFill>
              </a:rPr>
            </a:br>
            <a:r>
              <a:rPr lang="tr-TR" sz="2400" dirty="0">
                <a:solidFill>
                  <a:schemeClr val="tx1"/>
                </a:solidFill>
              </a:rPr>
              <a:t>·         Ürünü oluşturma ve sonuçlandırma aşamaları sınıf içinde gerçekleştirilmelidir.</a:t>
            </a:r>
            <a:br>
              <a:rPr lang="tr-TR" sz="2400" dirty="0">
                <a:solidFill>
                  <a:schemeClr val="tx1"/>
                </a:solidFill>
              </a:rPr>
            </a:br>
            <a:r>
              <a:rPr lang="tr-TR" sz="2400" dirty="0">
                <a:solidFill>
                  <a:schemeClr val="tx1"/>
                </a:solidFill>
              </a:rPr>
              <a:t>·         Öğrencinin performans görevini yaparken sergilediği performans, öğretmen tarafından gözlenebildiğinden süreç daha sağlıklı değerlendirilir.</a:t>
            </a:r>
            <a:br>
              <a:rPr lang="tr-TR" sz="2400" dirty="0">
                <a:solidFill>
                  <a:schemeClr val="tx1"/>
                </a:solidFill>
              </a:rPr>
            </a:br>
            <a:endParaRPr lang="tr-TR" sz="2400" dirty="0">
              <a:solidFill>
                <a:schemeClr val="tx1"/>
              </a:solidFill>
            </a:endParaRPr>
          </a:p>
        </p:txBody>
      </p:sp>
    </p:spTree>
  </p:cSld>
  <p:clrMapOvr>
    <a:masterClrMapping/>
  </p:clrMapOvr>
  <p:transition>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a:bodyPr>
          <a:lstStyle/>
          <a:p>
            <a:pPr algn="l"/>
            <a:r>
              <a:rPr lang="tr-TR" sz="2800" dirty="0">
                <a:solidFill>
                  <a:schemeClr val="tx1"/>
                </a:solidFill>
              </a:rPr>
              <a:t>Performans Görevi için yapılabilecek çalışmalar</a:t>
            </a:r>
            <a:br>
              <a:rPr lang="tr-TR" sz="2800" dirty="0">
                <a:solidFill>
                  <a:schemeClr val="tx1"/>
                </a:solidFill>
              </a:rPr>
            </a:br>
            <a:r>
              <a:rPr lang="tr-TR" sz="2800" dirty="0">
                <a:solidFill>
                  <a:schemeClr val="tx1"/>
                </a:solidFill>
              </a:rPr>
              <a:t/>
            </a:r>
            <a:br>
              <a:rPr lang="tr-TR" sz="2800" dirty="0">
                <a:solidFill>
                  <a:schemeClr val="tx1"/>
                </a:solidFill>
              </a:rPr>
            </a:br>
            <a:r>
              <a:rPr lang="tr-TR" sz="2800" dirty="0">
                <a:solidFill>
                  <a:schemeClr val="tx1"/>
                </a:solidFill>
              </a:rPr>
              <a:t>Deney yapma </a:t>
            </a:r>
            <a:br>
              <a:rPr lang="tr-TR" sz="2800" dirty="0">
                <a:solidFill>
                  <a:schemeClr val="tx1"/>
                </a:solidFill>
              </a:rPr>
            </a:br>
            <a:r>
              <a:rPr lang="tr-TR" sz="2800" dirty="0">
                <a:solidFill>
                  <a:schemeClr val="tx1"/>
                </a:solidFill>
              </a:rPr>
              <a:t>Önceden hazırladığı malzemelerle sınıf içinde bir ürün (poster, resim, el işi, vb.) ortaya koyma</a:t>
            </a:r>
            <a:br>
              <a:rPr lang="tr-TR" sz="2800" dirty="0">
                <a:solidFill>
                  <a:schemeClr val="tx1"/>
                </a:solidFill>
              </a:rPr>
            </a:br>
            <a:r>
              <a:rPr lang="tr-TR" sz="2800" dirty="0">
                <a:solidFill>
                  <a:schemeClr val="tx1"/>
                </a:solidFill>
              </a:rPr>
              <a:t>Sınıf içinde kompozisyon, öykü, şiir vb. yazma</a:t>
            </a:r>
            <a:br>
              <a:rPr lang="tr-TR" sz="2800" dirty="0">
                <a:solidFill>
                  <a:schemeClr val="tx1"/>
                </a:solidFill>
              </a:rPr>
            </a:br>
            <a:r>
              <a:rPr lang="tr-TR" sz="2800" dirty="0">
                <a:solidFill>
                  <a:schemeClr val="tx1"/>
                </a:solidFill>
              </a:rPr>
              <a:t>Yaptığı araştırmayı (röportaj, anket, gözlem, vb.) sınıf içinde sunma</a:t>
            </a:r>
            <a:r>
              <a:rPr lang="tr-TR" sz="1400" dirty="0"/>
              <a:t/>
            </a:r>
            <a:br>
              <a:rPr lang="tr-TR" sz="1400" dirty="0"/>
            </a:br>
            <a:endParaRPr lang="tr-TR" sz="1400" dirty="0"/>
          </a:p>
        </p:txBody>
      </p:sp>
    </p:spTree>
  </p:cSld>
  <p:clrMapOvr>
    <a:masterClrMapping/>
  </p:clrMapOvr>
  <p:transition>
    <p:newsfla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a:bodyPr>
          <a:lstStyle/>
          <a:p>
            <a:pPr algn="l"/>
            <a:r>
              <a:rPr lang="tr-TR" sz="2800" dirty="0">
                <a:solidFill>
                  <a:schemeClr val="tx1"/>
                </a:solidFill>
              </a:rPr>
              <a:t>PROJE GÖREVİ</a:t>
            </a:r>
            <a:br>
              <a:rPr lang="tr-TR" sz="2800" dirty="0">
                <a:solidFill>
                  <a:schemeClr val="tx1"/>
                </a:solidFill>
              </a:rPr>
            </a:br>
            <a:r>
              <a:rPr lang="tr-TR" sz="2800" dirty="0">
                <a:solidFill>
                  <a:schemeClr val="tx1"/>
                </a:solidFill>
              </a:rPr>
              <a:t/>
            </a:r>
            <a:br>
              <a:rPr lang="tr-TR" sz="2800" dirty="0">
                <a:solidFill>
                  <a:schemeClr val="tx1"/>
                </a:solidFill>
              </a:rPr>
            </a:br>
            <a:r>
              <a:rPr lang="tr-TR" sz="2800" dirty="0">
                <a:solidFill>
                  <a:schemeClr val="tx1"/>
                </a:solidFill>
              </a:rPr>
              <a:t>  Öğrencilerin ilgi duydukları bir konuda ya da alanda, inceleme, araştırma, yorumlama, görüş geliştirme, yeni bilgilere ulaşma, özgün düşünce üretme ve çıkarımlarda bulunmaları amacıyla bireysel ya da grup olarak  gerçekleştirdikleri, ve yazılı ya da çeşitli yollarla sundukları, performans görevlerine göre daha uzun süreli, etkinliklerdir.</a:t>
            </a:r>
            <a:r>
              <a:rPr lang="tr-TR" sz="1400" dirty="0"/>
              <a:t/>
            </a:r>
            <a:br>
              <a:rPr lang="tr-TR" sz="1400" dirty="0"/>
            </a:br>
            <a:endParaRPr lang="tr-TR" sz="1400" dirty="0"/>
          </a:p>
        </p:txBody>
      </p:sp>
    </p:spTree>
  </p:cSld>
  <p:clrMapOvr>
    <a:masterClrMapping/>
  </p:clrMapOvr>
  <p:transition>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a:bodyPr>
          <a:lstStyle/>
          <a:p>
            <a:pPr algn="l"/>
            <a:r>
              <a:rPr lang="tr-TR" sz="2400" dirty="0">
                <a:solidFill>
                  <a:schemeClr val="tx1"/>
                </a:solidFill>
              </a:rPr>
              <a:t>Proje hazırlamada yapılabilecek çalışmalar</a:t>
            </a:r>
            <a:br>
              <a:rPr lang="tr-TR" sz="2400" dirty="0">
                <a:solidFill>
                  <a:schemeClr val="tx1"/>
                </a:solidFill>
              </a:rPr>
            </a:br>
            <a:r>
              <a:rPr lang="tr-TR" sz="2400" dirty="0">
                <a:solidFill>
                  <a:schemeClr val="tx1"/>
                </a:solidFill>
              </a:rPr>
              <a:t/>
            </a:r>
            <a:br>
              <a:rPr lang="tr-TR" sz="2400" dirty="0">
                <a:solidFill>
                  <a:schemeClr val="tx1"/>
                </a:solidFill>
              </a:rPr>
            </a:br>
            <a:r>
              <a:rPr lang="tr-TR" sz="2400" dirty="0">
                <a:solidFill>
                  <a:schemeClr val="tx1"/>
                </a:solidFill>
              </a:rPr>
              <a:t>·         Koleksiyon oluşturma ve sınıflama (böcek, taş, yaprak, fotoğraf vb.)</a:t>
            </a:r>
            <a:br>
              <a:rPr lang="tr-TR" sz="2400" dirty="0">
                <a:solidFill>
                  <a:schemeClr val="tx1"/>
                </a:solidFill>
              </a:rPr>
            </a:br>
            <a:r>
              <a:rPr lang="tr-TR" sz="2400" dirty="0">
                <a:solidFill>
                  <a:schemeClr val="tx1"/>
                </a:solidFill>
              </a:rPr>
              <a:t>·         Gözlem yapma (çevre kirliliği, su kaynaklarının kullanımı, bitki ve hayvanların yaşam süreçlerinin çeşitli açılardan gözlenmesi vb.)</a:t>
            </a:r>
            <a:br>
              <a:rPr lang="tr-TR" sz="2400" dirty="0">
                <a:solidFill>
                  <a:schemeClr val="tx1"/>
                </a:solidFill>
              </a:rPr>
            </a:br>
            <a:r>
              <a:rPr lang="tr-TR" sz="2400" dirty="0">
                <a:solidFill>
                  <a:schemeClr val="tx1"/>
                </a:solidFill>
              </a:rPr>
              <a:t>·          Röportaj (Aile bireyleri, akrabalar, belli mesleklerdeki insanlar, gaziler, yerel yöneticiler vb.)</a:t>
            </a:r>
            <a:br>
              <a:rPr lang="tr-TR" sz="2400" dirty="0">
                <a:solidFill>
                  <a:schemeClr val="tx1"/>
                </a:solidFill>
              </a:rPr>
            </a:br>
            <a:r>
              <a:rPr lang="tr-TR" sz="2400" dirty="0">
                <a:solidFill>
                  <a:schemeClr val="tx1"/>
                </a:solidFill>
              </a:rPr>
              <a:t>·          Tasarımlar (teknolojik icatlar, prototipler, maketler vb.)</a:t>
            </a:r>
            <a:br>
              <a:rPr lang="tr-TR" sz="2400" dirty="0">
                <a:solidFill>
                  <a:schemeClr val="tx1"/>
                </a:solidFill>
              </a:rPr>
            </a:br>
            <a:r>
              <a:rPr lang="tr-TR" sz="2400" dirty="0">
                <a:solidFill>
                  <a:schemeClr val="tx1"/>
                </a:solidFill>
              </a:rPr>
              <a:t>·         Planlar ya da öneriler (gezi planı, mesleki öneri)</a:t>
            </a:r>
            <a:br>
              <a:rPr lang="tr-TR" sz="2400" dirty="0">
                <a:solidFill>
                  <a:schemeClr val="tx1"/>
                </a:solidFill>
              </a:rPr>
            </a:br>
            <a:r>
              <a:rPr lang="tr-TR" sz="2400" dirty="0">
                <a:solidFill>
                  <a:schemeClr val="tx1"/>
                </a:solidFill>
              </a:rPr>
              <a:t>·         Yaratıcı drama (tiyatro, gösteri, vb.)</a:t>
            </a:r>
            <a:br>
              <a:rPr lang="tr-TR" sz="2400" dirty="0">
                <a:solidFill>
                  <a:schemeClr val="tx1"/>
                </a:solidFill>
              </a:rPr>
            </a:br>
            <a:r>
              <a:rPr lang="tr-TR" sz="2400" dirty="0">
                <a:solidFill>
                  <a:schemeClr val="tx1"/>
                </a:solidFill>
              </a:rPr>
              <a:t>·         Yardım amaçlı çalışmalar (yaşlılara yardım, sokak çocukları ile ilgili çalışmalar vb.</a:t>
            </a:r>
          </a:p>
        </p:txBody>
      </p:sp>
    </p:spTree>
  </p:cSld>
  <p:clrMapOvr>
    <a:masterClrMapping/>
  </p:clrMapOvr>
  <p:transition>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a:bodyPr>
          <a:lstStyle/>
          <a:p>
            <a:pPr algn="l"/>
            <a:r>
              <a:rPr lang="tr-TR" sz="6000" dirty="0">
                <a:solidFill>
                  <a:schemeClr val="tx1"/>
                </a:solidFill>
              </a:rPr>
              <a:t>           Tüm çalışmalar raporlaştırılarak sunulur.</a:t>
            </a:r>
          </a:p>
        </p:txBody>
      </p:sp>
    </p:spTree>
  </p:cSld>
  <p:clrMapOvr>
    <a:masterClrMapping/>
  </p:clrMapOvr>
  <p:transition>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a:bodyPr>
          <a:lstStyle/>
          <a:p>
            <a:pPr algn="l"/>
            <a:r>
              <a:rPr lang="tr-TR" sz="2800" dirty="0">
                <a:solidFill>
                  <a:schemeClr val="tx1"/>
                </a:solidFill>
              </a:rPr>
              <a:t>Projeler nasıl olmalı?</a:t>
            </a:r>
            <a:br>
              <a:rPr lang="tr-TR" sz="2800" dirty="0">
                <a:solidFill>
                  <a:schemeClr val="tx1"/>
                </a:solidFill>
              </a:rPr>
            </a:br>
            <a:r>
              <a:rPr lang="tr-TR" sz="2800" dirty="0">
                <a:solidFill>
                  <a:schemeClr val="tx1"/>
                </a:solidFill>
              </a:rPr>
              <a:t/>
            </a:r>
            <a:br>
              <a:rPr lang="tr-TR" sz="2800" dirty="0">
                <a:solidFill>
                  <a:schemeClr val="tx1"/>
                </a:solidFill>
              </a:rPr>
            </a:br>
            <a:r>
              <a:rPr lang="tr-TR" sz="2800" dirty="0">
                <a:solidFill>
                  <a:schemeClr val="tx1"/>
                </a:solidFill>
              </a:rPr>
              <a:t>Öğrencilerin sorunları ve ilgileri çerçevesinde seçilmeli </a:t>
            </a:r>
            <a:br>
              <a:rPr lang="tr-TR" sz="2800" dirty="0">
                <a:solidFill>
                  <a:schemeClr val="tx1"/>
                </a:solidFill>
              </a:rPr>
            </a:br>
            <a:r>
              <a:rPr lang="tr-TR" sz="2800" dirty="0">
                <a:solidFill>
                  <a:schemeClr val="tx1"/>
                </a:solidFill>
              </a:rPr>
              <a:t>Öğretmen, işbirliği ve rehber rolü üstlenmeli </a:t>
            </a:r>
            <a:br>
              <a:rPr lang="tr-TR" sz="2800" dirty="0">
                <a:solidFill>
                  <a:schemeClr val="tx1"/>
                </a:solidFill>
              </a:rPr>
            </a:br>
            <a:r>
              <a:rPr lang="tr-TR" sz="2800" dirty="0">
                <a:solidFill>
                  <a:schemeClr val="tx1"/>
                </a:solidFill>
              </a:rPr>
              <a:t>Öğrenci ürünleri üzerine odaklanmalı</a:t>
            </a:r>
            <a:br>
              <a:rPr lang="tr-TR" sz="2800" dirty="0">
                <a:solidFill>
                  <a:schemeClr val="tx1"/>
                </a:solidFill>
              </a:rPr>
            </a:br>
            <a:r>
              <a:rPr lang="tr-TR" sz="2800" dirty="0">
                <a:solidFill>
                  <a:schemeClr val="tx1"/>
                </a:solidFill>
              </a:rPr>
              <a:t>Öğrencileri yaratıcı, estetik ve bilgi yönünden zengin ürünler geliştirmeye teşvik etmeli</a:t>
            </a:r>
            <a:br>
              <a:rPr lang="tr-TR" sz="2800" dirty="0">
                <a:solidFill>
                  <a:schemeClr val="tx1"/>
                </a:solidFill>
              </a:rPr>
            </a:br>
            <a:r>
              <a:rPr lang="tr-TR" sz="2800" dirty="0">
                <a:solidFill>
                  <a:schemeClr val="tx1"/>
                </a:solidFill>
              </a:rPr>
              <a:t>Bulgular öğretmen ve sınıfın ötesinde bir izleyici grupla paylaşılmalı</a:t>
            </a:r>
            <a:br>
              <a:rPr lang="tr-TR" sz="2800" dirty="0">
                <a:solidFill>
                  <a:schemeClr val="tx1"/>
                </a:solidFill>
              </a:rPr>
            </a:br>
            <a:endParaRPr lang="tr-TR" sz="2800" dirty="0">
              <a:solidFill>
                <a:schemeClr val="tx1"/>
              </a:solidFill>
            </a:endParaRPr>
          </a:p>
        </p:txBody>
      </p:sp>
    </p:spTree>
  </p:cSld>
  <p:clrMapOvr>
    <a:masterClrMapping/>
  </p:clrMapOvr>
  <p:transition>
    <p:newsfla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357158" y="357166"/>
            <a:ext cx="8358246" cy="5929354"/>
          </a:xfrm>
        </p:spPr>
        <p:txBody>
          <a:bodyPr>
            <a:normAutofit fontScale="92500" lnSpcReduction="10000"/>
          </a:bodyPr>
          <a:lstStyle/>
          <a:p>
            <a:pPr algn="l"/>
            <a:r>
              <a:rPr lang="tr-TR" sz="2000" dirty="0">
                <a:solidFill>
                  <a:schemeClr val="tx1"/>
                </a:solidFill>
              </a:rPr>
              <a:t>Performans Görevlerinin ve Projelerin Olumlu Yanları</a:t>
            </a:r>
            <a:br>
              <a:rPr lang="tr-TR" sz="2000" dirty="0">
                <a:solidFill>
                  <a:schemeClr val="tx1"/>
                </a:solidFill>
              </a:rPr>
            </a:br>
            <a:r>
              <a:rPr lang="tr-TR" sz="2000" dirty="0">
                <a:solidFill>
                  <a:schemeClr val="tx1"/>
                </a:solidFill>
              </a:rPr>
              <a:t/>
            </a:r>
            <a:br>
              <a:rPr lang="tr-TR" sz="2000" dirty="0">
                <a:solidFill>
                  <a:schemeClr val="tx1"/>
                </a:solidFill>
              </a:rPr>
            </a:br>
            <a:r>
              <a:rPr lang="tr-TR" sz="2000" dirty="0">
                <a:solidFill>
                  <a:schemeClr val="tx1"/>
                </a:solidFill>
              </a:rPr>
              <a:t>Öğrencilerin problem çözme, okuduğunu anlama, yaratıcılık ve araştırma becerilerini geliştirir.</a:t>
            </a:r>
            <a:br>
              <a:rPr lang="tr-TR" sz="2000" dirty="0">
                <a:solidFill>
                  <a:schemeClr val="tx1"/>
                </a:solidFill>
              </a:rPr>
            </a:br>
            <a:r>
              <a:rPr lang="tr-TR" sz="2000" dirty="0">
                <a:solidFill>
                  <a:schemeClr val="tx1"/>
                </a:solidFill>
              </a:rPr>
              <a:t> Sosyal becerileri geliştirir</a:t>
            </a:r>
            <a:br>
              <a:rPr lang="tr-TR" sz="2000" dirty="0">
                <a:solidFill>
                  <a:schemeClr val="tx1"/>
                </a:solidFill>
              </a:rPr>
            </a:br>
            <a:r>
              <a:rPr lang="tr-TR" sz="2000" dirty="0">
                <a:solidFill>
                  <a:schemeClr val="tx1"/>
                </a:solidFill>
              </a:rPr>
              <a:t>Bağımsız çalışma/düşünme becerilerini geliştirir</a:t>
            </a:r>
            <a:br>
              <a:rPr lang="tr-TR" sz="2000" dirty="0">
                <a:solidFill>
                  <a:schemeClr val="tx1"/>
                </a:solidFill>
              </a:rPr>
            </a:br>
            <a:r>
              <a:rPr lang="tr-TR" sz="2000" dirty="0">
                <a:solidFill>
                  <a:schemeClr val="tx1"/>
                </a:solidFill>
              </a:rPr>
              <a:t>Özgüveni ve özsaygıyı arttırır</a:t>
            </a:r>
            <a:br>
              <a:rPr lang="tr-TR" sz="2000" dirty="0">
                <a:solidFill>
                  <a:schemeClr val="tx1"/>
                </a:solidFill>
              </a:rPr>
            </a:br>
            <a:r>
              <a:rPr lang="tr-TR" sz="2000" dirty="0">
                <a:solidFill>
                  <a:schemeClr val="tx1"/>
                </a:solidFill>
              </a:rPr>
              <a:t>Öz disiplini arttırır, sorumluluk duygusunu geliştirir</a:t>
            </a:r>
            <a:br>
              <a:rPr lang="tr-TR" sz="2000" dirty="0">
                <a:solidFill>
                  <a:schemeClr val="tx1"/>
                </a:solidFill>
              </a:rPr>
            </a:br>
            <a:r>
              <a:rPr lang="tr-TR" sz="2000" dirty="0">
                <a:solidFill>
                  <a:schemeClr val="tx1"/>
                </a:solidFill>
              </a:rPr>
              <a:t>Kişisel yetenek ve ilgilerin keşfedilmesine yardımcı olur</a:t>
            </a:r>
            <a:br>
              <a:rPr lang="tr-TR" sz="2000" dirty="0">
                <a:solidFill>
                  <a:schemeClr val="tx1"/>
                </a:solidFill>
              </a:rPr>
            </a:br>
            <a:r>
              <a:rPr lang="tr-TR" sz="2000" dirty="0">
                <a:solidFill>
                  <a:schemeClr val="tx1"/>
                </a:solidFill>
              </a:rPr>
              <a:t> Akademik standartlara ve amaçlara yöneltir</a:t>
            </a:r>
            <a:br>
              <a:rPr lang="tr-TR" sz="2000" dirty="0">
                <a:solidFill>
                  <a:schemeClr val="tx1"/>
                </a:solidFill>
              </a:rPr>
            </a:br>
            <a:r>
              <a:rPr lang="tr-TR" sz="2000" dirty="0">
                <a:solidFill>
                  <a:schemeClr val="tx1"/>
                </a:solidFill>
              </a:rPr>
              <a:t>Disiplinler arası bağlantılar kurmayı sağlar</a:t>
            </a:r>
            <a:br>
              <a:rPr lang="tr-TR" sz="2000" dirty="0">
                <a:solidFill>
                  <a:schemeClr val="tx1"/>
                </a:solidFill>
              </a:rPr>
            </a:br>
            <a:r>
              <a:rPr lang="tr-TR" sz="2000" dirty="0">
                <a:solidFill>
                  <a:schemeClr val="tx1"/>
                </a:solidFill>
              </a:rPr>
              <a:t>Konunun derinlemesine incelenmesine olanak sağlar </a:t>
            </a:r>
            <a:br>
              <a:rPr lang="tr-TR" sz="2000" dirty="0">
                <a:solidFill>
                  <a:schemeClr val="tx1"/>
                </a:solidFill>
              </a:rPr>
            </a:br>
            <a:r>
              <a:rPr lang="tr-TR" sz="2000" dirty="0">
                <a:solidFill>
                  <a:schemeClr val="tx1"/>
                </a:solidFill>
              </a:rPr>
              <a:t>Çalışma alışkanlıklarını geliştirir</a:t>
            </a:r>
            <a:br>
              <a:rPr lang="tr-TR" sz="2000" dirty="0">
                <a:solidFill>
                  <a:schemeClr val="tx1"/>
                </a:solidFill>
              </a:rPr>
            </a:br>
            <a:r>
              <a:rPr lang="tr-TR" sz="2000" dirty="0">
                <a:solidFill>
                  <a:schemeClr val="tx1"/>
                </a:solidFill>
              </a:rPr>
              <a:t>Öğrenme sürecini hızlandırır ve zenginleştirir</a:t>
            </a:r>
            <a:br>
              <a:rPr lang="tr-TR" sz="2000" dirty="0">
                <a:solidFill>
                  <a:schemeClr val="tx1"/>
                </a:solidFill>
              </a:rPr>
            </a:br>
            <a:r>
              <a:rPr lang="tr-TR" sz="2000" dirty="0">
                <a:solidFill>
                  <a:schemeClr val="tx1"/>
                </a:solidFill>
              </a:rPr>
              <a:t>Öğrenileni pekiştirir; öğrenme güçlüğü çeken çocuklara destek sağlar</a:t>
            </a:r>
            <a:br>
              <a:rPr lang="tr-TR" sz="2000" dirty="0">
                <a:solidFill>
                  <a:schemeClr val="tx1"/>
                </a:solidFill>
              </a:rPr>
            </a:br>
            <a:r>
              <a:rPr lang="tr-TR" sz="2000" dirty="0">
                <a:solidFill>
                  <a:schemeClr val="tx1"/>
                </a:solidFill>
              </a:rPr>
              <a:t>Zamanı doğru kullanmayı öğretir</a:t>
            </a:r>
            <a:br>
              <a:rPr lang="tr-TR" sz="2000" dirty="0">
                <a:solidFill>
                  <a:schemeClr val="tx1"/>
                </a:solidFill>
              </a:rPr>
            </a:br>
            <a:r>
              <a:rPr lang="tr-TR" sz="2000" dirty="0">
                <a:solidFill>
                  <a:schemeClr val="tx1"/>
                </a:solidFill>
              </a:rPr>
              <a:t>Akademik başarıyı arttırır</a:t>
            </a:r>
            <a:br>
              <a:rPr lang="tr-TR" sz="2000" dirty="0">
                <a:solidFill>
                  <a:schemeClr val="tx1"/>
                </a:solidFill>
              </a:rPr>
            </a:br>
            <a:r>
              <a:rPr lang="tr-TR" sz="2000" dirty="0">
                <a:solidFill>
                  <a:schemeClr val="tx1"/>
                </a:solidFill>
              </a:rPr>
              <a:t>Öğrenmenin okul dışında da gerçekleştiğini öğretir</a:t>
            </a:r>
            <a:br>
              <a:rPr lang="tr-TR" sz="2000" dirty="0">
                <a:solidFill>
                  <a:schemeClr val="tx1"/>
                </a:solidFill>
              </a:rPr>
            </a:br>
            <a:r>
              <a:rPr lang="tr-TR" sz="2000" dirty="0">
                <a:solidFill>
                  <a:schemeClr val="tx1"/>
                </a:solidFill>
              </a:rPr>
              <a:t>Velileri çocuklarıyla ilgili olmaya ve sürece katılmaya teşvik eder</a:t>
            </a:r>
            <a:br>
              <a:rPr lang="tr-TR" sz="2000" dirty="0">
                <a:solidFill>
                  <a:schemeClr val="tx1"/>
                </a:solidFill>
              </a:rPr>
            </a:br>
            <a:r>
              <a:rPr lang="tr-TR" sz="2000" dirty="0">
                <a:solidFill>
                  <a:schemeClr val="tx1"/>
                </a:solidFill>
              </a:rPr>
              <a:t>Teknolojiyi kullanma fırsatı sağlar; yeni materyalleri öğrenmeye yardımcı olur.</a:t>
            </a:r>
            <a:r>
              <a:rPr lang="tr-TR" sz="1400" dirty="0"/>
              <a:t/>
            </a:r>
            <a:br>
              <a:rPr lang="tr-TR" sz="1400" dirty="0"/>
            </a:br>
            <a:endParaRPr lang="tr-TR" sz="1400" dirty="0"/>
          </a:p>
        </p:txBody>
      </p:sp>
    </p:spTree>
  </p:cSld>
  <p:clrMapOvr>
    <a:masterClrMapping/>
  </p:clrMapOvr>
  <p:transition>
    <p:newsflash/>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25</TotalTime>
  <Words>142</Words>
  <Application>Microsoft Office PowerPoint</Application>
  <PresentationFormat>Ekran Gösterisi (4:3)</PresentationFormat>
  <Paragraphs>26</Paragraphs>
  <Slides>26</Slides>
  <Notes>0</Notes>
  <HiddenSlides>0</HiddenSlides>
  <MMClips>0</MMClips>
  <ScaleCrop>false</ScaleCrop>
  <HeadingPairs>
    <vt:vector size="4" baseType="variant">
      <vt:variant>
        <vt:lpstr>Tema</vt:lpstr>
      </vt:variant>
      <vt:variant>
        <vt:i4>1</vt:i4>
      </vt:variant>
      <vt:variant>
        <vt:lpstr>Slayt Başlıkları</vt:lpstr>
      </vt:variant>
      <vt:variant>
        <vt:i4>26</vt:i4>
      </vt:variant>
    </vt:vector>
  </HeadingPairs>
  <TitlesOfParts>
    <vt:vector size="27" baseType="lpstr">
      <vt:lpstr>Akış</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ÖĞRETMEN</dc:creator>
  <cp:lastModifiedBy>ÖĞRETMEN</cp:lastModifiedBy>
  <cp:revision>3</cp:revision>
  <dcterms:created xsi:type="dcterms:W3CDTF">2012-06-19T07:18:37Z</dcterms:created>
  <dcterms:modified xsi:type="dcterms:W3CDTF">2012-06-19T07:43:48Z</dcterms:modified>
</cp:coreProperties>
</file>