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75"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7"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01E32F-4868-4FE9-8324-A75305D085FF}" type="datetimeFigureOut">
              <a:rPr lang="tr-TR" smtClean="0"/>
              <a:pPr/>
              <a:t>12.06.2012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9A0862-132D-4C19-8DEF-9CA5EAE4D68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0FDF410-F863-4EF1-94B5-361208A99D69}" type="datetimeFigureOut">
              <a:rPr lang="tr-TR" smtClean="0"/>
              <a:pPr/>
              <a:t>12.06.2012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74DA730-87B9-4E5F-A382-C67BB951D35D}" type="slidenum">
              <a:rPr lang="tr-TR" smtClean="0"/>
              <a:pPr/>
              <a:t>‹#›</a:t>
            </a:fld>
            <a:endParaRPr lang="tr-TR"/>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FDF410-F863-4EF1-94B5-361208A99D69}" type="datetimeFigureOut">
              <a:rPr lang="tr-TR" smtClean="0"/>
              <a:pPr/>
              <a:t>12.06.2012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4DA730-87B9-4E5F-A382-C67BB951D35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chemeClr val="tx2">
              <a:lumMod val="60000"/>
              <a:lumOff val="40000"/>
            </a:schemeClr>
          </a:solidFill>
        </p:spPr>
        <p:txBody>
          <a:bodyPr>
            <a:normAutofit fontScale="90000"/>
          </a:bodyPr>
          <a:lstStyle/>
          <a:p>
            <a:r>
              <a:rPr lang="tr-TR" b="1" dirty="0" smtClean="0">
                <a:solidFill>
                  <a:srgbClr val="FF0000"/>
                </a:solidFill>
              </a:rPr>
              <a:t>EĞİTİM ÖĞRETİMDE ÇEVRE  İMKANLARININ KULLANILMASI</a:t>
            </a:r>
            <a:endParaRPr lang="tr-TR" b="1" dirty="0">
              <a:solidFill>
                <a:srgbClr val="FF0000"/>
              </a:solidFill>
            </a:endParaRPr>
          </a:p>
        </p:txBody>
      </p:sp>
      <p:sp>
        <p:nvSpPr>
          <p:cNvPr id="4" name="3 İçerik Yer Tutucusu"/>
          <p:cNvSpPr>
            <a:spLocks noGrp="1"/>
          </p:cNvSpPr>
          <p:nvPr>
            <p:ph idx="1"/>
          </p:nvPr>
        </p:nvSpPr>
        <p:spPr>
          <a:solidFill>
            <a:schemeClr val="accent1">
              <a:lumMod val="40000"/>
              <a:lumOff val="60000"/>
            </a:schemeClr>
          </a:solidFill>
        </p:spPr>
        <p:txBody>
          <a:bodyPr/>
          <a:lstStyle/>
          <a:p>
            <a:pPr algn="ctr"/>
            <a:r>
              <a:rPr lang="tr-TR" dirty="0"/>
              <a:t>Sosyal ve kültürel bir kurum olarak okul, çevresinin de sosyal ve kültürel merkezi olmalıdır. Okul, çevresinin kendisinden beklentilerini yerine getirip onunla bütünleşmelidir.</a:t>
            </a:r>
            <a:br>
              <a:rPr lang="tr-TR" dirty="0"/>
            </a:br>
            <a:endParaRPr lang="tr-TR" dirty="0"/>
          </a:p>
        </p:txBody>
      </p:sp>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268760"/>
            <a:ext cx="8496944" cy="3611438"/>
          </a:xfrm>
          <a:prstGeom prst="rect">
            <a:avLst/>
          </a:prstGeom>
          <a:solidFill>
            <a:srgbClr val="FF0000"/>
          </a:solidFill>
        </p:spPr>
        <p:txBody>
          <a:bodyPr wrap="square">
            <a:spAutoFit/>
          </a:bodyPr>
          <a:lstStyle/>
          <a:p>
            <a:r>
              <a:rPr lang="tr-TR" sz="3200" b="1" dirty="0"/>
              <a:t>5. Garnizon Komutanlığı : </a:t>
            </a:r>
            <a:r>
              <a:rPr lang="tr-TR" sz="3200" dirty="0"/>
              <a:t>Okul Müdürü Garnizon Komutanlığı ile de iletişim içinde olmalı, askeriyenin okula katacağı artı değeri </a:t>
            </a:r>
            <a:r>
              <a:rPr lang="tr-TR" sz="3200" dirty="0" smtClean="0"/>
              <a:t>göz ardı </a:t>
            </a:r>
            <a:r>
              <a:rPr lang="tr-TR" sz="3200" dirty="0"/>
              <a:t>etmemelidir. Ülkemizin bir çok yöresinde askeri birliklerin okullarımıza yaptıkları katkılar, yardımlar yadsınmayacak derecede büyüktür.</a:t>
            </a:r>
            <a:br>
              <a:rPr lang="tr-TR" sz="3200" dirty="0"/>
            </a:br>
            <a:endParaRPr lang="tr-TR" sz="3200" dirty="0"/>
          </a:p>
        </p:txBody>
      </p:sp>
    </p:spTree>
  </p:cSld>
  <p:clrMapOvr>
    <a:masterClrMapping/>
  </p:clrMapOvr>
  <p:transition spd="med">
    <p:spli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548681"/>
            <a:ext cx="8640960" cy="5755422"/>
          </a:xfrm>
          <a:prstGeom prst="rect">
            <a:avLst/>
          </a:prstGeom>
          <a:solidFill>
            <a:schemeClr val="accent2">
              <a:lumMod val="20000"/>
              <a:lumOff val="80000"/>
            </a:schemeClr>
          </a:solidFill>
        </p:spPr>
        <p:txBody>
          <a:bodyPr wrap="square">
            <a:spAutoFit/>
          </a:bodyPr>
          <a:lstStyle/>
          <a:p>
            <a:r>
              <a:rPr lang="tr-TR" sz="3200" b="1" dirty="0">
                <a:solidFill>
                  <a:srgbClr val="FF0000"/>
                </a:solidFill>
              </a:rPr>
              <a:t>6. Belediye : </a:t>
            </a:r>
            <a:r>
              <a:rPr lang="tr-TR" sz="2800" dirty="0"/>
              <a:t>Yerel yönetimlerin okullara bakışları hep sıcak olmuştur. Onların bu sıcak bakışlarını sürdürmek, okulun bir çok problemini çözmek ve desteklerinin sürekliliğini sağlamak için de Belediye Başkanı ile zaman zaman görüşülmeli, ziyaretine gidilmeli, okulun önemli tören ve toplantılarına davet edilmelidir. Okulun doğabilecek su, kanalizasyon, bahçe düzenlemesi gibi bir çok sorununda belediyeden alınacak yardım ve teknik destek bir okul için çok önemlidir. Okul Müdürü, yanına alacağı iki öğretmen ve Okul Aile Birliği üyeleri ile birlikte Belediye Başkanı’na yılda bir kez ziyarete gitmesi, bu desteğin sürekliliğini sağlayacaktır.</a:t>
            </a:r>
            <a:br>
              <a:rPr lang="tr-TR" sz="2800" dirty="0"/>
            </a:br>
            <a:endParaRPr lang="tr-TR" sz="2800" dirty="0"/>
          </a:p>
        </p:txBody>
      </p:sp>
    </p:spTree>
  </p:cSld>
  <p:clrMapOvr>
    <a:masterClrMapping/>
  </p:clrMapOvr>
  <p:transition spd="med">
    <p:checke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836712"/>
            <a:ext cx="8820472" cy="4462760"/>
          </a:xfrm>
          <a:prstGeom prst="rect">
            <a:avLst/>
          </a:prstGeom>
          <a:solidFill>
            <a:schemeClr val="accent6">
              <a:lumMod val="40000"/>
              <a:lumOff val="60000"/>
            </a:schemeClr>
          </a:solidFill>
        </p:spPr>
        <p:txBody>
          <a:bodyPr wrap="square">
            <a:spAutoFit/>
          </a:bodyPr>
          <a:lstStyle/>
          <a:p>
            <a:r>
              <a:rPr lang="tr-TR" sz="3200" b="1" dirty="0">
                <a:solidFill>
                  <a:srgbClr val="FF0000"/>
                </a:solidFill>
              </a:rPr>
              <a:t>7. Emekli Öğretmenler : </a:t>
            </a:r>
            <a:r>
              <a:rPr lang="tr-TR" sz="2800" dirty="0"/>
              <a:t>Okulunuzdan veya diğer okullardan emekli olmuş olup, okul çevresinde oturan Emekli Öğretmenleri asla unutmamalıyız. Okulun açılışında, kapanışında ve diğer toplantı ve törenlere onları davet etmeli, onlara okul havasını zaman zaman yaşatmalı, okulda çalışan öğretmenler ile emekli öğretmenler arasında diyaloglar kurdurmalı, toplumun şekillenmesinde, aydınlanmasında emeği geçmiş bu insanlara unutulmadıklarını anımsatmalıyız.</a:t>
            </a:r>
            <a:br>
              <a:rPr lang="tr-TR" sz="2800" dirty="0"/>
            </a:br>
            <a:endParaRPr lang="tr-TR" sz="2800" dirty="0"/>
          </a:p>
        </p:txBody>
      </p:sp>
    </p:spTree>
  </p:cSld>
  <p:clrMapOvr>
    <a:masterClrMapping/>
  </p:clrMapOvr>
  <p:transition spd="med">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1052736"/>
            <a:ext cx="8280920" cy="3970318"/>
          </a:xfrm>
          <a:prstGeom prst="rect">
            <a:avLst/>
          </a:prstGeom>
          <a:solidFill>
            <a:schemeClr val="accent3"/>
          </a:solidFill>
        </p:spPr>
        <p:txBody>
          <a:bodyPr wrap="square">
            <a:spAutoFit/>
          </a:bodyPr>
          <a:lstStyle/>
          <a:p>
            <a:r>
              <a:rPr lang="tr-TR" sz="2800" b="1" dirty="0">
                <a:solidFill>
                  <a:srgbClr val="FF0000"/>
                </a:solidFill>
              </a:rPr>
              <a:t>8. Siyasi Partiler : </a:t>
            </a:r>
            <a:r>
              <a:rPr lang="tr-TR" sz="2800" dirty="0"/>
              <a:t>Demokrasinin vazgeçilmez kurumlarından siyasi partilerle ilişki okullarımız için çok önemlidir. Devleti siyasi partilerin yönettiğini unutmamalıyız. Siyasi partilerin toplum içinde köklü ve güçlü ilişkileri vardır. Okul Müdürü, her hangi bir siyasi partinin kanadı altına girmeden, tüm partilere eşit uzaklıkta bir iletişim kanalı kurmalı, okulda yapılacak önemli toplantı ve törenlere onları davet etmelidir.</a:t>
            </a:r>
            <a:br>
              <a:rPr lang="tr-TR" sz="2800" dirty="0"/>
            </a:br>
            <a:endParaRPr lang="tr-TR" sz="2800" dirty="0"/>
          </a:p>
        </p:txBody>
      </p:sp>
    </p:spTree>
  </p:cSld>
  <p:clrMapOvr>
    <a:masterClrMapping/>
  </p:clrMapOvr>
  <p:transition spd="med">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640960" cy="5016758"/>
          </a:xfrm>
          <a:prstGeom prst="rect">
            <a:avLst/>
          </a:prstGeom>
          <a:solidFill>
            <a:schemeClr val="accent6">
              <a:lumMod val="75000"/>
            </a:schemeClr>
          </a:solidFill>
        </p:spPr>
        <p:txBody>
          <a:bodyPr wrap="square">
            <a:spAutoFit/>
          </a:bodyPr>
          <a:lstStyle/>
          <a:p>
            <a:r>
              <a:rPr lang="tr-TR" sz="3200" dirty="0">
                <a:solidFill>
                  <a:srgbClr val="FF0000"/>
                </a:solidFill>
              </a:rPr>
              <a:t>9. </a:t>
            </a:r>
            <a:r>
              <a:rPr lang="tr-TR" sz="3200" dirty="0"/>
              <a:t>Bankalar, </a:t>
            </a:r>
            <a:r>
              <a:rPr lang="tr-TR" sz="3200" dirty="0">
                <a:solidFill>
                  <a:srgbClr val="FF0000"/>
                </a:solidFill>
              </a:rPr>
              <a:t>10.</a:t>
            </a:r>
            <a:r>
              <a:rPr lang="tr-TR" sz="3200" dirty="0"/>
              <a:t> Dernekler, </a:t>
            </a:r>
            <a:r>
              <a:rPr lang="tr-TR" sz="3200" dirty="0">
                <a:solidFill>
                  <a:srgbClr val="FF0000"/>
                </a:solidFill>
              </a:rPr>
              <a:t>11. </a:t>
            </a:r>
            <a:r>
              <a:rPr lang="tr-TR" sz="3200" dirty="0"/>
              <a:t>Odalar, </a:t>
            </a:r>
            <a:r>
              <a:rPr lang="tr-TR" sz="3200" dirty="0">
                <a:solidFill>
                  <a:srgbClr val="FF0000"/>
                </a:solidFill>
              </a:rPr>
              <a:t>12. </a:t>
            </a:r>
            <a:r>
              <a:rPr lang="tr-TR" sz="3200" dirty="0"/>
              <a:t>Kulüpler</a:t>
            </a:r>
            <a:r>
              <a:rPr lang="tr-TR" sz="3200" dirty="0">
                <a:solidFill>
                  <a:srgbClr val="FF0000"/>
                </a:solidFill>
              </a:rPr>
              <a:t>, 13. </a:t>
            </a:r>
            <a:r>
              <a:rPr lang="tr-TR" sz="3200" dirty="0"/>
              <a:t>Muhtarlar, </a:t>
            </a:r>
            <a:r>
              <a:rPr lang="tr-TR" sz="3200" dirty="0">
                <a:solidFill>
                  <a:srgbClr val="FF0000"/>
                </a:solidFill>
              </a:rPr>
              <a:t>14. </a:t>
            </a:r>
            <a:r>
              <a:rPr lang="tr-TR" sz="3200" dirty="0"/>
              <a:t>Resmi daireler, </a:t>
            </a:r>
            <a:r>
              <a:rPr lang="tr-TR" sz="3200" dirty="0">
                <a:solidFill>
                  <a:srgbClr val="FF0000"/>
                </a:solidFill>
              </a:rPr>
              <a:t>15. </a:t>
            </a:r>
            <a:r>
              <a:rPr lang="tr-TR" sz="3200" dirty="0"/>
              <a:t>Fabrikalar ve </a:t>
            </a:r>
            <a:r>
              <a:rPr lang="tr-TR" sz="3200" dirty="0">
                <a:solidFill>
                  <a:srgbClr val="FF0000"/>
                </a:solidFill>
              </a:rPr>
              <a:t>16. Diğer </a:t>
            </a:r>
            <a:r>
              <a:rPr lang="tr-TR" sz="3200" dirty="0" smtClean="0">
                <a:solidFill>
                  <a:srgbClr val="FF0000"/>
                </a:solidFill>
              </a:rPr>
              <a:t>kuruluşlar </a:t>
            </a:r>
            <a:r>
              <a:rPr lang="tr-TR" sz="3200" dirty="0">
                <a:solidFill>
                  <a:srgbClr val="FF0000"/>
                </a:solidFill>
              </a:rPr>
              <a:t>: </a:t>
            </a:r>
            <a:r>
              <a:rPr lang="tr-TR" sz="3200" dirty="0"/>
              <a:t>Okul Müdürü, bu kurum ve kuruluşlarla da iletişim kanalları kurmalı, buralara ziyaretlere gitmeli, onları okula davet etmelidir. Bazen bir davetiye, açamadığımız bir çok kapının açılmasına neden olabilecek, okulumuzun çevre ile iletişiminde, çevre tarafından tanınmasında etkili bir referans durumuna gelecektir.</a:t>
            </a:r>
            <a:br>
              <a:rPr lang="tr-TR" sz="3200" dirty="0"/>
            </a:br>
            <a:endParaRPr lang="tr-TR" sz="3200" dirty="0"/>
          </a:p>
        </p:txBody>
      </p:sp>
    </p:spTree>
  </p:cSld>
  <p:clrMapOvr>
    <a:masterClrMapping/>
  </p:clrMapOvr>
  <p:transition spd="med">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2060848"/>
          </a:xfrm>
          <a:solidFill>
            <a:schemeClr val="bg2"/>
          </a:solidFill>
        </p:spPr>
        <p:txBody>
          <a:bodyPr>
            <a:normAutofit/>
          </a:bodyPr>
          <a:lstStyle/>
          <a:p>
            <a:r>
              <a:rPr lang="tr-TR" sz="2700" b="1" dirty="0">
                <a:solidFill>
                  <a:srgbClr val="FF0000"/>
                </a:solidFill>
              </a:rPr>
              <a:t>Okullarımız çevre ile sıcak iletişim kurmak için aşağıdaki çalışmalara her öğretim yılında yer vermelidir </a:t>
            </a:r>
            <a:r>
              <a:rPr lang="tr-TR" b="1" dirty="0">
                <a:solidFill>
                  <a:srgbClr val="FF0000"/>
                </a:solidFill>
              </a:rPr>
              <a:t>:</a:t>
            </a:r>
            <a:br>
              <a:rPr lang="tr-TR" b="1" dirty="0">
                <a:solidFill>
                  <a:srgbClr val="FF0000"/>
                </a:solidFill>
              </a:rPr>
            </a:br>
            <a:endParaRPr lang="tr-TR" b="1" dirty="0">
              <a:solidFill>
                <a:srgbClr val="FF0000"/>
              </a:solidFill>
            </a:endParaRPr>
          </a:p>
        </p:txBody>
      </p:sp>
      <p:sp>
        <p:nvSpPr>
          <p:cNvPr id="3" name="2 İçerik Yer Tutucusu"/>
          <p:cNvSpPr>
            <a:spLocks noGrp="1"/>
          </p:cNvSpPr>
          <p:nvPr>
            <p:ph idx="1"/>
          </p:nvPr>
        </p:nvSpPr>
        <p:spPr>
          <a:xfrm>
            <a:off x="457200" y="2204864"/>
            <a:ext cx="8229600" cy="3921299"/>
          </a:xfrm>
          <a:solidFill>
            <a:schemeClr val="accent1">
              <a:lumMod val="20000"/>
              <a:lumOff val="80000"/>
            </a:schemeClr>
          </a:solidFill>
        </p:spPr>
        <p:txBody>
          <a:bodyPr>
            <a:normAutofit fontScale="85000" lnSpcReduction="10000"/>
          </a:bodyPr>
          <a:lstStyle/>
          <a:p>
            <a:r>
              <a:rPr lang="tr-TR" dirty="0">
                <a:solidFill>
                  <a:srgbClr val="FF0000"/>
                </a:solidFill>
              </a:rPr>
              <a:t>* OKUL DERGİSİ : </a:t>
            </a:r>
            <a:r>
              <a:rPr lang="tr-TR" dirty="0"/>
              <a:t>Her okul mutlaka yılda en az iki defa okul dergisi çıkartmalıdır. Okulda yapılan her türlü çalışmaların yer aldığı, % 90 öğrencilerin emekleriyle meydana gelecek bu okul dergileri yukarıda sıraladığımız tüm kurum ve kuruluşlara gönderilmelidir. Dergide emeği geçen ve adı bulunan öğrencilere, okulun öğretmen ve diğer çalışanlara öncelik tanınarak derginin dağıtımı planlanmalıdır. Çevrede bulunan diğer her kademedeki okullara da bu dergi gönderilmelidir.</a:t>
            </a:r>
            <a:br>
              <a:rPr lang="tr-TR" dirty="0"/>
            </a:br>
            <a:endParaRPr lang="tr-TR" dirty="0"/>
          </a:p>
        </p:txBody>
      </p:sp>
    </p:spTree>
  </p:cSld>
  <p:clrMapOvr>
    <a:masterClrMapping/>
  </p:clrMapOvr>
  <p:transition spd="med">
    <p:whee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Metin Yer Tutucusu"/>
          <p:cNvSpPr>
            <a:spLocks noGrp="1"/>
          </p:cNvSpPr>
          <p:nvPr>
            <p:ph type="body" idx="1"/>
          </p:nvPr>
        </p:nvSpPr>
        <p:spPr/>
        <p:txBody>
          <a:bodyPr/>
          <a:lstStyle/>
          <a:p>
            <a:endParaRPr lang="tr-TR"/>
          </a:p>
        </p:txBody>
      </p:sp>
      <p:sp>
        <p:nvSpPr>
          <p:cNvPr id="4" name="3 İçerik Yer Tutucusu"/>
          <p:cNvSpPr>
            <a:spLocks noGrp="1"/>
          </p:cNvSpPr>
          <p:nvPr>
            <p:ph sz="half" idx="2"/>
          </p:nvPr>
        </p:nvSpPr>
        <p:spPr>
          <a:xfrm>
            <a:off x="0" y="0"/>
            <a:ext cx="4499992" cy="6858000"/>
          </a:xfrm>
          <a:solidFill>
            <a:schemeClr val="accent2">
              <a:lumMod val="20000"/>
              <a:lumOff val="80000"/>
            </a:schemeClr>
          </a:solidFill>
        </p:spPr>
        <p:txBody>
          <a:bodyPr>
            <a:normAutofit/>
          </a:bodyPr>
          <a:lstStyle/>
          <a:p>
            <a:r>
              <a:rPr lang="tr-TR" sz="2800" b="1" dirty="0">
                <a:solidFill>
                  <a:srgbClr val="FF0000"/>
                </a:solidFill>
              </a:rPr>
              <a:t>* HALK OYUNLARI EKİBİ : </a:t>
            </a:r>
            <a:r>
              <a:rPr lang="tr-TR" sz="2800" dirty="0"/>
              <a:t>Yurdumuzun çeşitli yörelerine ait Halk Oyunları Ekibi okulda kurulmalı, okulun açılışında, kapanışında, resmi bayramlarda ekip okulu temsil etmelidir. Ayrıca çevrede yapılacak açılış ve törenlere ekip gönderilmeli, okulun reklamı canlı olarak yapılmalıdır.</a:t>
            </a:r>
            <a:br>
              <a:rPr lang="tr-TR" sz="2800" dirty="0"/>
            </a:br>
            <a:endParaRPr lang="tr-TR" sz="2800" dirty="0"/>
          </a:p>
        </p:txBody>
      </p:sp>
      <p:sp>
        <p:nvSpPr>
          <p:cNvPr id="5" name="4 Metin Yer Tutucusu"/>
          <p:cNvSpPr>
            <a:spLocks noGrp="1"/>
          </p:cNvSpPr>
          <p:nvPr>
            <p:ph type="body" sz="quarter" idx="3"/>
          </p:nvPr>
        </p:nvSpPr>
        <p:spPr/>
        <p:txBody>
          <a:bodyPr/>
          <a:lstStyle/>
          <a:p>
            <a:endParaRPr lang="tr-TR"/>
          </a:p>
        </p:txBody>
      </p:sp>
      <p:sp>
        <p:nvSpPr>
          <p:cNvPr id="6" name="5 İçerik Yer Tutucusu"/>
          <p:cNvSpPr>
            <a:spLocks noGrp="1"/>
          </p:cNvSpPr>
          <p:nvPr>
            <p:ph sz="quarter" idx="4"/>
          </p:nvPr>
        </p:nvSpPr>
        <p:spPr>
          <a:xfrm>
            <a:off x="4499992" y="0"/>
            <a:ext cx="4644008" cy="6858000"/>
          </a:xfrm>
          <a:solidFill>
            <a:schemeClr val="tx2">
              <a:lumMod val="40000"/>
              <a:lumOff val="60000"/>
            </a:schemeClr>
          </a:solidFill>
        </p:spPr>
        <p:txBody>
          <a:bodyPr/>
          <a:lstStyle/>
          <a:p>
            <a:r>
              <a:rPr lang="tr-TR" b="1" dirty="0">
                <a:solidFill>
                  <a:srgbClr val="FF0000"/>
                </a:solidFill>
              </a:rPr>
              <a:t>* MEZUNİYET TÖRENİ : </a:t>
            </a:r>
            <a:r>
              <a:rPr lang="tr-TR" dirty="0"/>
              <a:t>Özellikle öğretim yılı sonunda yapılacak bir MEZUNİYET TÖRENİ, mezun olan öğrenciler ve velileri üzerinde unutulmaz etkiler bırakacaktır. Velilerin, çevrenin takdirini toplayacaktır.</a:t>
            </a:r>
            <a:br>
              <a:rPr lang="tr-TR" dirty="0"/>
            </a:br>
            <a:endParaRPr lang="tr-TR" dirty="0"/>
          </a:p>
        </p:txBody>
      </p:sp>
    </p:spTree>
  </p:cSld>
  <p:clrMapOvr>
    <a:masterClrMapping/>
  </p:clrMapOvr>
  <p:transition spd="med">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628800"/>
            <a:ext cx="8784976" cy="4031873"/>
          </a:xfrm>
          <a:prstGeom prst="rect">
            <a:avLst/>
          </a:prstGeom>
          <a:solidFill>
            <a:schemeClr val="accent1">
              <a:lumMod val="20000"/>
              <a:lumOff val="80000"/>
            </a:schemeClr>
          </a:solidFill>
        </p:spPr>
        <p:txBody>
          <a:bodyPr wrap="square">
            <a:spAutoFit/>
          </a:bodyPr>
          <a:lstStyle/>
          <a:p>
            <a:r>
              <a:rPr lang="tr-TR" sz="3200" b="1" dirty="0">
                <a:solidFill>
                  <a:srgbClr val="FF0000"/>
                </a:solidFill>
              </a:rPr>
              <a:t>* PANEL – TARTIŞMA ve BİLGİ YARIŞMALARI : </a:t>
            </a:r>
            <a:r>
              <a:rPr lang="tr-TR" sz="3200" dirty="0"/>
              <a:t>Öğrencilerin hazırlayıp sundukları bu tür toplantılar, öğrencilerin kendilerini toplum karşısında ifade edebilmeleri açısından çok önemlidir. Bu tür etkinlikler okulun çevresinde bulunan resmi kurumlar ve sivil toplum kuruluşları üzerinde olumlu etkiler yaratmaktadır.</a:t>
            </a:r>
            <a:br>
              <a:rPr lang="tr-TR" sz="3200" dirty="0"/>
            </a:br>
            <a:endParaRPr lang="tr-TR" sz="3200" dirty="0"/>
          </a:p>
        </p:txBody>
      </p:sp>
    </p:spTree>
  </p:cSld>
  <p:clrMapOvr>
    <a:masterClrMapping/>
  </p:clrMapOvr>
  <p:transition spd="med">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a:xfrm>
            <a:off x="0" y="3068960"/>
            <a:ext cx="9144000" cy="3789040"/>
          </a:xfrm>
          <a:solidFill>
            <a:schemeClr val="accent3">
              <a:lumMod val="75000"/>
            </a:schemeClr>
          </a:solidFill>
        </p:spPr>
        <p:txBody>
          <a:bodyPr>
            <a:normAutofit/>
          </a:bodyPr>
          <a:lstStyle/>
          <a:p>
            <a:pPr algn="l"/>
            <a:r>
              <a:rPr lang="tr-TR" sz="3100" b="1" dirty="0">
                <a:solidFill>
                  <a:srgbClr val="FF0000"/>
                </a:solidFill>
              </a:rPr>
              <a:t>* YIL SONU SERGİSİ : </a:t>
            </a:r>
            <a:r>
              <a:rPr lang="tr-TR" sz="2400" dirty="0"/>
              <a:t>Öğrencilerin el emeklerini anne babalarına bir sergi aracılığı ile göstermeleri onlar için çok önemlidir. Anne- babalar da bu sergilerde çocuklarının çalışmalarını görmekten büyük haz ve mutluluk duyarlar.</a:t>
            </a:r>
            <a:br>
              <a:rPr lang="tr-TR" sz="2400" dirty="0"/>
            </a:br>
            <a:endParaRPr lang="tr-TR" sz="2400" dirty="0"/>
          </a:p>
        </p:txBody>
      </p:sp>
      <p:sp>
        <p:nvSpPr>
          <p:cNvPr id="3" name="2 Metin Yer Tutucusu"/>
          <p:cNvSpPr>
            <a:spLocks noGrp="1"/>
          </p:cNvSpPr>
          <p:nvPr>
            <p:ph type="body" idx="4294967295"/>
          </p:nvPr>
        </p:nvSpPr>
        <p:spPr>
          <a:xfrm>
            <a:off x="0" y="0"/>
            <a:ext cx="9144000" cy="3068960"/>
          </a:xfrm>
          <a:solidFill>
            <a:schemeClr val="tx2">
              <a:lumMod val="40000"/>
              <a:lumOff val="60000"/>
            </a:schemeClr>
          </a:solidFill>
        </p:spPr>
        <p:txBody>
          <a:bodyPr>
            <a:normAutofit/>
          </a:bodyPr>
          <a:lstStyle/>
          <a:p>
            <a:r>
              <a:rPr lang="tr-TR" sz="2600" b="1" dirty="0">
                <a:solidFill>
                  <a:srgbClr val="FF0000"/>
                </a:solidFill>
              </a:rPr>
              <a:t>* TURNUVALAR </a:t>
            </a:r>
            <a:r>
              <a:rPr lang="tr-TR" sz="2400" b="1" dirty="0">
                <a:solidFill>
                  <a:srgbClr val="FF0000"/>
                </a:solidFill>
              </a:rPr>
              <a:t>: </a:t>
            </a:r>
            <a:r>
              <a:rPr lang="tr-TR" sz="3000" dirty="0">
                <a:solidFill>
                  <a:schemeClr val="tx1"/>
                </a:solidFill>
              </a:rPr>
              <a:t>Bahar aylarında düzenlenecek okul içi – okul dışı turnuvalar, öğrenci, öğretmen ve velilerde sportif etkinlik, başarıya koşma ve ekip ruhunu kazanmanın </a:t>
            </a:r>
            <a:r>
              <a:rPr lang="tr-TR" sz="3000" dirty="0" smtClean="0">
                <a:solidFill>
                  <a:schemeClr val="tx1"/>
                </a:solidFill>
              </a:rPr>
              <a:t>yanı sıra ait olma duygusunu </a:t>
            </a:r>
            <a:r>
              <a:rPr lang="tr-TR" sz="3000" dirty="0">
                <a:solidFill>
                  <a:schemeClr val="tx1"/>
                </a:solidFill>
              </a:rPr>
              <a:t>da geliştirmektedir.</a:t>
            </a:r>
            <a:br>
              <a:rPr lang="tr-TR" sz="3000" dirty="0">
                <a:solidFill>
                  <a:schemeClr val="tx1"/>
                </a:solidFill>
              </a:rPr>
            </a:br>
            <a:endParaRPr lang="tr-TR" sz="3000" dirty="0">
              <a:solidFill>
                <a:schemeClr val="tx1"/>
              </a:solidFill>
            </a:endParaRPr>
          </a:p>
        </p:txBody>
      </p:sp>
    </p:spTree>
  </p:cSld>
  <p:clrMapOvr>
    <a:masterClrMapping/>
  </p:clrMapOvr>
  <p:transition spd="med">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332656"/>
            <a:ext cx="8784976" cy="1815882"/>
          </a:xfrm>
          <a:prstGeom prst="rect">
            <a:avLst/>
          </a:prstGeom>
          <a:solidFill>
            <a:schemeClr val="accent4">
              <a:lumMod val="60000"/>
              <a:lumOff val="40000"/>
            </a:schemeClr>
          </a:solidFill>
        </p:spPr>
        <p:txBody>
          <a:bodyPr wrap="square">
            <a:spAutoFit/>
          </a:bodyPr>
          <a:lstStyle/>
          <a:p>
            <a:r>
              <a:rPr lang="tr-TR" sz="2800" b="1" dirty="0" smtClean="0">
                <a:solidFill>
                  <a:srgbClr val="FF0000"/>
                </a:solidFill>
              </a:rPr>
              <a:t>* TİYATRO : </a:t>
            </a:r>
            <a:r>
              <a:rPr lang="tr-TR" sz="2800" dirty="0" smtClean="0"/>
              <a:t>Özellikle öğrencilerimizin yıl </a:t>
            </a:r>
            <a:r>
              <a:rPr lang="tr-TR" sz="2800" dirty="0"/>
              <a:t>sonunda bir tiyatro oyununu sahneye koyması ve bunu </a:t>
            </a:r>
            <a:r>
              <a:rPr lang="tr-TR" sz="2800" dirty="0" err="1"/>
              <a:t>protokola</a:t>
            </a:r>
            <a:r>
              <a:rPr lang="tr-TR" sz="2800" dirty="0"/>
              <a:t> ve velilere sunması, </a:t>
            </a:r>
            <a:r>
              <a:rPr lang="tr-TR" sz="2800" dirty="0" smtClean="0"/>
              <a:t>izleyiciler </a:t>
            </a:r>
            <a:r>
              <a:rPr lang="tr-TR" sz="2800" dirty="0"/>
              <a:t>üzerinde çok etkili olmaktadır.</a:t>
            </a:r>
            <a:br>
              <a:rPr lang="tr-TR" sz="2800" dirty="0"/>
            </a:br>
            <a:endParaRPr lang="tr-TR" sz="2800" dirty="0"/>
          </a:p>
        </p:txBody>
      </p:sp>
      <p:sp>
        <p:nvSpPr>
          <p:cNvPr id="3" name="2 Dikdörtgen"/>
          <p:cNvSpPr/>
          <p:nvPr/>
        </p:nvSpPr>
        <p:spPr>
          <a:xfrm>
            <a:off x="179512" y="2132856"/>
            <a:ext cx="8784976" cy="3908762"/>
          </a:xfrm>
          <a:prstGeom prst="rect">
            <a:avLst/>
          </a:prstGeom>
          <a:solidFill>
            <a:schemeClr val="accent2">
              <a:lumMod val="60000"/>
              <a:lumOff val="40000"/>
            </a:schemeClr>
          </a:solidFill>
        </p:spPr>
        <p:txBody>
          <a:bodyPr wrap="square">
            <a:spAutoFit/>
          </a:bodyPr>
          <a:lstStyle/>
          <a:p>
            <a:r>
              <a:rPr lang="tr-TR" sz="2400" b="1" dirty="0">
                <a:solidFill>
                  <a:srgbClr val="FF0000"/>
                </a:solidFill>
              </a:rPr>
              <a:t>* OKULUN AÇILIŞ, KAPANIŞ TÖRENLERİ ve ULUSAL BAYRAMLAR: </a:t>
            </a:r>
            <a:r>
              <a:rPr lang="tr-TR" sz="2800" dirty="0"/>
              <a:t>Her okul buna önem vermeli, yapacağı törenlere yukarıda sıralanan kurum ve kuruluşlar davet edilmelidir. Ulusal Bayramlara okul en yüksek derecede hazırlıklı katılmalı ya da törenler hazırlamalıdır. Bu törenler ve Ulusal Bayram Törenleri okulun, öğrenci ve öğretmenlerin çevre ile kaynaşmasını, çevrenin okulu daha iyi tanımasını sağlayacak ve okula çevrenin her türlü desteğini artıracaktır.</a:t>
            </a:r>
            <a:br>
              <a:rPr lang="tr-TR" sz="2800" dirty="0"/>
            </a:br>
            <a:endParaRPr lang="tr-TR" sz="2800" dirty="0"/>
          </a:p>
        </p:txBody>
      </p:sp>
    </p:spTree>
  </p:cSld>
  <p:clrMapOvr>
    <a:masterClrMapping/>
  </p:clrMapOvr>
  <p:transition spd="med">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1268760"/>
            <a:ext cx="8064896" cy="4062651"/>
          </a:xfrm>
          <a:prstGeom prst="rect">
            <a:avLst/>
          </a:prstGeom>
          <a:solidFill>
            <a:schemeClr val="accent2">
              <a:lumMod val="60000"/>
              <a:lumOff val="40000"/>
            </a:schemeClr>
          </a:solidFill>
        </p:spPr>
        <p:txBody>
          <a:bodyPr wrap="square">
            <a:spAutoFit/>
          </a:bodyPr>
          <a:lstStyle/>
          <a:p>
            <a:r>
              <a:rPr lang="tr-TR" sz="2400" dirty="0"/>
              <a:t>Okul çevresinin sosyal ve kültürel merkezi olur. Bu zor bir görev ve sorumluluktur ancak bir çok okulumuz bu görevi başarmıştır. Kurumsallaşabilen, </a:t>
            </a:r>
            <a:r>
              <a:rPr lang="tr-TR" sz="2400" b="1" dirty="0"/>
              <a:t>TKY </a:t>
            </a:r>
            <a:r>
              <a:rPr lang="tr-TR" sz="2400" dirty="0"/>
              <a:t>felsefesini özümseyebilen her okul bunu başarabilir. Bu iş için özel bir çaba </a:t>
            </a:r>
            <a:r>
              <a:rPr lang="tr-TR" sz="2400" dirty="0" err="1"/>
              <a:t>sarfetmesine</a:t>
            </a:r>
            <a:r>
              <a:rPr lang="tr-TR" sz="2400" dirty="0"/>
              <a:t> de gerek yoktur. Bir okul “Ben şimdi çevremin sosyal ve kültürel merkezi olmak için plan yapıp çalışacağım.” diyemez. Bir defa böyle bir anlayış yanlıştır. Okul, kurumsallaşarak, </a:t>
            </a:r>
            <a:r>
              <a:rPr lang="tr-TR" sz="2400" b="1" dirty="0"/>
              <a:t>TKY</a:t>
            </a:r>
            <a:r>
              <a:rPr lang="tr-TR" sz="2400" dirty="0"/>
              <a:t> felsefesine uygun çalışarak kendiliğinden çevresinin sosyal ve kültürel merkezi haline dönüşür. Esasen okulu, içinde bulunduğu çevreden soyutlamak ya da ayrı düşünmek yanlıştır.</a:t>
            </a:r>
            <a:r>
              <a:rPr lang="tr-TR" dirty="0"/>
              <a:t/>
            </a:r>
            <a:br>
              <a:rPr lang="tr-TR" dirty="0"/>
            </a:br>
            <a:endParaRPr lang="tr-TR" dirty="0"/>
          </a:p>
        </p:txBody>
      </p:sp>
    </p:spTree>
  </p:cSld>
  <p:clrMapOvr>
    <a:masterClrMapping/>
  </p:clrMapOvr>
  <p:transition spd="med">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132856"/>
            <a:ext cx="8712968" cy="2246769"/>
          </a:xfrm>
          <a:prstGeom prst="rect">
            <a:avLst/>
          </a:prstGeom>
          <a:solidFill>
            <a:schemeClr val="accent4"/>
          </a:solidFill>
        </p:spPr>
        <p:txBody>
          <a:bodyPr wrap="square">
            <a:spAutoFit/>
          </a:bodyPr>
          <a:lstStyle/>
          <a:p>
            <a:r>
              <a:rPr lang="tr-TR" sz="2800" dirty="0">
                <a:solidFill>
                  <a:schemeClr val="tx1">
                    <a:lumMod val="95000"/>
                    <a:lumOff val="5000"/>
                  </a:schemeClr>
                </a:solidFill>
              </a:rPr>
              <a:t>* * * İşte yukarıda sıralanan ve benzer çalışmalarla okul çevresi ile kaynaşır, çevresinin sosyal ve kültürel bir merkezi haline dönüşür. Okul yönetiminin ve öğretmenlerin yaratıcılıkları, bunu daha da geliştirecek, zenginleştirecek ve okulu çevre ile bütünleşecektir. </a:t>
            </a:r>
          </a:p>
        </p:txBody>
      </p:sp>
    </p:spTree>
  </p:cSld>
  <p:clrMapOvr>
    <a:masterClrMapping/>
  </p:clrMapOvr>
  <p:transition spd="med">
    <p:wheel spokes="8"/>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95536" y="764704"/>
            <a:ext cx="8136904" cy="584775"/>
          </a:xfrm>
          <a:prstGeom prst="rect">
            <a:avLst/>
          </a:prstGeom>
          <a:solidFill>
            <a:srgbClr val="00B0F0"/>
          </a:solidFill>
        </p:spPr>
        <p:txBody>
          <a:bodyPr wrap="square" rtlCol="0">
            <a:spAutoFit/>
          </a:bodyPr>
          <a:lstStyle/>
          <a:p>
            <a:r>
              <a:rPr lang="tr-TR" sz="2000" dirty="0" smtClean="0"/>
              <a:t>                                        </a:t>
            </a:r>
            <a:r>
              <a:rPr lang="tr-TR" sz="3200" b="1" dirty="0" smtClean="0">
                <a:solidFill>
                  <a:srgbClr val="FF0000"/>
                </a:solidFill>
              </a:rPr>
              <a:t>HAZIRLAYANLAR</a:t>
            </a:r>
            <a:endParaRPr lang="tr-TR" sz="3200" b="1" dirty="0">
              <a:solidFill>
                <a:srgbClr val="FF0000"/>
              </a:solidFill>
            </a:endParaRPr>
          </a:p>
        </p:txBody>
      </p:sp>
      <p:sp>
        <p:nvSpPr>
          <p:cNvPr id="3" name="2 Metin kutusu"/>
          <p:cNvSpPr txBox="1"/>
          <p:nvPr/>
        </p:nvSpPr>
        <p:spPr>
          <a:xfrm>
            <a:off x="683568" y="2780928"/>
            <a:ext cx="7632848" cy="800219"/>
          </a:xfrm>
          <a:prstGeom prst="rect">
            <a:avLst/>
          </a:prstGeom>
          <a:solidFill>
            <a:srgbClr val="00B0F0"/>
          </a:solidFill>
        </p:spPr>
        <p:txBody>
          <a:bodyPr wrap="square" rtlCol="0">
            <a:spAutoFit/>
          </a:bodyPr>
          <a:lstStyle/>
          <a:p>
            <a:r>
              <a:rPr lang="tr-TR" dirty="0" smtClean="0"/>
              <a:t>       </a:t>
            </a:r>
            <a:r>
              <a:rPr lang="tr-TR" sz="2800" b="1" dirty="0" smtClean="0"/>
              <a:t>NİMET KARABAĞLI</a:t>
            </a:r>
          </a:p>
          <a:p>
            <a:r>
              <a:rPr lang="tr-TR" b="1" dirty="0" smtClean="0"/>
              <a:t>              2/A  SINIF ÖĞRETMENİ</a:t>
            </a:r>
            <a:endParaRPr lang="tr-TR" b="1" dirty="0"/>
          </a:p>
        </p:txBody>
      </p:sp>
      <p:sp>
        <p:nvSpPr>
          <p:cNvPr id="4" name="3 Metin kutusu"/>
          <p:cNvSpPr txBox="1"/>
          <p:nvPr/>
        </p:nvSpPr>
        <p:spPr>
          <a:xfrm>
            <a:off x="5220072" y="2780928"/>
            <a:ext cx="2952328" cy="800220"/>
          </a:xfrm>
          <a:prstGeom prst="rect">
            <a:avLst/>
          </a:prstGeom>
          <a:solidFill>
            <a:srgbClr val="00B0F0"/>
          </a:solidFill>
        </p:spPr>
        <p:txBody>
          <a:bodyPr wrap="square" rtlCol="0">
            <a:spAutoFit/>
          </a:bodyPr>
          <a:lstStyle/>
          <a:p>
            <a:r>
              <a:rPr lang="tr-TR" sz="2800" b="1" dirty="0" smtClean="0"/>
              <a:t>CENNET VARDAR</a:t>
            </a:r>
          </a:p>
          <a:p>
            <a:r>
              <a:rPr lang="tr-TR" b="1" dirty="0" smtClean="0"/>
              <a:t>2/B SINIF ÖĞRETMENİ</a:t>
            </a:r>
            <a:endParaRPr lang="tr-TR" b="1" dirty="0"/>
          </a:p>
        </p:txBody>
      </p:sp>
    </p:spTree>
  </p:cSld>
  <p:clrMapOvr>
    <a:masterClrMapping/>
  </p:clrMapOvr>
  <p:transition spd="med">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404664"/>
            <a:ext cx="8316416" cy="2308324"/>
          </a:xfrm>
          <a:prstGeom prst="rect">
            <a:avLst/>
          </a:prstGeom>
          <a:solidFill>
            <a:schemeClr val="tx2">
              <a:lumMod val="60000"/>
              <a:lumOff val="40000"/>
            </a:schemeClr>
          </a:solidFill>
        </p:spPr>
        <p:txBody>
          <a:bodyPr wrap="square">
            <a:spAutoFit/>
          </a:bodyPr>
          <a:lstStyle/>
          <a:p>
            <a:r>
              <a:rPr lang="tr-TR" sz="2400" dirty="0"/>
              <a:t>Okul, bir öğretim yılı boyunca yapacağı eğitici ve öğretici çalışmaları, çevreden kopuk olarak yapamaz. Öğretim yılı başında tüm planlamalar yapılır. Çevre koşulları düşünülür. Yapılacak yarışmalar, geziler, incelemeler, turnuvalar, sportif ve kültürel etkinlikler, veliler ve okul çevresi ile ilişkilendirilerek hazırlanır.</a:t>
            </a:r>
            <a:br>
              <a:rPr lang="tr-TR" sz="2400" dirty="0"/>
            </a:br>
            <a:endParaRPr lang="tr-TR" sz="2400" dirty="0"/>
          </a:p>
        </p:txBody>
      </p:sp>
      <p:sp>
        <p:nvSpPr>
          <p:cNvPr id="3" name="2 Metin kutusu"/>
          <p:cNvSpPr txBox="1"/>
          <p:nvPr/>
        </p:nvSpPr>
        <p:spPr>
          <a:xfrm>
            <a:off x="179512" y="2852936"/>
            <a:ext cx="8352928" cy="3785652"/>
          </a:xfrm>
          <a:prstGeom prst="rect">
            <a:avLst/>
          </a:prstGeom>
          <a:solidFill>
            <a:srgbClr val="00B050"/>
          </a:solidFill>
        </p:spPr>
        <p:txBody>
          <a:bodyPr wrap="square" rtlCol="0">
            <a:spAutoFit/>
          </a:bodyPr>
          <a:lstStyle/>
          <a:p>
            <a:r>
              <a:rPr lang="tr-TR" sz="2400" dirty="0"/>
              <a:t>Okul çevreden ayrı asla düşünülemez. Öncelikle okulun velileri okulun doğal çevresidir. Bir de okulun bulunduğu yerleşim birimindeki resmi ve yerel yönetimlerle, sivil toplum kurum ve kuruluşlarını düşünecek olursak okulun çok büyük bir çevresi vardır. Velilerin dışındaki resmi yönetim, yerel yönetim ve sivil toplum kuruluşları (dernekler, odalar, vakıflar, kulüpler..vb.) okuldan her zaman güzel haberler almak isterler. Okula davet edildiklerinde koşarak gelirler. Okula hep yardımcı olmak isterler. Okulda öğrencisi bulunmayan bu kurum ve kuruluşlar, gelecek toplumun okullarda yapılandırıldığının farkındadırlar.</a:t>
            </a:r>
          </a:p>
        </p:txBody>
      </p:sp>
    </p:spTree>
  </p:cSld>
  <p:clrMapOvr>
    <a:masterClrMapping/>
  </p:clrMapOvr>
  <p:transition spd="med">
    <p:cut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476672"/>
            <a:ext cx="8208912" cy="5016758"/>
          </a:xfrm>
          <a:prstGeom prst="rect">
            <a:avLst/>
          </a:prstGeom>
          <a:solidFill>
            <a:schemeClr val="accent3">
              <a:lumMod val="60000"/>
              <a:lumOff val="40000"/>
            </a:schemeClr>
          </a:solidFill>
        </p:spPr>
        <p:txBody>
          <a:bodyPr wrap="square">
            <a:spAutoFit/>
          </a:bodyPr>
          <a:lstStyle/>
          <a:p>
            <a:r>
              <a:rPr lang="tr-TR" sz="3200" dirty="0"/>
              <a:t>Okulu, çevresi ile bütünleştirmek, çevresi ile sıcak iletişim ve ilişkiler kurmak, yine çağdaş eğitim yöneticisi olarak nitelendirdiğimiz okul müdürüne bağlıdır. Onun bu işe bakışına, koşuşturmasına, çalışmasına bağlıdır. Daha somut ifade etmek gerekirse okul müdürü, okulu sosyal ve kültürel bir merkez haline sokmak istiyorsa şu çalışmaları ısrarla ve aksatmadan, istikrarlı bir şekilde yürütmelidir:</a:t>
            </a:r>
            <a:br>
              <a:rPr lang="tr-TR" sz="3200" dirty="0"/>
            </a:br>
            <a:endParaRPr lang="tr-TR" sz="3200" dirty="0"/>
          </a:p>
        </p:txBody>
      </p:sp>
    </p:spTree>
  </p:cSld>
  <p:clrMapOvr>
    <a:masterClrMapping/>
  </p:clrMapOvr>
  <p:transition spd="med">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92696"/>
            <a:ext cx="8229600" cy="724942"/>
          </a:xfrm>
        </p:spPr>
        <p:txBody>
          <a:bodyPr>
            <a:normAutofit fontScale="90000"/>
          </a:bodyPr>
          <a:lstStyle/>
          <a:p>
            <a:pPr fontAlgn="base"/>
            <a:r>
              <a:rPr lang="tr-TR" sz="3100" b="1" dirty="0">
                <a:solidFill>
                  <a:srgbClr val="FF0000"/>
                </a:solidFill>
              </a:rPr>
              <a:t>Konu ile ilgili mevzuat maddeleri:</a:t>
            </a:r>
            <a:br>
              <a:rPr lang="tr-TR" sz="3100" b="1" dirty="0">
                <a:solidFill>
                  <a:srgbClr val="FF0000"/>
                </a:solidFill>
              </a:rPr>
            </a:br>
            <a:r>
              <a:rPr lang="tr-TR" sz="3100" b="1" dirty="0">
                <a:solidFill>
                  <a:srgbClr val="FF0000"/>
                </a:solidFill>
              </a:rPr>
              <a:t>Müdür, görev, yetki ve sorumlulukları bölümünde;</a:t>
            </a:r>
            <a:r>
              <a:rPr lang="tr-TR" b="1" dirty="0">
                <a:solidFill>
                  <a:srgbClr val="FF0000"/>
                </a:solidFill>
              </a:rPr>
              <a:t/>
            </a:r>
            <a:br>
              <a:rPr lang="tr-TR" b="1" dirty="0">
                <a:solidFill>
                  <a:srgbClr val="FF0000"/>
                </a:solidFill>
              </a:rPr>
            </a:br>
            <a:endParaRPr lang="tr-TR" b="1" dirty="0">
              <a:solidFill>
                <a:srgbClr val="FF0000"/>
              </a:solidFill>
            </a:endParaRPr>
          </a:p>
        </p:txBody>
      </p:sp>
      <p:sp>
        <p:nvSpPr>
          <p:cNvPr id="3" name="2 İçerik Yer Tutucusu"/>
          <p:cNvSpPr>
            <a:spLocks noGrp="1"/>
          </p:cNvSpPr>
          <p:nvPr>
            <p:ph sz="half" idx="1"/>
          </p:nvPr>
        </p:nvSpPr>
        <p:spPr>
          <a:xfrm>
            <a:off x="0" y="1412776"/>
            <a:ext cx="4495800" cy="4713387"/>
          </a:xfrm>
          <a:solidFill>
            <a:schemeClr val="tx2">
              <a:lumMod val="40000"/>
              <a:lumOff val="60000"/>
            </a:schemeClr>
          </a:solidFill>
        </p:spPr>
        <p:txBody>
          <a:bodyPr>
            <a:normAutofit fontScale="92500" lnSpcReduction="20000"/>
          </a:bodyPr>
          <a:lstStyle/>
          <a:p>
            <a:r>
              <a:rPr lang="tr-TR" dirty="0">
                <a:solidFill>
                  <a:srgbClr val="FF0000"/>
                </a:solidFill>
              </a:rPr>
              <a:t>ç) </a:t>
            </a:r>
            <a:r>
              <a:rPr lang="tr-TR" dirty="0"/>
              <a:t>Okul veya kurumun derslik, bilişim teknolojisi sınıfı, </a:t>
            </a:r>
            <a:r>
              <a:rPr lang="tr-TR" dirty="0" err="1"/>
              <a:t>laboratuvar</a:t>
            </a:r>
            <a:r>
              <a:rPr lang="tr-TR" dirty="0"/>
              <a:t>, atölye, kütüphane, araç ve gereci ile diğer tesisleri eğitim ve öğretime hazır bulundurur. Bunlardan imkânlar ölçüsünde diğer okul veya kurumlar ile çevrenin de yararlanmasını sağlar. Diğer okul veya kurum ve çevre imkânlarından da yararlanılması için gerekli tedbirleri alır.</a:t>
            </a:r>
          </a:p>
          <a:p>
            <a:endParaRPr lang="tr-TR" dirty="0"/>
          </a:p>
        </p:txBody>
      </p:sp>
      <p:sp>
        <p:nvSpPr>
          <p:cNvPr id="4" name="3 İçerik Yer Tutucusu"/>
          <p:cNvSpPr>
            <a:spLocks noGrp="1"/>
          </p:cNvSpPr>
          <p:nvPr>
            <p:ph sz="half" idx="2"/>
          </p:nvPr>
        </p:nvSpPr>
        <p:spPr>
          <a:xfrm>
            <a:off x="4644008" y="1484784"/>
            <a:ext cx="4042792" cy="4641379"/>
          </a:xfrm>
          <a:solidFill>
            <a:schemeClr val="accent5">
              <a:lumMod val="20000"/>
              <a:lumOff val="80000"/>
            </a:schemeClr>
          </a:solidFill>
        </p:spPr>
        <p:txBody>
          <a:bodyPr>
            <a:normAutofit fontScale="92500" lnSpcReduction="20000"/>
          </a:bodyPr>
          <a:lstStyle/>
          <a:p>
            <a:pPr algn="ctr"/>
            <a:r>
              <a:rPr lang="tr-TR" dirty="0">
                <a:solidFill>
                  <a:srgbClr val="FF0000"/>
                </a:solidFill>
              </a:rPr>
              <a:t>ğ) </a:t>
            </a:r>
            <a:r>
              <a:rPr lang="tr-TR" dirty="0"/>
              <a:t>Okul veya kurum ve çevre imkânlarının değerlendirilerek, yapılacak deney, proje, gezi ve gözlemlerin planlanması,</a:t>
            </a:r>
          </a:p>
          <a:p>
            <a:pPr algn="ctr"/>
            <a:endParaRPr lang="tr-TR" dirty="0"/>
          </a:p>
        </p:txBody>
      </p:sp>
    </p:spTree>
  </p:cSld>
  <p:clrMapOvr>
    <a:masterClrMapping/>
  </p:clrMapOvr>
  <p:transition spd="med">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half" idx="1"/>
          </p:nvPr>
        </p:nvSpPr>
        <p:spPr>
          <a:xfrm>
            <a:off x="251520" y="188640"/>
            <a:ext cx="4248472" cy="5976664"/>
          </a:xfrm>
          <a:solidFill>
            <a:schemeClr val="accent6">
              <a:lumMod val="60000"/>
              <a:lumOff val="40000"/>
            </a:schemeClr>
          </a:solidFill>
        </p:spPr>
        <p:txBody>
          <a:bodyPr>
            <a:normAutofit fontScale="70000" lnSpcReduction="20000"/>
          </a:bodyPr>
          <a:lstStyle/>
          <a:p>
            <a:r>
              <a:rPr lang="tr-TR" b="1" dirty="0">
                <a:solidFill>
                  <a:srgbClr val="FF0000"/>
                </a:solidFill>
              </a:rPr>
              <a:t>Okul-Aile Birliği : </a:t>
            </a:r>
            <a:r>
              <a:rPr lang="tr-TR" sz="3100" dirty="0"/>
              <a:t>Yönetmeliğine uygun kurulmalı, yönetmeliğinde belirtilen görevler için çalıştırılmalıdır. Okul müdürü, her ay okul aile birliğini toplamalı, okuldaki çalışmalar hakkında onları bilgilendirmeli, okulun çalışmalarını onların da çevrelerine ve diğer velilere anlatmalarını istemelidir. Okul Aile Birliği ile öğretmenler arasında okul müdürü köprü görevini yapmalıdır. Okul Aile Birliği de okul ile veliler arasında köprü görevini iyi yürütmelidir. Tamamen okul müdürüne bağlı olarak etkin ve etkili olarak çalıştırılacak bir Okul Aile Birliği okula ve çevreye çok şeyler katacaktır. </a:t>
            </a:r>
          </a:p>
        </p:txBody>
      </p:sp>
      <p:sp>
        <p:nvSpPr>
          <p:cNvPr id="4" name="3 İçerik Yer Tutucusu"/>
          <p:cNvSpPr>
            <a:spLocks noGrp="1"/>
          </p:cNvSpPr>
          <p:nvPr>
            <p:ph sz="half" idx="2"/>
          </p:nvPr>
        </p:nvSpPr>
        <p:spPr>
          <a:xfrm>
            <a:off x="4499992" y="188640"/>
            <a:ext cx="4186808" cy="5976664"/>
          </a:xfrm>
          <a:solidFill>
            <a:srgbClr val="FFC000"/>
          </a:solidFill>
        </p:spPr>
        <p:txBody>
          <a:bodyPr>
            <a:noAutofit/>
          </a:bodyPr>
          <a:lstStyle/>
          <a:p>
            <a:r>
              <a:rPr lang="tr-TR" sz="2400" dirty="0"/>
              <a:t>Okulun her türlü etkinliklerine Okul Aile Birliği davet edilmeli, yerleri ayrılmalı, kendilerine önem ve değer verildiği hissettirilmelidir. Okul müdürü, Okul Aile Birliği üyelerine, öğretmenlerle iletişimlerinde, öğretmenlerin karşısına “Ben Okul Aile Birliği üyesiyim.” şeklinde asla çıkmamalarını sürekli vurgulamalı, bu yönde telkinlerde bulunmalıdır. Okul Aile Birliği, okulun en etkili sivil toplum kuruluşudur.</a:t>
            </a:r>
            <a:br>
              <a:rPr lang="tr-TR" sz="2400" dirty="0"/>
            </a:br>
            <a:endParaRPr lang="tr-TR" sz="2400" dirty="0"/>
          </a:p>
        </p:txBody>
      </p:sp>
    </p:spTree>
  </p:cSld>
  <p:clrMapOvr>
    <a:masterClrMapping/>
  </p:clrMapOvr>
  <p:transition spd="med">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24744"/>
            <a:ext cx="8784976" cy="4401205"/>
          </a:xfrm>
          <a:prstGeom prst="rect">
            <a:avLst/>
          </a:prstGeom>
          <a:solidFill>
            <a:schemeClr val="tx2">
              <a:lumMod val="20000"/>
              <a:lumOff val="80000"/>
            </a:schemeClr>
          </a:solidFill>
          <a:ln>
            <a:solidFill>
              <a:srgbClr val="C00000"/>
            </a:solidFill>
          </a:ln>
        </p:spPr>
        <p:txBody>
          <a:bodyPr wrap="square">
            <a:spAutoFit/>
          </a:bodyPr>
          <a:lstStyle/>
          <a:p>
            <a:r>
              <a:rPr lang="tr-TR" sz="2800" b="1" dirty="0">
                <a:solidFill>
                  <a:srgbClr val="FF0000"/>
                </a:solidFill>
              </a:rPr>
              <a:t>2. Dernek- Vakıf : </a:t>
            </a:r>
            <a:r>
              <a:rPr lang="tr-TR" sz="2800" dirty="0">
                <a:solidFill>
                  <a:schemeClr val="tx2"/>
                </a:solidFill>
              </a:rPr>
              <a:t>Okulun bir yan kuruluşu olan dernek – vakıf yönetimi ile okul müdürü iyi ve yapıcı ilişkiler içinde olmalıdır. Okulun gereksinimi olan ders araç – gereçleri ve diğer gereksinimlerinin karşılanmasında bu kuruluşların yadsınmayacak büyüklükte katkıları olduğunu hepimiz bilmekteyiz. Zaman zaman Okul Aile Birliğinin desteğini de kaydırarak bu kuruluşların çalışmalarına yardımcı olunmalı, okulun her türlü etkinliklerine davet edilmeli, yerleri ayrılmalı, sıcak ilişki ve iletişim sürdürülmelidir.</a:t>
            </a:r>
            <a:r>
              <a:rPr lang="tr-TR" sz="2800" dirty="0">
                <a:solidFill>
                  <a:srgbClr val="C00000"/>
                </a:solidFill>
              </a:rPr>
              <a:t/>
            </a:r>
            <a:br>
              <a:rPr lang="tr-TR" sz="2800" dirty="0">
                <a:solidFill>
                  <a:srgbClr val="C00000"/>
                </a:solidFill>
              </a:rPr>
            </a:br>
            <a:endParaRPr lang="tr-TR" sz="2800" dirty="0">
              <a:solidFill>
                <a:srgbClr val="C00000"/>
              </a:solidFill>
            </a:endParaRPr>
          </a:p>
        </p:txBody>
      </p:sp>
    </p:spTree>
  </p:cSld>
  <p:clrMapOvr>
    <a:masterClrMapping/>
  </p:clrMapOvr>
  <p:transition spd="med">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268760"/>
            <a:ext cx="8568952" cy="3416320"/>
          </a:xfrm>
          <a:prstGeom prst="rect">
            <a:avLst/>
          </a:prstGeom>
          <a:solidFill>
            <a:schemeClr val="bg2">
              <a:lumMod val="50000"/>
            </a:schemeClr>
          </a:solidFill>
        </p:spPr>
        <p:txBody>
          <a:bodyPr wrap="square">
            <a:spAutoFit/>
          </a:bodyPr>
          <a:lstStyle/>
          <a:p>
            <a:r>
              <a:rPr lang="tr-TR" sz="2400" b="1" dirty="0">
                <a:solidFill>
                  <a:srgbClr val="FF0000"/>
                </a:solidFill>
              </a:rPr>
              <a:t>3. İlçe Milli Eğitim Müdürlüğü : </a:t>
            </a:r>
            <a:r>
              <a:rPr lang="tr-TR" sz="2400" dirty="0"/>
              <a:t>Okulun resmi olarak bağlı bulunduğu İlçe Milli Eğitim Müdürlüğü ile sıcak, </a:t>
            </a:r>
            <a:r>
              <a:rPr lang="tr-TR" sz="2400" dirty="0" smtClean="0"/>
              <a:t>istikrarlı </a:t>
            </a:r>
            <a:r>
              <a:rPr lang="tr-TR" sz="2400" dirty="0"/>
              <a:t>ve etkili iletişim kurulmalıdır. Çünkü okulun bir çok eksiği, bir çok resmi işi bu kurum tarafından yürütülmektedir. Okulda yapılan tüm çalışmalar İlçe Milli </a:t>
            </a:r>
            <a:r>
              <a:rPr lang="tr-TR" sz="2400" dirty="0" smtClean="0"/>
              <a:t>Eğitim </a:t>
            </a:r>
            <a:r>
              <a:rPr lang="tr-TR" sz="2400" dirty="0"/>
              <a:t>Müdürlüğü’ne bildirilmeli, önemli tören ve toplantılara Müdür ve Şube Müdürleri davet edilmelidir. İlçe Milli Eğitim Müdürlüğü’nün güven ve desteğini sağlamak bir okul için çok önemlidir.</a:t>
            </a:r>
            <a:br>
              <a:rPr lang="tr-TR" sz="2400" dirty="0"/>
            </a:br>
            <a:endParaRPr lang="tr-TR" sz="2400" dirty="0"/>
          </a:p>
        </p:txBody>
      </p:sp>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196752"/>
            <a:ext cx="8280920" cy="3539430"/>
          </a:xfrm>
          <a:prstGeom prst="rect">
            <a:avLst/>
          </a:prstGeom>
          <a:solidFill>
            <a:schemeClr val="tx2">
              <a:lumMod val="40000"/>
              <a:lumOff val="60000"/>
            </a:schemeClr>
          </a:solidFill>
        </p:spPr>
        <p:txBody>
          <a:bodyPr wrap="square">
            <a:spAutoFit/>
          </a:bodyPr>
          <a:lstStyle/>
          <a:p>
            <a:r>
              <a:rPr lang="tr-TR" sz="2400" b="1" dirty="0">
                <a:solidFill>
                  <a:srgbClr val="C00000"/>
                </a:solidFill>
              </a:rPr>
              <a:t>4. Kaymakamlık : </a:t>
            </a:r>
            <a:r>
              <a:rPr lang="tr-TR" sz="2800" dirty="0"/>
              <a:t>Okul Müdürü, ilçenin en üst düzey </a:t>
            </a:r>
            <a:r>
              <a:rPr lang="tr-TR" sz="2800" dirty="0" smtClean="0"/>
              <a:t>yöneticisi </a:t>
            </a:r>
            <a:r>
              <a:rPr lang="tr-TR" sz="2800" dirty="0"/>
              <a:t>olan Kaymakam ile de ilişkilerini sıcak tutmaya, zaman zaman onu ziyaret ederek okulu hakkında bilgilendirmeye çalışmalıdır. Okul ile ilgili bir çok problemin çözümünde Kaymakamın desteği çok önemlidir. Okulun önemli kutlama, tören ve toplantılarına Kaymakam özel olarak davet edilmelidir.</a:t>
            </a:r>
            <a:br>
              <a:rPr lang="tr-TR" sz="2800" dirty="0"/>
            </a:br>
            <a:endParaRPr lang="tr-TR" sz="2800" dirty="0"/>
          </a:p>
        </p:txBody>
      </p:sp>
    </p:spTree>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82</TotalTime>
  <Words>1528</Words>
  <Application>Microsoft Office PowerPoint</Application>
  <PresentationFormat>Ekran Gösterisi (4:3)</PresentationFormat>
  <Paragraphs>34</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EĞİTİM ÖĞRETİMDE ÇEVRE  İMKANLARININ KULLANILMASI</vt:lpstr>
      <vt:lpstr>Slayt 2</vt:lpstr>
      <vt:lpstr>Slayt 3</vt:lpstr>
      <vt:lpstr>Slayt 4</vt:lpstr>
      <vt:lpstr>Konu ile ilgili mevzuat maddeleri: Müdür, görev, yetki ve sorumlulukları bölümünde; </vt:lpstr>
      <vt:lpstr>Slayt 6</vt:lpstr>
      <vt:lpstr>Slayt 7</vt:lpstr>
      <vt:lpstr>Slayt 8</vt:lpstr>
      <vt:lpstr>Slayt 9</vt:lpstr>
      <vt:lpstr>Slayt 10</vt:lpstr>
      <vt:lpstr>Slayt 11</vt:lpstr>
      <vt:lpstr>Slayt 12</vt:lpstr>
      <vt:lpstr>Slayt 13</vt:lpstr>
      <vt:lpstr>Slayt 14</vt:lpstr>
      <vt:lpstr>Okullarımız çevre ile sıcak iletişim kurmak için aşağıdaki çalışmalara her öğretim yılında yer vermelidir : </vt:lpstr>
      <vt:lpstr>Slayt 16</vt:lpstr>
      <vt:lpstr>Slayt 17</vt:lpstr>
      <vt:lpstr>* YIL SONU SERGİSİ : Öğrencilerin el emeklerini anne babalarına bir sergi aracılığı ile göstermeleri onlar için çok önemlidir. Anne- babalar da bu sergilerde çocuklarının çalışmalarını görmekten büyük haz ve mutluluk duyarlar. </vt:lpstr>
      <vt:lpstr>Slayt 19</vt:lpstr>
      <vt:lpstr>Slayt 20</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EĞİTİM ÖĞRETİMDE ÇEVRE  İMKANLARININ KULLANILMASI</dc:title>
  <dc:creator>PC</dc:creator>
  <cp:lastModifiedBy>PC</cp:lastModifiedBy>
  <cp:revision>9</cp:revision>
  <dcterms:created xsi:type="dcterms:W3CDTF">2012-06-12T16:38:20Z</dcterms:created>
  <dcterms:modified xsi:type="dcterms:W3CDTF">2012-06-12T18:02:51Z</dcterms:modified>
</cp:coreProperties>
</file>