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5" r:id="rId8"/>
    <p:sldId id="264" r:id="rId9"/>
    <p:sldId id="266" r:id="rId10"/>
    <p:sldId id="267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05.05.2011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google.com/imgres?imgurl=http://www.saintambrosebarlow.wigan.sch.uk/research_images/numbers.gif&amp;imgrefurl=http://www.saintambrosebarlow.wigan.sch.uk/Links/pupillinks.htm&amp;usg=__c1jZ6bUQE8EWK3ZWnsBeNFVXgkU=&amp;h=363&amp;w=400&amp;sz=9&amp;hl=tr&amp;start=20&amp;um=1&amp;tbnid=EtaTjJq6niaExM:&amp;tbnh=113&amp;tbnw=124&amp;prev=/images?q=NUMBERS&amp;ndsp=20&amp;hl=tr&amp;rls=com.microsoft:*:IE-SearchBox&amp;rlz=1I7SUNA_en&amp;sa=N&amp;um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gi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gif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771800" y="548680"/>
            <a:ext cx="3974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7780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TAM SAYILAR</a:t>
            </a:r>
          </a:p>
        </p:txBody>
      </p:sp>
      <p:pic>
        <p:nvPicPr>
          <p:cNvPr id="1026" name="Picture 2" descr="C:\Users\mehmet\Desktop\m51hstlgxl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7704856" cy="479542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857500" y="3429000"/>
            <a:ext cx="731520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En küçük pozitif tam sayı                         </a:t>
            </a:r>
            <a:r>
              <a:rPr lang="tr-TR" dirty="0" err="1">
                <a:latin typeface="Helvetica" charset="-94"/>
              </a:rPr>
              <a:t>dir</a:t>
            </a:r>
            <a:r>
              <a:rPr lang="tr-TR" dirty="0">
                <a:latin typeface="Helvetica" charset="-94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En büyük negatif tam sayı                        </a:t>
            </a:r>
            <a:r>
              <a:rPr lang="tr-TR" dirty="0" err="1">
                <a:latin typeface="Helvetica" charset="-94"/>
              </a:rPr>
              <a:t>dir</a:t>
            </a:r>
            <a:r>
              <a:rPr lang="tr-TR" dirty="0">
                <a:latin typeface="Helvetica" charset="-94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İki basamaklı en küçük tam sayı              dur.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İki basamaklı en büyük tam sayı              dur.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İki basamaklı en küçük pozitif tam sayı        dur.</a:t>
            </a:r>
          </a:p>
          <a:p>
            <a:pPr>
              <a:spcBef>
                <a:spcPct val="50000"/>
              </a:spcBef>
            </a:pPr>
            <a:endParaRPr lang="tr-TR" dirty="0">
              <a:latin typeface="Helvetica" charset="-94"/>
            </a:endParaRPr>
          </a:p>
        </p:txBody>
      </p:sp>
      <p:pic>
        <p:nvPicPr>
          <p:cNvPr id="10" name="Picture 3" descr="C:\Documents and Settings\Victory\Desktop\gif\sumger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3875"/>
            <a:ext cx="29464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0" y="685800"/>
            <a:ext cx="3962400" cy="2286000"/>
          </a:xfrm>
          <a:prstGeom prst="wedgeEllipseCallout">
            <a:avLst>
              <a:gd name="adj1" fmla="val 24921"/>
              <a:gd name="adj2" fmla="val 84306"/>
            </a:avLst>
          </a:prstGeom>
          <a:noFill/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 algn="ctr"/>
            <a:endParaRPr lang="tr-TR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09600" y="1295400"/>
            <a:ext cx="3048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Bunları cevaplayabilirmiyiz?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9144000" cy="693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Line 6"/>
          <p:cNvSpPr>
            <a:spLocks noChangeShapeType="1"/>
          </p:cNvSpPr>
          <p:nvPr/>
        </p:nvSpPr>
        <p:spPr bwMode="auto">
          <a:xfrm>
            <a:off x="3200400" y="5562600"/>
            <a:ext cx="3429000" cy="0"/>
          </a:xfrm>
          <a:prstGeom prst="line">
            <a:avLst/>
          </a:prstGeom>
          <a:noFill/>
          <a:ln w="762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029200" y="51816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00"/>
                </a:solidFill>
              </a:rPr>
              <a:t>DENİZ SEVİYESİ</a:t>
            </a: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4267200" y="2819400"/>
            <a:ext cx="1219200" cy="2743200"/>
          </a:xfrm>
          <a:prstGeom prst="upArrow">
            <a:avLst>
              <a:gd name="adj1" fmla="val 250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 rot="5400000">
            <a:off x="4390232" y="3763168"/>
            <a:ext cx="1035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00"/>
                </a:solidFill>
                <a:latin typeface="Comic Sans MS" pitchFamily="66" charset="0"/>
              </a:rPr>
              <a:t>130 cm</a:t>
            </a:r>
          </a:p>
        </p:txBody>
      </p:sp>
      <p:sp>
        <p:nvSpPr>
          <p:cNvPr id="7" name="AutoShape 11"/>
          <p:cNvSpPr>
            <a:spLocks noChangeArrowheads="1"/>
          </p:cNvSpPr>
          <p:nvPr/>
        </p:nvSpPr>
        <p:spPr bwMode="auto">
          <a:xfrm rot="10800000">
            <a:off x="2895600" y="5562600"/>
            <a:ext cx="1219200" cy="1143000"/>
          </a:xfrm>
          <a:prstGeom prst="upArrow">
            <a:avLst>
              <a:gd name="adj1" fmla="val 25000"/>
              <a:gd name="adj2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 rot="5400000">
            <a:off x="2902744" y="5950744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000000"/>
                </a:solidFill>
                <a:latin typeface="Comic Sans MS" pitchFamily="66" charset="0"/>
              </a:rPr>
              <a:t>72 cm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5943600" y="3657600"/>
            <a:ext cx="38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>
                <a:solidFill>
                  <a:srgbClr val="000000"/>
                </a:solidFill>
                <a:latin typeface="Comic Sans MS" pitchFamily="66" charset="0"/>
              </a:rPr>
              <a:t>+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1219200" y="5668963"/>
            <a:ext cx="381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>
                <a:solidFill>
                  <a:srgbClr val="000000"/>
                </a:solidFill>
                <a:latin typeface="Comic Sans MS" pitchFamily="66" charset="0"/>
              </a:rPr>
              <a:t>-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833 0 " pathEditMode="relative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833 0 " pathEditMode="relative" ptsTypes="AA">
                                      <p:cBhvr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54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6" grpId="1"/>
      <p:bldP spid="6" grpId="2"/>
      <p:bldP spid="7" grpId="0" animBg="1"/>
      <p:bldP spid="8" grpId="0" build="allAtOnce"/>
      <p:bldP spid="8" grpId="1" build="allAtOnce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ehmet\Desktop\termometre-nedi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2272679" cy="5302918"/>
          </a:xfrm>
          <a:prstGeom prst="rect">
            <a:avLst/>
          </a:prstGeom>
          <a:noFill/>
        </p:spPr>
      </p:pic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3203848" y="1124744"/>
            <a:ext cx="571500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000" dirty="0">
                <a:latin typeface="Helvetica" charset="-94"/>
              </a:rPr>
              <a:t>Günlük yaşantımızda karşılaştığımız olayları ifade etmek İçin doğal sayılar yetersiz kalır.</a:t>
            </a:r>
          </a:p>
          <a:p>
            <a:pPr>
              <a:spcBef>
                <a:spcPct val="50000"/>
              </a:spcBef>
            </a:pPr>
            <a:r>
              <a:rPr lang="tr-TR" sz="2000" dirty="0">
                <a:latin typeface="Helvetica" charset="-94"/>
              </a:rPr>
              <a:t>Örneğin; bir satıcının bir malın satışından ettiği zarar, sıfırın altındaki hava sıcaklığı, bir ailenin giderleri, deniz seviyesinin altı... gibi</a:t>
            </a:r>
          </a:p>
        </p:txBody>
      </p:sp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3169096" y="3284984"/>
            <a:ext cx="586740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000" dirty="0">
                <a:latin typeface="Helvetica" pitchFamily="34" charset="0"/>
                <a:cs typeface="Helvetica" pitchFamily="34" charset="0"/>
              </a:rPr>
              <a:t>Termometrenin gösterdiği sıcaklık sıfırın üstünde 2 °C (veya +2°C), Termometrenin gösterdiği sıcaklık sıfırın altında   5 °C (veya -5 °C) </a:t>
            </a:r>
            <a:r>
              <a:rPr lang="tr-TR" sz="2000" dirty="0" err="1">
                <a:latin typeface="Helvetica" pitchFamily="34" charset="0"/>
                <a:cs typeface="Helvetica" pitchFamily="34" charset="0"/>
              </a:rPr>
              <a:t>dir</a:t>
            </a:r>
            <a:r>
              <a:rPr lang="tr-TR" sz="2000" dirty="0">
                <a:latin typeface="Helvetica" pitchFamily="34" charset="0"/>
                <a:cs typeface="Helvetica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tr-TR" sz="2000" dirty="0">
                <a:latin typeface="Helvetica" pitchFamily="34" charset="0"/>
                <a:cs typeface="Helvetica" pitchFamily="34" charset="0"/>
              </a:rPr>
              <a:t>Termometre örneğinde de görüldüğü gibi bazı kavramları ifade edebilmek için sıfırdan küçük sayılara ihtiyaç vardır.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number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5157192"/>
            <a:ext cx="1315690" cy="1309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51520" y="764704"/>
            <a:ext cx="86106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i="1" dirty="0" smtClean="0"/>
              <a:t>Bu </a:t>
            </a:r>
            <a:r>
              <a:rPr lang="tr-TR" sz="2400" b="1" i="1" dirty="0"/>
              <a:t>çerçevede belli bir seviyenin altındaki miktarlar </a:t>
            </a:r>
            <a:r>
              <a:rPr lang="tr-TR" sz="3600" b="1" i="1" dirty="0">
                <a:solidFill>
                  <a:srgbClr val="0000FF"/>
                </a:solidFill>
              </a:rPr>
              <a:t>–</a:t>
            </a:r>
            <a:r>
              <a:rPr lang="tr-TR" sz="2400" b="1" i="1" dirty="0">
                <a:solidFill>
                  <a:srgbClr val="0000FF"/>
                </a:solidFill>
              </a:rPr>
              <a:t> </a:t>
            </a:r>
            <a:r>
              <a:rPr lang="tr-TR" sz="2400" b="1" i="1" dirty="0"/>
              <a:t>ile , seviyenin üstündeki miktarlar </a:t>
            </a:r>
            <a:r>
              <a:rPr lang="tr-TR" sz="2800" b="1" i="1" dirty="0">
                <a:solidFill>
                  <a:srgbClr val="0000FF"/>
                </a:solidFill>
              </a:rPr>
              <a:t>+</a:t>
            </a:r>
            <a:r>
              <a:rPr lang="tr-TR" sz="2400" b="1" i="1" dirty="0"/>
              <a:t> ile işaretlenmiş ve böylece, tam sayılar kümesi oluşmuştur</a:t>
            </a:r>
            <a:r>
              <a:rPr lang="tr-TR" sz="2400" b="1" i="1" dirty="0" smtClean="0"/>
              <a:t>.</a:t>
            </a:r>
            <a:endParaRPr lang="tr-TR" sz="2400" b="1" i="1" dirty="0"/>
          </a:p>
        </p:txBody>
      </p:sp>
      <p:pic>
        <p:nvPicPr>
          <p:cNvPr id="4" name="Picture 2" descr="C:\Users\mehmet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924944"/>
            <a:ext cx="4752528" cy="31683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67544" y="836712"/>
            <a:ext cx="670289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dirty="0">
                <a:latin typeface="Helvetica-Bold" charset="-94"/>
              </a:rPr>
              <a:t>Örnek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12 YTL alacak: 			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+</a:t>
            </a:r>
            <a:r>
              <a:rPr lang="tr-TR" dirty="0">
                <a:latin typeface="Helvetica" charset="-94"/>
              </a:rPr>
              <a:t>12YTL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30 YTL borç : 			</a:t>
            </a:r>
            <a:r>
              <a:rPr lang="tr-TR" dirty="0" smtClean="0">
                <a:latin typeface="Helvetica" charset="-94"/>
              </a:rPr>
              <a:t>               </a:t>
            </a:r>
            <a:r>
              <a:rPr lang="tr-TR" dirty="0" smtClean="0">
                <a:solidFill>
                  <a:srgbClr val="FF0000"/>
                </a:solidFill>
                <a:latin typeface="Helvetica" charset="-94"/>
              </a:rPr>
              <a:t>-</a:t>
            </a:r>
            <a:r>
              <a:rPr lang="tr-TR" dirty="0">
                <a:latin typeface="Helvetica" charset="-94"/>
              </a:rPr>
              <a:t>30 YTL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İleriye doğru gidilen 200 metre yol :	 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+</a:t>
            </a:r>
            <a:r>
              <a:rPr lang="tr-TR" dirty="0">
                <a:latin typeface="Helvetica" charset="-94"/>
              </a:rPr>
              <a:t>200 m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Geriye doğru gidilen 180 metre yol :	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-</a:t>
            </a:r>
            <a:r>
              <a:rPr lang="tr-TR" dirty="0">
                <a:latin typeface="Helvetica" charset="-94"/>
              </a:rPr>
              <a:t>180 m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Deniz seviyesinin 50 metre altı : 	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-</a:t>
            </a:r>
            <a:r>
              <a:rPr lang="tr-TR" dirty="0">
                <a:latin typeface="Helvetica" charset="-94"/>
              </a:rPr>
              <a:t>50 m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Deniz seviyesinin 50 metre üstü : 	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+</a:t>
            </a:r>
            <a:r>
              <a:rPr lang="tr-TR" dirty="0">
                <a:latin typeface="Helvetica" charset="-94"/>
              </a:rPr>
              <a:t>50 m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Bir satıştan elde edilen 20 YTL kâr: 	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+</a:t>
            </a:r>
            <a:r>
              <a:rPr lang="tr-TR" dirty="0">
                <a:latin typeface="Helvetica" charset="-94"/>
              </a:rPr>
              <a:t>20 YTL</a:t>
            </a:r>
          </a:p>
          <a:p>
            <a:pPr>
              <a:spcBef>
                <a:spcPct val="50000"/>
              </a:spcBef>
            </a:pPr>
            <a:r>
              <a:rPr lang="tr-TR" dirty="0">
                <a:latin typeface="Helvetica" charset="-94"/>
              </a:rPr>
              <a:t>Bir satıştan elde edilen 30 YTL zarar: 	</a:t>
            </a:r>
            <a:r>
              <a:rPr lang="tr-TR" dirty="0">
                <a:solidFill>
                  <a:srgbClr val="FF0000"/>
                </a:solidFill>
                <a:latin typeface="Helvetica" charset="-94"/>
              </a:rPr>
              <a:t>-</a:t>
            </a:r>
            <a:r>
              <a:rPr lang="tr-TR" dirty="0">
                <a:latin typeface="Helvetica" charset="-94"/>
              </a:rPr>
              <a:t>30 YTL</a:t>
            </a:r>
          </a:p>
        </p:txBody>
      </p:sp>
      <p:pic>
        <p:nvPicPr>
          <p:cNvPr id="3074" name="Picture 2" descr="C:\Users\mehmet\Desktop\peşin+satan+veresiye+ver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124744"/>
            <a:ext cx="2396138" cy="338437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55576" y="5373216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 i="1" dirty="0" smtClean="0"/>
              <a:t>Tam sayılar kümesi </a:t>
            </a:r>
            <a:r>
              <a:rPr lang="tr-TR" sz="2400" b="1" i="1" dirty="0" smtClean="0">
                <a:solidFill>
                  <a:srgbClr val="000000"/>
                </a:solidFill>
              </a:rPr>
              <a:t>Z</a:t>
            </a:r>
            <a:r>
              <a:rPr lang="tr-TR" b="1" i="1" dirty="0" smtClean="0"/>
              <a:t> (</a:t>
            </a:r>
            <a:r>
              <a:rPr lang="tr-TR" sz="2400" b="1" i="1" dirty="0" err="1" smtClean="0">
                <a:solidFill>
                  <a:srgbClr val="000000"/>
                </a:solidFill>
              </a:rPr>
              <a:t>Z</a:t>
            </a:r>
            <a:r>
              <a:rPr lang="tr-TR" b="1" i="1" dirty="0" err="1" smtClean="0"/>
              <a:t>ahl</a:t>
            </a:r>
            <a:r>
              <a:rPr lang="tr-TR" b="1" i="1" dirty="0" smtClean="0">
                <a:sym typeface="Wingdings" pitchFamily="2" charset="2"/>
              </a:rPr>
              <a:t>Sayı) ile isimlendirilir.</a:t>
            </a:r>
            <a:endParaRPr lang="tr-TR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971600" y="332656"/>
          <a:ext cx="6705600" cy="1870075"/>
        </p:xfrm>
        <a:graphic>
          <a:graphicData uri="http://schemas.openxmlformats.org/presentationml/2006/ole">
            <p:oleObj spid="_x0000_s6146" name="Denklem" r:id="rId3" imgW="2095200" imgH="583920" progId="Equation.3">
              <p:embed/>
            </p:oleObj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908050" y="2133600"/>
          <a:ext cx="3740150" cy="731838"/>
        </p:xfrm>
        <a:graphic>
          <a:graphicData uri="http://schemas.openxmlformats.org/presentationml/2006/ole">
            <p:oleObj spid="_x0000_s6147" name="Denklem" r:id="rId4" imgW="1168200" imgH="228600" progId="Equation.3">
              <p:embed/>
            </p:oleObj>
          </a:graphicData>
        </a:graphic>
      </p:graphicFrame>
      <p:pic>
        <p:nvPicPr>
          <p:cNvPr id="5" name="Picture 8" descr="gif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3276600"/>
            <a:ext cx="1295400" cy="1150938"/>
          </a:xfrm>
          <a:prstGeom prst="rect">
            <a:avLst/>
          </a:prstGeom>
          <a:noFill/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286000" y="3124200"/>
            <a:ext cx="6629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i="1" dirty="0">
                <a:solidFill>
                  <a:srgbClr val="000000"/>
                </a:solidFill>
              </a:rPr>
              <a:t>+</a:t>
            </a:r>
            <a:r>
              <a:rPr lang="tr-TR" sz="3200" b="1" i="1" dirty="0"/>
              <a:t> işaretli tam sayılar pozitif , </a:t>
            </a:r>
            <a:r>
              <a:rPr lang="tr-TR" sz="3200" b="1" i="1" dirty="0">
                <a:solidFill>
                  <a:srgbClr val="000000"/>
                </a:solidFill>
              </a:rPr>
              <a:t>-</a:t>
            </a:r>
            <a:r>
              <a:rPr lang="tr-TR" sz="3200" b="1" i="1" dirty="0"/>
              <a:t> işaretli tam sayılar negatif tam sayılar olarak isimlendirilir.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6200" y="4800600"/>
            <a:ext cx="8915400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i="1" dirty="0"/>
              <a:t>Pozitif tam sayılar önlerine + işareti konmadan da yazılabilir.</a:t>
            </a:r>
          </a:p>
          <a:p>
            <a:pPr>
              <a:spcBef>
                <a:spcPct val="50000"/>
              </a:spcBef>
            </a:pPr>
            <a:r>
              <a:rPr lang="tr-TR" sz="3200" b="1" i="1" dirty="0">
                <a:solidFill>
                  <a:srgbClr val="000000"/>
                </a:solidFill>
              </a:rPr>
              <a:t>Yani, +7=7, +5=5 v.b.</a:t>
            </a:r>
            <a:endParaRPr lang="tr-TR" sz="3200" b="1" i="1" dirty="0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6172200" y="18288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914400" y="533400"/>
          <a:ext cx="6477000" cy="1947863"/>
        </p:xfrm>
        <a:graphic>
          <a:graphicData uri="http://schemas.openxmlformats.org/presentationml/2006/ole">
            <p:oleObj spid="_x0000_s7170" name="Denklem" r:id="rId3" imgW="1815840" imgH="545760" progId="Equation.3">
              <p:embed/>
            </p:oleObj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066800" y="2438400"/>
          <a:ext cx="4260850" cy="1117600"/>
        </p:xfrm>
        <a:graphic>
          <a:graphicData uri="http://schemas.openxmlformats.org/presentationml/2006/ole">
            <p:oleObj spid="_x0000_s7171" name="Denklem" r:id="rId4" imgW="774360" imgH="203040" progId="Equation.3">
              <p:embed/>
            </p:oleObj>
          </a:graphicData>
        </a:graphic>
      </p:graphicFrame>
      <p:pic>
        <p:nvPicPr>
          <p:cNvPr id="4" name="Picture 10" descr="gif12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962400"/>
            <a:ext cx="1524000" cy="1524000"/>
          </a:xfrm>
          <a:prstGeom prst="rect">
            <a:avLst/>
          </a:prstGeom>
          <a:noFill/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1752600" y="3730625"/>
            <a:ext cx="7239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600" b="1" i="1" dirty="0" smtClean="0">
                <a:latin typeface="+mj-lt"/>
              </a:rPr>
              <a:t>0, </a:t>
            </a:r>
            <a:r>
              <a:rPr lang="tr-TR" sz="3600" b="1" i="1" dirty="0">
                <a:latin typeface="+mj-lt"/>
              </a:rPr>
              <a:t>alınan seviyeyi belirler. Dolayısıyla seviyenin ne altında ne de üstünde değildir. Bu durumda 0 ne pozitif, ne de negatif bir sayı değildir.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34"/>
          <p:cNvSpPr>
            <a:spLocks noChangeShapeType="1"/>
          </p:cNvSpPr>
          <p:nvPr/>
        </p:nvSpPr>
        <p:spPr bwMode="auto">
          <a:xfrm>
            <a:off x="838200" y="2057400"/>
            <a:ext cx="769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4" name="Text Box 35"/>
          <p:cNvSpPr txBox="1">
            <a:spLocks noChangeArrowheads="1"/>
          </p:cNvSpPr>
          <p:nvPr/>
        </p:nvSpPr>
        <p:spPr bwMode="auto">
          <a:xfrm>
            <a:off x="4038600" y="1600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-1</a:t>
            </a: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51816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+1</a:t>
            </a:r>
          </a:p>
        </p:txBody>
      </p:sp>
      <p:sp>
        <p:nvSpPr>
          <p:cNvPr id="6" name="Text Box 37"/>
          <p:cNvSpPr txBox="1">
            <a:spLocks noChangeArrowheads="1"/>
          </p:cNvSpPr>
          <p:nvPr/>
        </p:nvSpPr>
        <p:spPr bwMode="auto">
          <a:xfrm>
            <a:off x="4724400" y="16002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0</a:t>
            </a:r>
          </a:p>
        </p:txBody>
      </p:sp>
      <p:sp>
        <p:nvSpPr>
          <p:cNvPr id="7" name="Text Box 38"/>
          <p:cNvSpPr txBox="1">
            <a:spLocks noChangeArrowheads="1"/>
          </p:cNvSpPr>
          <p:nvPr/>
        </p:nvSpPr>
        <p:spPr bwMode="auto">
          <a:xfrm>
            <a:off x="63246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+3</a:t>
            </a:r>
          </a:p>
        </p:txBody>
      </p:sp>
      <p:sp>
        <p:nvSpPr>
          <p:cNvPr id="8" name="Text Box 39"/>
          <p:cNvSpPr txBox="1">
            <a:spLocks noChangeArrowheads="1"/>
          </p:cNvSpPr>
          <p:nvPr/>
        </p:nvSpPr>
        <p:spPr bwMode="auto">
          <a:xfrm>
            <a:off x="57912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+2</a:t>
            </a:r>
          </a:p>
        </p:txBody>
      </p:sp>
      <p:sp>
        <p:nvSpPr>
          <p:cNvPr id="9" name="Text Box 40"/>
          <p:cNvSpPr txBox="1">
            <a:spLocks noChangeArrowheads="1"/>
          </p:cNvSpPr>
          <p:nvPr/>
        </p:nvSpPr>
        <p:spPr bwMode="auto">
          <a:xfrm>
            <a:off x="73914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+5</a:t>
            </a:r>
          </a:p>
        </p:txBody>
      </p:sp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68580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+4</a:t>
            </a:r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7620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-6</a:t>
            </a: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13716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-5</a:t>
            </a:r>
          </a:p>
        </p:txBody>
      </p:sp>
      <p:sp>
        <p:nvSpPr>
          <p:cNvPr id="13" name="Text Box 44"/>
          <p:cNvSpPr txBox="1">
            <a:spLocks noChangeArrowheads="1"/>
          </p:cNvSpPr>
          <p:nvPr/>
        </p:nvSpPr>
        <p:spPr bwMode="auto">
          <a:xfrm>
            <a:off x="1905000" y="16002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-4</a:t>
            </a: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26670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-3</a:t>
            </a:r>
          </a:p>
        </p:txBody>
      </p:sp>
      <p:sp>
        <p:nvSpPr>
          <p:cNvPr id="15" name="Text Box 46"/>
          <p:cNvSpPr txBox="1">
            <a:spLocks noChangeArrowheads="1"/>
          </p:cNvSpPr>
          <p:nvPr/>
        </p:nvSpPr>
        <p:spPr bwMode="auto">
          <a:xfrm>
            <a:off x="33528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-2</a:t>
            </a: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7924800" y="1600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 +6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48006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144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F’</a:t>
            </a:r>
          </a:p>
        </p:txBody>
      </p:sp>
      <p:sp>
        <p:nvSpPr>
          <p:cNvPr id="19" name="Text Box 50"/>
          <p:cNvSpPr txBox="1">
            <a:spLocks noChangeArrowheads="1"/>
          </p:cNvSpPr>
          <p:nvPr/>
        </p:nvSpPr>
        <p:spPr bwMode="auto">
          <a:xfrm>
            <a:off x="15240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E’</a:t>
            </a: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19812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D’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27432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C’</a:t>
            </a:r>
          </a:p>
        </p:txBody>
      </p:sp>
      <p:sp>
        <p:nvSpPr>
          <p:cNvPr id="22" name="Text Box 53"/>
          <p:cNvSpPr txBox="1">
            <a:spLocks noChangeArrowheads="1"/>
          </p:cNvSpPr>
          <p:nvPr/>
        </p:nvSpPr>
        <p:spPr bwMode="auto">
          <a:xfrm>
            <a:off x="35052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B’</a:t>
            </a: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41910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A’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54102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A</a:t>
            </a:r>
          </a:p>
        </p:txBody>
      </p:sp>
      <p:sp>
        <p:nvSpPr>
          <p:cNvPr id="25" name="Text Box 56"/>
          <p:cNvSpPr txBox="1">
            <a:spLocks noChangeArrowheads="1"/>
          </p:cNvSpPr>
          <p:nvPr/>
        </p:nvSpPr>
        <p:spPr bwMode="auto">
          <a:xfrm>
            <a:off x="60198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B</a:t>
            </a:r>
          </a:p>
        </p:txBody>
      </p:sp>
      <p:sp>
        <p:nvSpPr>
          <p:cNvPr id="26" name="Text Box 57"/>
          <p:cNvSpPr txBox="1">
            <a:spLocks noChangeArrowheads="1"/>
          </p:cNvSpPr>
          <p:nvPr/>
        </p:nvSpPr>
        <p:spPr bwMode="auto">
          <a:xfrm>
            <a:off x="64770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C</a:t>
            </a:r>
          </a:p>
        </p:txBody>
      </p:sp>
      <p:sp>
        <p:nvSpPr>
          <p:cNvPr id="27" name="Text Box 58"/>
          <p:cNvSpPr txBox="1">
            <a:spLocks noChangeArrowheads="1"/>
          </p:cNvSpPr>
          <p:nvPr/>
        </p:nvSpPr>
        <p:spPr bwMode="auto">
          <a:xfrm>
            <a:off x="70104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D</a:t>
            </a:r>
          </a:p>
        </p:txBody>
      </p:sp>
      <p:sp>
        <p:nvSpPr>
          <p:cNvPr id="28" name="Text Box 59"/>
          <p:cNvSpPr txBox="1">
            <a:spLocks noChangeArrowheads="1"/>
          </p:cNvSpPr>
          <p:nvPr/>
        </p:nvSpPr>
        <p:spPr bwMode="auto">
          <a:xfrm>
            <a:off x="75438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E</a:t>
            </a:r>
          </a:p>
        </p:txBody>
      </p:sp>
      <p:sp>
        <p:nvSpPr>
          <p:cNvPr id="29" name="Text Box 60"/>
          <p:cNvSpPr txBox="1">
            <a:spLocks noChangeArrowheads="1"/>
          </p:cNvSpPr>
          <p:nvPr/>
        </p:nvSpPr>
        <p:spPr bwMode="auto">
          <a:xfrm>
            <a:off x="8077200" y="20574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/>
              <a:t>F</a:t>
            </a:r>
          </a:p>
        </p:txBody>
      </p:sp>
      <p:sp>
        <p:nvSpPr>
          <p:cNvPr id="30" name="Line 61"/>
          <p:cNvSpPr>
            <a:spLocks noChangeShapeType="1"/>
          </p:cNvSpPr>
          <p:nvPr/>
        </p:nvSpPr>
        <p:spPr bwMode="auto">
          <a:xfrm>
            <a:off x="5486400" y="2895600"/>
            <a:ext cx="3048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1" name="Line 62"/>
          <p:cNvSpPr>
            <a:spLocks noChangeShapeType="1"/>
          </p:cNvSpPr>
          <p:nvPr/>
        </p:nvSpPr>
        <p:spPr bwMode="auto">
          <a:xfrm flipH="1">
            <a:off x="1143000" y="2895600"/>
            <a:ext cx="3276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2" name="Rectangle 63"/>
          <p:cNvSpPr>
            <a:spLocks noChangeArrowheads="1"/>
          </p:cNvSpPr>
          <p:nvPr/>
        </p:nvSpPr>
        <p:spPr bwMode="auto">
          <a:xfrm>
            <a:off x="914400" y="3886200"/>
            <a:ext cx="7543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600" dirty="0"/>
              <a:t>      </a:t>
            </a:r>
            <a:r>
              <a:rPr lang="tr-TR" sz="2000" dirty="0"/>
              <a:t>Yukarıda görüldüğü gibi, her tam sayıya sayı doğrusu üzerinde </a:t>
            </a:r>
            <a:r>
              <a:rPr lang="tr-TR" sz="2000" dirty="0" err="1"/>
              <a:t>bîr</a:t>
            </a:r>
            <a:r>
              <a:rPr lang="tr-TR" sz="2000" dirty="0"/>
              <a:t> nokta karşılık gelmektedir.Bu noktaya o tam sayının görüntüsü denir. Sayı doğrusu üzerinde sıfır sayısının görüntüsü O noktasıdır. Bu noktaya, sayı doğrusunun </a:t>
            </a:r>
            <a:r>
              <a:rPr lang="tr-TR" sz="2000" dirty="0">
                <a:solidFill>
                  <a:srgbClr val="FF0000"/>
                </a:solidFill>
              </a:rPr>
              <a:t>Başlangıç Noktası</a:t>
            </a:r>
            <a:r>
              <a:rPr lang="tr-TR" sz="2000" dirty="0"/>
              <a:t> denir.</a:t>
            </a:r>
          </a:p>
        </p:txBody>
      </p:sp>
      <p:sp>
        <p:nvSpPr>
          <p:cNvPr id="33" name="Rectangle 64"/>
          <p:cNvSpPr>
            <a:spLocks noChangeArrowheads="1"/>
          </p:cNvSpPr>
          <p:nvPr/>
        </p:nvSpPr>
        <p:spPr bwMode="auto">
          <a:xfrm>
            <a:off x="381000" y="5562600"/>
            <a:ext cx="838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000" b="1" dirty="0">
                <a:latin typeface="Helvetica" charset="-94"/>
              </a:rPr>
              <a:t>NOT:</a:t>
            </a:r>
            <a:r>
              <a:rPr lang="tr-TR" sz="2000" dirty="0">
                <a:latin typeface="Helvetica" charset="-94"/>
              </a:rPr>
              <a:t>  Sayı doğrusu üzerinde tam sayılar; sağa doğru gidildikçe büyürler, sola doğru gidildikçe küçülürler.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 animBg="1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9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</TotalTime>
  <Words>353</Words>
  <Application>Microsoft Office PowerPoint</Application>
  <PresentationFormat>Ekran Gösterisi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2" baseType="lpstr">
      <vt:lpstr>Akış</vt:lpstr>
      <vt:lpstr>Denklem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ALP</dc:creator>
  <cp:lastModifiedBy>mehmet</cp:lastModifiedBy>
  <cp:revision>12</cp:revision>
  <dcterms:created xsi:type="dcterms:W3CDTF">2011-05-05T17:41:13Z</dcterms:created>
  <dcterms:modified xsi:type="dcterms:W3CDTF">2011-05-05T20:14:39Z</dcterms:modified>
</cp:coreProperties>
</file>