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17.11.2012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17.11.2012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yenimakale.com/nesli-tukenen-hayvanlar.htm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hlinkClick r:id="rId2"/>
              </a:rPr>
              <a:t>Nesli </a:t>
            </a:r>
            <a:r>
              <a:rPr lang="tr-TR" dirty="0" smtClean="0">
                <a:hlinkClick r:id="rId2"/>
              </a:rPr>
              <a:t>Tükenen Hayvanlar</a:t>
            </a:r>
            <a:r>
              <a:rPr lang="tr-TR" dirty="0" smtClean="0"/>
              <a:t> </a:t>
            </a:r>
            <a:r>
              <a:rPr lang="tr-TR" dirty="0" smtClean="0"/>
              <a:t/>
            </a:r>
            <a:br>
              <a:rPr lang="tr-TR" dirty="0" smtClean="0"/>
            </a:br>
            <a:endParaRPr lang="tr-TR" dirty="0"/>
          </a:p>
        </p:txBody>
      </p:sp>
      <p:sp>
        <p:nvSpPr>
          <p:cNvPr id="4" name="3 5-Nokta Yıldız"/>
          <p:cNvSpPr/>
          <p:nvPr/>
        </p:nvSpPr>
        <p:spPr>
          <a:xfrm>
            <a:off x="3214678" y="2857496"/>
            <a:ext cx="2357454" cy="235745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smtClean="0"/>
              <a:t>ERKAN SANCAK</a:t>
            </a:r>
          </a:p>
          <a:p>
            <a:pPr algn="ctr"/>
            <a:r>
              <a:rPr lang="tr-TR" sz="1400" dirty="0" smtClean="0"/>
              <a:t>6/c 1761</a:t>
            </a:r>
            <a:endParaRPr lang="tr-TR"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ANADOLU KAPLANI</a:t>
            </a:r>
            <a:endParaRPr lang="tr-TR" dirty="0"/>
          </a:p>
        </p:txBody>
      </p:sp>
      <p:sp>
        <p:nvSpPr>
          <p:cNvPr id="4" name="3 Metin Yer Tutucusu"/>
          <p:cNvSpPr>
            <a:spLocks noGrp="1"/>
          </p:cNvSpPr>
          <p:nvPr>
            <p:ph type="body" idx="2"/>
          </p:nvPr>
        </p:nvSpPr>
        <p:spPr/>
        <p:txBody>
          <a:bodyPr/>
          <a:lstStyle/>
          <a:p>
            <a:r>
              <a:rPr lang="tr-TR" i="1" dirty="0" smtClean="0"/>
              <a:t>Son Kaplan 1970 yılında öldürülmüştür</a:t>
            </a:r>
            <a:endParaRPr lang="tr-TR" i="1" dirty="0"/>
          </a:p>
        </p:txBody>
      </p:sp>
      <p:pic>
        <p:nvPicPr>
          <p:cNvPr id="5" name="4 İçerik Yer Tutucusu" descr="RIA-534359-tiger.jpg"/>
          <p:cNvPicPr>
            <a:picLocks noGrp="1" noChangeAspect="1"/>
          </p:cNvPicPr>
          <p:nvPr>
            <p:ph sz="half" idx="1"/>
          </p:nvPr>
        </p:nvPicPr>
        <p:blipFill>
          <a:blip r:embed="rId2"/>
          <a:stretch>
            <a:fillRect/>
          </a:stretch>
        </p:blipFill>
        <p:spPr>
          <a:xfrm>
            <a:off x="3825875" y="2424112"/>
            <a:ext cx="4610100" cy="3076575"/>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0" dirty="0" smtClean="0"/>
              <a:t> </a:t>
            </a:r>
            <a:r>
              <a:rPr lang="tr-TR" dirty="0" smtClean="0"/>
              <a:t>Mersin Balığı (Acipenseriformes)</a:t>
            </a:r>
            <a:r>
              <a:rPr lang="tr-TR" b="0" dirty="0" smtClean="0"/>
              <a:t> </a:t>
            </a:r>
            <a:endParaRPr lang="tr-TR" dirty="0"/>
          </a:p>
        </p:txBody>
      </p:sp>
      <p:sp>
        <p:nvSpPr>
          <p:cNvPr id="4" name="3 Metin Yer Tutucusu"/>
          <p:cNvSpPr>
            <a:spLocks noGrp="1"/>
          </p:cNvSpPr>
          <p:nvPr>
            <p:ph type="body" idx="2"/>
          </p:nvPr>
        </p:nvSpPr>
        <p:spPr/>
        <p:txBody>
          <a:bodyPr/>
          <a:lstStyle/>
          <a:p>
            <a:r>
              <a:rPr lang="tr-TR" dirty="0" smtClean="0"/>
              <a:t>.</a:t>
            </a:r>
            <a:r>
              <a:rPr lang="tr-TR" dirty="0" smtClean="0"/>
              <a:t> </a:t>
            </a:r>
            <a:r>
              <a:rPr lang="tr-TR" i="1" dirty="0" smtClean="0"/>
              <a:t>Bütün türleri nesli tükenme tehlikesi ile karşı karşıya bulunmaktadır, ve çoğunun hatta (en azından) yöresel olarak nesli çoktan tükenmiştir.</a:t>
            </a:r>
            <a:br>
              <a:rPr lang="tr-TR" i="1" dirty="0" smtClean="0"/>
            </a:br>
            <a:r>
              <a:rPr lang="tr-TR" i="1" dirty="0" smtClean="0"/>
              <a:t/>
            </a:r>
            <a:br>
              <a:rPr lang="tr-TR" i="1" dirty="0" smtClean="0"/>
            </a:br>
            <a:endParaRPr lang="tr-TR" i="1" dirty="0"/>
          </a:p>
        </p:txBody>
      </p:sp>
      <p:pic>
        <p:nvPicPr>
          <p:cNvPr id="5" name="4 İçerik Yer Tutucusu" descr="mersin_baligi.JPG"/>
          <p:cNvPicPr>
            <a:picLocks noGrp="1" noChangeAspect="1"/>
          </p:cNvPicPr>
          <p:nvPr>
            <p:ph sz="half" idx="1"/>
          </p:nvPr>
        </p:nvPicPr>
        <p:blipFill>
          <a:blip r:embed="rId2"/>
          <a:stretch>
            <a:fillRect/>
          </a:stretch>
        </p:blipFill>
        <p:spPr>
          <a:xfrm>
            <a:off x="4259262" y="1785926"/>
            <a:ext cx="4527580" cy="2705111"/>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0" dirty="0" smtClean="0"/>
              <a:t>* </a:t>
            </a:r>
            <a:r>
              <a:rPr lang="tr-TR" dirty="0" smtClean="0"/>
              <a:t>Çizgili Sırtlanlar</a:t>
            </a:r>
            <a:endParaRPr lang="tr-TR" dirty="0"/>
          </a:p>
        </p:txBody>
      </p:sp>
      <p:sp>
        <p:nvSpPr>
          <p:cNvPr id="4" name="3 Metin Yer Tutucusu"/>
          <p:cNvSpPr>
            <a:spLocks noGrp="1"/>
          </p:cNvSpPr>
          <p:nvPr>
            <p:ph type="body" idx="2"/>
          </p:nvPr>
        </p:nvSpPr>
        <p:spPr/>
        <p:txBody>
          <a:bodyPr>
            <a:normAutofit/>
          </a:bodyPr>
          <a:lstStyle/>
          <a:p>
            <a:r>
              <a:rPr lang="tr-TR" i="1" dirty="0" smtClean="0"/>
              <a:t>Çizgili sırtlan Afrika kıtasının kuzey yarısında, Asya'nın batısında (Anadolu dahil), Arap Yarımadasında ve Hindistan'da bulunuyordu. Artık nesillerinin tükendiği kabul edilmektedir.</a:t>
            </a:r>
            <a:r>
              <a:rPr lang="tr-TR" dirty="0" smtClean="0"/>
              <a:t/>
            </a:r>
            <a:br>
              <a:rPr lang="tr-TR" dirty="0" smtClean="0"/>
            </a:br>
            <a:endParaRPr lang="tr-TR" dirty="0"/>
          </a:p>
        </p:txBody>
      </p:sp>
      <p:pic>
        <p:nvPicPr>
          <p:cNvPr id="7" name="6 İçerik Yer Tutucusu" descr="Striped_Hyena.jpg"/>
          <p:cNvPicPr>
            <a:picLocks noGrp="1" noChangeAspect="1"/>
          </p:cNvPicPr>
          <p:nvPr>
            <p:ph sz="half" idx="1"/>
          </p:nvPr>
        </p:nvPicPr>
        <p:blipFill>
          <a:blip r:embed="rId2"/>
          <a:stretch>
            <a:fillRect/>
          </a:stretch>
        </p:blipFill>
        <p:spPr>
          <a:xfrm>
            <a:off x="4643438" y="1571612"/>
            <a:ext cx="4191015" cy="260588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NESLİ TÜKENEN HAYVANLAR</a:t>
            </a:r>
            <a:endParaRPr lang="tr-TR" dirty="0"/>
          </a:p>
        </p:txBody>
      </p:sp>
      <p:sp>
        <p:nvSpPr>
          <p:cNvPr id="3" name="2 İçerik Yer Tutucusu"/>
          <p:cNvSpPr>
            <a:spLocks noGrp="1"/>
          </p:cNvSpPr>
          <p:nvPr>
            <p:ph idx="1"/>
          </p:nvPr>
        </p:nvSpPr>
        <p:spPr/>
        <p:txBody>
          <a:bodyPr>
            <a:noAutofit/>
          </a:bodyPr>
          <a:lstStyle/>
          <a:p>
            <a:pPr>
              <a:buNone/>
            </a:pPr>
            <a:endParaRPr lang="tr-TR" sz="1600" dirty="0" smtClean="0"/>
          </a:p>
          <a:p>
            <a:pPr>
              <a:buNone/>
            </a:pPr>
            <a:r>
              <a:rPr lang="tr-TR" sz="1600" b="1" i="1" dirty="0" smtClean="0">
                <a:latin typeface="Bradley Hand ITC" pitchFamily="66" charset="0"/>
              </a:rPr>
              <a:t> </a:t>
            </a:r>
            <a:r>
              <a:rPr lang="tr-TR" sz="1600" b="1" i="1" dirty="0" smtClean="0">
                <a:latin typeface="Bradley Hand ITC" pitchFamily="66" charset="0"/>
              </a:rPr>
              <a:t>         </a:t>
            </a:r>
            <a:r>
              <a:rPr lang="tr-TR" sz="1800" i="1" dirty="0" smtClean="0"/>
              <a:t>Dünyanın </a:t>
            </a:r>
            <a:r>
              <a:rPr lang="tr-TR" sz="1800" i="1" dirty="0" smtClean="0"/>
              <a:t>varoluşundan günümüze kadar birçok canlı türü (hayvan ve bitki) gelip geçti. Maalesef insanoğlu elindekinin kıymetini her zaman onu kaybettikten sonra anlıyor. Hayvan ve bitki türleri biz insanların yaşamlarını devam ettirebilmelerinin de bir anahtarı aslında. Dünyanın doğal bir dengesi vardır. Bu doğal denge içinde bazı canlıların </a:t>
            </a:r>
            <a:r>
              <a:rPr lang="tr-TR" sz="1800" i="1" dirty="0" smtClean="0"/>
              <a:t>yok olması </a:t>
            </a:r>
            <a:r>
              <a:rPr lang="tr-TR" sz="1800" i="1" dirty="0" smtClean="0"/>
              <a:t>tabiidir. Ancak işin içine insanoğlu faktörü girdiğinde doğal dengeye müdahale etmemek mümkün olmuyor.</a:t>
            </a:r>
            <a:br>
              <a:rPr lang="tr-TR" sz="1800" i="1" dirty="0" smtClean="0"/>
            </a:br>
            <a:r>
              <a:rPr lang="tr-TR" sz="1800" i="1" dirty="0" smtClean="0"/>
              <a:t/>
            </a:r>
            <a:br>
              <a:rPr lang="tr-TR" sz="1800" i="1" dirty="0" smtClean="0"/>
            </a:br>
            <a:r>
              <a:rPr lang="tr-TR" sz="1800" i="1" dirty="0" smtClean="0"/>
              <a:t>Doğal afetler, yerküre değişimleri ve iklim tabii olarak doğal dengenin bir unsuruyken, insanoğlunun faaliyetleri bu canlı türlerinin birçoğunun neslinin tükenmesinde etkin rol oynamıştır ve hala da buna devam etmektedir. Şehirleşme ve sanayileşme gibi faaliyetler diğer canlıların doğal yaşam alanlarının tahribine yol açmıştır. Ayrıca doğrudan avlanma sonucunda da bir çok canlı türünün nesli sona ermiştir.</a:t>
            </a:r>
            <a:br>
              <a:rPr lang="tr-TR" sz="1800" i="1" dirty="0" smtClean="0"/>
            </a:br>
            <a:r>
              <a:rPr lang="tr-TR" sz="1800" i="1" dirty="0" smtClean="0"/>
              <a:t/>
            </a:r>
            <a:br>
              <a:rPr lang="tr-TR" sz="1800" i="1" dirty="0" smtClean="0"/>
            </a:br>
            <a:r>
              <a:rPr lang="tr-TR" sz="1800" i="1" dirty="0" smtClean="0"/>
              <a:t>Dünya üzerinde </a:t>
            </a:r>
            <a:r>
              <a:rPr lang="tr-TR" sz="1800" i="1" dirty="0" smtClean="0"/>
              <a:t>beş yüzden </a:t>
            </a:r>
            <a:r>
              <a:rPr lang="tr-TR" sz="1800" i="1" dirty="0" smtClean="0"/>
              <a:t>fazla türün nesli tamamen tükenmiştir. Aşağıda nesli tükenen hayvanların en önemlileri </a:t>
            </a:r>
            <a:r>
              <a:rPr lang="tr-TR" sz="1800" i="1" dirty="0" smtClean="0"/>
              <a:t>hakkında açıklamalar </a:t>
            </a:r>
            <a:r>
              <a:rPr lang="tr-TR" sz="1800" i="1" dirty="0" smtClean="0"/>
              <a:t>ve resimler yer almaktadır.</a:t>
            </a:r>
            <a:br>
              <a:rPr lang="tr-TR" sz="1800" i="1" dirty="0" smtClean="0"/>
            </a:br>
            <a:endParaRPr lang="tr-TR" sz="1800" i="1" dirty="0" smtClean="0"/>
          </a:p>
          <a:p>
            <a:pPr>
              <a:buNone/>
            </a:pPr>
            <a:r>
              <a:rPr lang="tr-TR" sz="1600" b="1" i="1" dirty="0" smtClean="0">
                <a:latin typeface="Bradley Hand ITC" pitchFamily="66" charset="0"/>
              </a:rPr>
              <a:t/>
            </a:r>
            <a:br>
              <a:rPr lang="tr-TR" sz="1600" b="1" i="1" dirty="0" smtClean="0">
                <a:latin typeface="Bradley Hand ITC" pitchFamily="66" charset="0"/>
              </a:rPr>
            </a:br>
            <a:r>
              <a:rPr lang="tr-TR" sz="1600" b="1" i="1" dirty="0" smtClean="0">
                <a:latin typeface="Bradley Hand ITC" pitchFamily="66" charset="0"/>
              </a:rPr>
              <a:t/>
            </a:r>
            <a:br>
              <a:rPr lang="tr-TR" sz="1600" b="1" i="1" dirty="0" smtClean="0">
                <a:latin typeface="Bradley Hand ITC" pitchFamily="66" charset="0"/>
              </a:rPr>
            </a:br>
            <a:endParaRPr lang="tr-TR" sz="1600" b="1" i="1" dirty="0" smtClean="0">
              <a:latin typeface="Bradley Hand ITC" pitchFamily="66" charset="0"/>
            </a:endParaRPr>
          </a:p>
          <a:p>
            <a:endParaRPr lang="tr-TR" sz="1600" b="1" i="1" dirty="0">
              <a:latin typeface="Bradley Hand ITC"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Dinozorlar</a:t>
            </a:r>
            <a:r>
              <a:rPr lang="tr-TR" dirty="0" smtClean="0"/>
              <a:t> :</a:t>
            </a:r>
            <a:endParaRPr lang="tr-TR" dirty="0"/>
          </a:p>
        </p:txBody>
      </p:sp>
      <p:sp>
        <p:nvSpPr>
          <p:cNvPr id="4" name="3 Metin Yer Tutucusu"/>
          <p:cNvSpPr>
            <a:spLocks noGrp="1"/>
          </p:cNvSpPr>
          <p:nvPr>
            <p:ph type="body" idx="2"/>
          </p:nvPr>
        </p:nvSpPr>
        <p:spPr/>
        <p:txBody>
          <a:bodyPr>
            <a:normAutofit/>
          </a:bodyPr>
          <a:lstStyle/>
          <a:p>
            <a:r>
              <a:rPr lang="tr-TR" i="1" dirty="0" smtClean="0"/>
              <a:t>* </a:t>
            </a:r>
            <a:r>
              <a:rPr lang="tr-TR" i="1" dirty="0" smtClean="0"/>
              <a:t>Dinozorlar </a:t>
            </a:r>
            <a:r>
              <a:rPr lang="tr-TR" i="1" dirty="0" smtClean="0"/>
              <a:t>160 milyon yıl civarında kara hayatına egemen olmuş hayvanlardır. Yeryüzünde bulunan yaklaşık 1000 </a:t>
            </a:r>
            <a:r>
              <a:rPr lang="tr-TR" i="1" dirty="0" smtClean="0"/>
              <a:t>dinozor </a:t>
            </a:r>
            <a:r>
              <a:rPr lang="tr-TR" i="1" dirty="0" smtClean="0"/>
              <a:t>türünün 65 milyon yıl önce çoğu türün nesli tükenmiştir. </a:t>
            </a:r>
            <a:r>
              <a:rPr lang="tr-TR" i="1" dirty="0" smtClean="0"/>
              <a:t>Dinozorların </a:t>
            </a:r>
            <a:r>
              <a:rPr lang="tr-TR" i="1" dirty="0" smtClean="0"/>
              <a:t>nasıl yokolduğuna dair birçok iddia gündeme atılmıştır. Bunlardan en kabul göreni Nobel ödüllü fizikçi </a:t>
            </a:r>
            <a:r>
              <a:rPr lang="tr-TR" i="1" dirty="0" smtClean="0"/>
              <a:t>Louis </a:t>
            </a:r>
            <a:r>
              <a:rPr lang="tr-TR" i="1" dirty="0" smtClean="0"/>
              <a:t>Alvarez ve oğlu jeolog Walter Alvarez’in ileri sürdükleri “dinozorların sonunun 65 milyon yıl önce yaklaşık 10km çapında bir göktaşının Dünya'ya çarpmasıyla nesillerinin tamamen sona erdiği” fikridir.</a:t>
            </a:r>
            <a:br>
              <a:rPr lang="tr-TR" i="1" dirty="0" smtClean="0"/>
            </a:br>
            <a:r>
              <a:rPr lang="tr-TR" i="1" dirty="0" smtClean="0"/>
              <a:t/>
            </a:r>
            <a:br>
              <a:rPr lang="tr-TR" i="1" dirty="0" smtClean="0"/>
            </a:br>
            <a:endParaRPr lang="tr-TR" i="1" dirty="0"/>
          </a:p>
        </p:txBody>
      </p:sp>
      <p:pic>
        <p:nvPicPr>
          <p:cNvPr id="5" name="4 İçerik Yer Tutucusu" descr="dinazor.JPG"/>
          <p:cNvPicPr>
            <a:picLocks noGrp="1" noChangeAspect="1"/>
          </p:cNvPicPr>
          <p:nvPr>
            <p:ph sz="half" idx="1"/>
          </p:nvPr>
        </p:nvPicPr>
        <p:blipFill>
          <a:blip r:embed="rId2"/>
          <a:stretch>
            <a:fillRect/>
          </a:stretch>
        </p:blipFill>
        <p:spPr>
          <a:xfrm>
            <a:off x="4144962" y="1285860"/>
            <a:ext cx="4499004" cy="414339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3008313" cy="1162050"/>
          </a:xfrm>
        </p:spPr>
        <p:txBody>
          <a:bodyPr/>
          <a:lstStyle/>
          <a:p>
            <a:r>
              <a:rPr lang="tr-TR" dirty="0" smtClean="0"/>
              <a:t>MAMUT</a:t>
            </a:r>
            <a:endParaRPr lang="tr-TR" dirty="0"/>
          </a:p>
        </p:txBody>
      </p:sp>
      <p:sp>
        <p:nvSpPr>
          <p:cNvPr id="4" name="3 Metin Yer Tutucusu"/>
          <p:cNvSpPr>
            <a:spLocks noGrp="1"/>
          </p:cNvSpPr>
          <p:nvPr>
            <p:ph type="body" idx="2"/>
          </p:nvPr>
        </p:nvSpPr>
        <p:spPr>
          <a:xfrm>
            <a:off x="0" y="1285860"/>
            <a:ext cx="3008313" cy="4691063"/>
          </a:xfrm>
        </p:spPr>
        <p:txBody>
          <a:bodyPr/>
          <a:lstStyle/>
          <a:p>
            <a:r>
              <a:rPr lang="tr-TR" i="1" dirty="0" smtClean="0"/>
              <a:t>* </a:t>
            </a:r>
            <a:r>
              <a:rPr lang="tr-TR" b="1" i="1" dirty="0" smtClean="0"/>
              <a:t>Mamut </a:t>
            </a:r>
            <a:r>
              <a:rPr lang="tr-TR" i="1" dirty="0" smtClean="0"/>
              <a:t>: 4,5 m boy ve 8 ton ağırlığa kadar varan bu cinsin son üyeleri M.Ö. 1700 yılında yaşamıştır. Bulunan en eski mamut kalıntıları 4 milyon yaşındadır. Mamutların neslinin tükenmesinin nedeni de tam olarak bilinmemekle birlikte, aşırı avlanma ya da buzul </a:t>
            </a:r>
            <a:r>
              <a:rPr lang="tr-TR" i="1" dirty="0" smtClean="0"/>
              <a:t>çağı </a:t>
            </a:r>
            <a:r>
              <a:rPr lang="tr-TR" i="1" dirty="0" smtClean="0"/>
              <a:t>sonundaki iklimsel değişimlerin buna neden olabileceği ileri sürülmektedir.</a:t>
            </a:r>
            <a:br>
              <a:rPr lang="tr-TR" i="1" dirty="0" smtClean="0"/>
            </a:br>
            <a:r>
              <a:rPr lang="tr-TR" i="1" dirty="0" smtClean="0"/>
              <a:t/>
            </a:r>
            <a:br>
              <a:rPr lang="tr-TR" i="1" dirty="0" smtClean="0"/>
            </a:br>
            <a:endParaRPr lang="tr-TR" i="1" dirty="0"/>
          </a:p>
        </p:txBody>
      </p:sp>
      <p:pic>
        <p:nvPicPr>
          <p:cNvPr id="5" name="4 İçerik Yer Tutucusu" descr="mamut.JPG"/>
          <p:cNvPicPr>
            <a:picLocks noGrp="1" noChangeAspect="1"/>
          </p:cNvPicPr>
          <p:nvPr>
            <p:ph sz="half" idx="1"/>
          </p:nvPr>
        </p:nvPicPr>
        <p:blipFill>
          <a:blip r:embed="rId2"/>
          <a:stretch>
            <a:fillRect/>
          </a:stretch>
        </p:blipFill>
        <p:spPr>
          <a:xfrm>
            <a:off x="3714744" y="1285861"/>
            <a:ext cx="4643470" cy="386240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MOA</a:t>
            </a:r>
            <a:endParaRPr lang="tr-TR" dirty="0"/>
          </a:p>
        </p:txBody>
      </p:sp>
      <p:sp>
        <p:nvSpPr>
          <p:cNvPr id="4" name="3 Metin Yer Tutucusu"/>
          <p:cNvSpPr>
            <a:spLocks noGrp="1"/>
          </p:cNvSpPr>
          <p:nvPr>
            <p:ph type="body" idx="2"/>
          </p:nvPr>
        </p:nvSpPr>
        <p:spPr/>
        <p:txBody>
          <a:bodyPr>
            <a:normAutofit fontScale="92500" lnSpcReduction="20000"/>
          </a:bodyPr>
          <a:lstStyle/>
          <a:p>
            <a:r>
              <a:rPr lang="tr-TR" b="1" i="1" dirty="0" smtClean="0"/>
              <a:t>Moalar</a:t>
            </a:r>
            <a:r>
              <a:rPr lang="tr-TR" i="1" dirty="0" smtClean="0"/>
              <a:t>, Yeni </a:t>
            </a:r>
            <a:r>
              <a:rPr lang="tr-TR" i="1" dirty="0" smtClean="0"/>
              <a:t>Zelanda'nın </a:t>
            </a:r>
            <a:r>
              <a:rPr lang="tr-TR" i="1" dirty="0" smtClean="0"/>
              <a:t>ormanlarında ve ovalarında 7 milyon yılı aşkın bir süre yaşadıktan sonra soyu tükenmiş olan uçamayan kuşlardır. Tartışmalı olan tür sayıları uzmanlara göre 13-26 arasında değişen ve devekuşunu andıran bu kuşların boynu uzun, başı küçük, gagası sağlam bacakları güçlüydü.</a:t>
            </a:r>
          </a:p>
          <a:p>
            <a:r>
              <a:rPr lang="tr-TR" i="1" dirty="0" smtClean="0"/>
              <a:t>Moaların boyutları türlere göre büyük bir değişiklik gösteriyordu.Bazılarının boyu 3 metreyi aşarken, en küçükleri hindiden iri değildi. Derileri kırmızıydı. Koyu renk tüylerinin ya uçları beyazdı ya da ortası sarı çizgili ve kenarları morumsuydu. Başlıca besin kaynakları otlar, tohumlar, meyveler ve yapraklardı.</a:t>
            </a:r>
          </a:p>
          <a:p>
            <a:r>
              <a:rPr lang="tr-TR" i="1" dirty="0" smtClean="0"/>
              <a:t>İri moaların 17. yüzyılın sonlarına doğru yok olduğu, küçük yapılı türlerden bazılarının daha uzun süre varlığını sürdürerek 19. yüzyıla ulaştığı sanılmaktadır. </a:t>
            </a:r>
          </a:p>
          <a:p>
            <a:r>
              <a:rPr lang="tr-TR" i="1" dirty="0" smtClean="0"/>
              <a:t/>
            </a:r>
            <a:br>
              <a:rPr lang="tr-TR" i="1" dirty="0" smtClean="0"/>
            </a:br>
            <a:endParaRPr lang="tr-TR" i="1" dirty="0"/>
          </a:p>
        </p:txBody>
      </p:sp>
      <p:pic>
        <p:nvPicPr>
          <p:cNvPr id="5" name="4 İçerik Yer Tutucusu" descr="moa.JPG"/>
          <p:cNvPicPr>
            <a:picLocks noGrp="1" noChangeAspect="1"/>
          </p:cNvPicPr>
          <p:nvPr>
            <p:ph sz="half" idx="1"/>
          </p:nvPr>
        </p:nvPicPr>
        <p:blipFill>
          <a:blip r:embed="rId2"/>
          <a:stretch>
            <a:fillRect/>
          </a:stretch>
        </p:blipFill>
        <p:spPr>
          <a:xfrm>
            <a:off x="4857752" y="701548"/>
            <a:ext cx="3571900" cy="4330765"/>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800" b="0" dirty="0" smtClean="0"/>
              <a:t>* </a:t>
            </a:r>
            <a:r>
              <a:rPr lang="tr-TR" sz="2800" dirty="0" smtClean="0"/>
              <a:t>Tazmanya Kaplanı veya Tazmanya kurdu </a:t>
            </a:r>
            <a:endParaRPr lang="tr-TR" sz="2800" dirty="0"/>
          </a:p>
        </p:txBody>
      </p:sp>
      <p:sp>
        <p:nvSpPr>
          <p:cNvPr id="4" name="3 Metin Yer Tutucusu"/>
          <p:cNvSpPr>
            <a:spLocks noGrp="1"/>
          </p:cNvSpPr>
          <p:nvPr>
            <p:ph type="body" idx="2"/>
          </p:nvPr>
        </p:nvSpPr>
        <p:spPr/>
        <p:txBody>
          <a:bodyPr>
            <a:noAutofit/>
          </a:bodyPr>
          <a:lstStyle/>
          <a:p>
            <a:r>
              <a:rPr lang="tr-TR" sz="2800" dirty="0" smtClean="0"/>
              <a:t> </a:t>
            </a:r>
            <a:r>
              <a:rPr lang="tr-TR" sz="2400" i="1" dirty="0" smtClean="0"/>
              <a:t>Avustralya’ya  özgü büyük bir etçil keselidir. 1930'lara kadar yaşadı. Tazmanya hükümeti ve çiftçilerin desteğiyle sürdürülen avlarla soyu tüketildi.</a:t>
            </a:r>
            <a:br>
              <a:rPr lang="tr-TR" sz="2400" i="1" dirty="0" smtClean="0"/>
            </a:br>
            <a:r>
              <a:rPr lang="tr-TR" sz="2800" dirty="0" smtClean="0"/>
              <a:t/>
            </a:r>
            <a:br>
              <a:rPr lang="tr-TR" sz="2800" dirty="0" smtClean="0"/>
            </a:br>
            <a:endParaRPr lang="tr-TR" sz="2800" dirty="0"/>
          </a:p>
        </p:txBody>
      </p:sp>
      <p:pic>
        <p:nvPicPr>
          <p:cNvPr id="5" name="4 İçerik Yer Tutucusu" descr="ThylacineHobart1933.jpg"/>
          <p:cNvPicPr>
            <a:picLocks noGrp="1" noChangeAspect="1"/>
          </p:cNvPicPr>
          <p:nvPr>
            <p:ph sz="half" idx="1"/>
          </p:nvPr>
        </p:nvPicPr>
        <p:blipFill>
          <a:blip r:embed="rId2"/>
          <a:stretch>
            <a:fillRect/>
          </a:stretch>
        </p:blipFill>
        <p:spPr>
          <a:xfrm>
            <a:off x="4357686" y="285728"/>
            <a:ext cx="3857652" cy="3000396"/>
          </a:xfrm>
          <a:prstGeom prst="rect">
            <a:avLst/>
          </a:prstGeom>
          <a:ln w="228600" cap="sq" cmpd="thickThin">
            <a:solidFill>
              <a:srgbClr val="000000"/>
            </a:solidFill>
            <a:prstDash val="solid"/>
            <a:miter lim="800000"/>
          </a:ln>
          <a:effectLst>
            <a:innerShdw blurRad="76200">
              <a:srgbClr val="000000"/>
            </a:innerShdw>
          </a:effectLst>
        </p:spPr>
      </p:pic>
      <p:pic>
        <p:nvPicPr>
          <p:cNvPr id="6" name="5 Resim" descr="Thylacinewithmouthagape.jpg"/>
          <p:cNvPicPr>
            <a:picLocks noChangeAspect="1"/>
          </p:cNvPicPr>
          <p:nvPr/>
        </p:nvPicPr>
        <p:blipFill>
          <a:blip r:embed="rId3"/>
          <a:stretch>
            <a:fillRect/>
          </a:stretch>
        </p:blipFill>
        <p:spPr>
          <a:xfrm>
            <a:off x="4357686" y="3500438"/>
            <a:ext cx="3857652" cy="3220555"/>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85728"/>
            <a:ext cx="3008313" cy="1162050"/>
          </a:xfrm>
        </p:spPr>
        <p:txBody>
          <a:bodyPr>
            <a:normAutofit fontScale="90000"/>
          </a:bodyPr>
          <a:lstStyle/>
          <a:p>
            <a:r>
              <a:rPr lang="tr-TR" b="0" dirty="0" smtClean="0"/>
              <a:t/>
            </a:r>
            <a:br>
              <a:rPr lang="tr-TR" b="0" dirty="0" smtClean="0"/>
            </a:br>
            <a:r>
              <a:rPr lang="tr-TR" b="0" dirty="0" smtClean="0"/>
              <a:t/>
            </a:r>
            <a:br>
              <a:rPr lang="tr-TR" b="0" dirty="0" smtClean="0"/>
            </a:br>
            <a:r>
              <a:rPr lang="tr-TR" b="0" dirty="0" smtClean="0"/>
              <a:t/>
            </a:r>
            <a:br>
              <a:rPr lang="tr-TR" b="0" dirty="0" smtClean="0"/>
            </a:br>
            <a:r>
              <a:rPr lang="tr-TR" b="0" dirty="0" smtClean="0"/>
              <a:t> </a:t>
            </a:r>
            <a:br>
              <a:rPr lang="tr-TR" b="0" dirty="0" smtClean="0"/>
            </a:br>
            <a:r>
              <a:rPr lang="tr-TR" b="0" dirty="0" smtClean="0"/>
              <a:t/>
            </a:r>
            <a:br>
              <a:rPr lang="tr-TR" b="0" dirty="0" smtClean="0"/>
            </a:br>
            <a:r>
              <a:rPr lang="tr-TR" b="0" dirty="0" smtClean="0"/>
              <a:t>* </a:t>
            </a:r>
            <a:r>
              <a:rPr lang="tr-TR" dirty="0" smtClean="0"/>
              <a:t>Hazar Kaplanı veya Pers Kaplanı </a:t>
            </a:r>
            <a:r>
              <a:rPr lang="tr-TR" b="0" dirty="0" smtClean="0"/>
              <a:t/>
            </a:r>
            <a:br>
              <a:rPr lang="tr-TR" b="0" dirty="0" smtClean="0"/>
            </a:br>
            <a:r>
              <a:rPr lang="tr-TR" b="0" dirty="0" smtClean="0"/>
              <a:t/>
            </a:r>
            <a:br>
              <a:rPr lang="tr-TR" b="0" dirty="0" smtClean="0"/>
            </a:br>
            <a:endParaRPr lang="tr-TR" dirty="0"/>
          </a:p>
        </p:txBody>
      </p:sp>
      <p:sp>
        <p:nvSpPr>
          <p:cNvPr id="4" name="3 Metin Yer Tutucusu"/>
          <p:cNvSpPr>
            <a:spLocks noGrp="1"/>
          </p:cNvSpPr>
          <p:nvPr>
            <p:ph type="body" idx="2"/>
          </p:nvPr>
        </p:nvSpPr>
        <p:spPr/>
        <p:txBody>
          <a:bodyPr>
            <a:normAutofit/>
          </a:bodyPr>
          <a:lstStyle/>
          <a:p>
            <a:r>
              <a:rPr lang="tr-TR" sz="1600" i="1" dirty="0" smtClean="0"/>
              <a:t>Hazar kaplanları yalnız yaşayan hayvanlardır. En batıda Türkiye olmak üzere Hazar denizi etrafında, Kafkasya’da İran, Türkmenistan, Afganistan’ın kuzey kesimlerinde ve </a:t>
            </a:r>
            <a:r>
              <a:rPr lang="tr-TR" sz="1600" i="1" dirty="0" smtClean="0"/>
              <a:t>Moğolistan </a:t>
            </a:r>
            <a:r>
              <a:rPr lang="tr-TR" sz="1600" i="1" dirty="0" smtClean="0"/>
              <a:t>bölgelerinde yaşamaktaydı. En son 1970 yılında Rusya'daki türün son üyesinin ölümüyle yok oldu.</a:t>
            </a:r>
            <a:br>
              <a:rPr lang="tr-TR" sz="1600" i="1" dirty="0" smtClean="0"/>
            </a:br>
            <a:endParaRPr lang="tr-TR" sz="1600" i="1" dirty="0"/>
          </a:p>
        </p:txBody>
      </p:sp>
      <p:pic>
        <p:nvPicPr>
          <p:cNvPr id="5" name="4 İçerik Yer Tutucusu" descr="b700caccf5c1dd832806a1e55e3791bb_1294011962.jpg"/>
          <p:cNvPicPr>
            <a:picLocks noGrp="1" noChangeAspect="1"/>
          </p:cNvPicPr>
          <p:nvPr>
            <p:ph sz="half" idx="1"/>
          </p:nvPr>
        </p:nvPicPr>
        <p:blipFill>
          <a:blip r:embed="rId2"/>
          <a:stretch>
            <a:fillRect/>
          </a:stretch>
        </p:blipFill>
        <p:spPr>
          <a:xfrm>
            <a:off x="3709470" y="457627"/>
            <a:ext cx="5077371" cy="5257389"/>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fi-FI" b="0" dirty="0" smtClean="0"/>
              <a:t>* </a:t>
            </a:r>
            <a:r>
              <a:rPr lang="fi-FI" dirty="0" smtClean="0"/>
              <a:t>Anadolu Panteri (Pantherea Pardus Tulliana)</a:t>
            </a:r>
            <a:endParaRPr lang="tr-TR" dirty="0"/>
          </a:p>
        </p:txBody>
      </p:sp>
      <p:sp>
        <p:nvSpPr>
          <p:cNvPr id="4" name="3 Metin Yer Tutucusu"/>
          <p:cNvSpPr>
            <a:spLocks noGrp="1"/>
          </p:cNvSpPr>
          <p:nvPr>
            <p:ph type="body" idx="2"/>
          </p:nvPr>
        </p:nvSpPr>
        <p:spPr/>
        <p:txBody>
          <a:bodyPr>
            <a:normAutofit lnSpcReduction="10000"/>
          </a:bodyPr>
          <a:lstStyle/>
          <a:p>
            <a:r>
              <a:rPr lang="tr-TR" i="1" dirty="0" smtClean="0"/>
              <a:t>Anadolu parsı, Orta Doğu ve Batı Asya'da yaygın olan İran leoparının (Panthera pardus saxicolor) Anadolu'da yaklaşık 30 yıl öncesine kadar yaşamış olan bir ırkıdır. Anadolu parsı Ege ve Batı Akdeniz, Doğu Akdeniz ve Doğu Anadolu bölgelerinde, daha çok ormanlık ve dağlık alanlarda yaşamıştır. Yaklaşık ömürleri 20 yıldır. Doğal yaşam alanları ve av kaynaklarının azalması parsları insanların yaşadığı yerlere yönlendirmiş ve bu da genellikle vurularak ya da zehirlenerek öldürülmelerine yol açmıştır. Anadolu'da varlığı 1974 yılından bu yana güvenilir şekilde kanıtlanamamıştır. Bundan dolayı en son bireyin 1974'de Beypazarı'nda vurulduğu kabul edilmektedir.</a:t>
            </a:r>
            <a:br>
              <a:rPr lang="tr-TR" i="1" dirty="0" smtClean="0"/>
            </a:br>
            <a:endParaRPr lang="tr-TR" i="1" dirty="0"/>
          </a:p>
        </p:txBody>
      </p:sp>
      <p:pic>
        <p:nvPicPr>
          <p:cNvPr id="5" name="4 İçerik Yer Tutucusu" descr="benekli_mta.jpg"/>
          <p:cNvPicPr>
            <a:picLocks noGrp="1" noChangeAspect="1"/>
          </p:cNvPicPr>
          <p:nvPr>
            <p:ph sz="half" idx="1"/>
          </p:nvPr>
        </p:nvPicPr>
        <p:blipFill>
          <a:blip r:embed="rId2"/>
          <a:stretch>
            <a:fillRect/>
          </a:stretch>
        </p:blipFill>
        <p:spPr>
          <a:xfrm>
            <a:off x="3786182" y="1285860"/>
            <a:ext cx="5102437" cy="367815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ANADOLU ASLANI</a:t>
            </a:r>
            <a:endParaRPr lang="tr-TR" dirty="0"/>
          </a:p>
        </p:txBody>
      </p:sp>
      <p:sp>
        <p:nvSpPr>
          <p:cNvPr id="4" name="3 Metin Yer Tutucusu"/>
          <p:cNvSpPr>
            <a:spLocks noGrp="1"/>
          </p:cNvSpPr>
          <p:nvPr>
            <p:ph type="body" idx="2"/>
          </p:nvPr>
        </p:nvSpPr>
        <p:spPr>
          <a:xfrm>
            <a:off x="714348" y="1714488"/>
            <a:ext cx="2743200" cy="4572000"/>
          </a:xfrm>
        </p:spPr>
        <p:txBody>
          <a:bodyPr>
            <a:normAutofit/>
          </a:bodyPr>
          <a:lstStyle/>
          <a:p>
            <a:r>
              <a:rPr lang="tr-TR" i="1" dirty="0" smtClean="0"/>
              <a:t>Kuzey Amerika dağ </a:t>
            </a:r>
            <a:r>
              <a:rPr lang="tr-TR" i="1" dirty="0" smtClean="0"/>
              <a:t>aslanı</a:t>
            </a:r>
            <a:r>
              <a:rPr lang="tr-TR" i="1" dirty="0" smtClean="0"/>
              <a:t> ile vaşak arasında bir büyüklüğe sahip olduğu düşünülen, sonuncusu, 1890 yılında, bugünkü spil dağı milli park alanında vurularak nesli tüketilmiş bir türdür</a:t>
            </a:r>
            <a:r>
              <a:rPr lang="tr-TR" i="1" dirty="0" smtClean="0"/>
              <a:t>.</a:t>
            </a:r>
            <a:r>
              <a:rPr lang="sv-SE" i="1" dirty="0" smtClean="0"/>
              <a:t>  En son 1890 yılında </a:t>
            </a:r>
            <a:r>
              <a:rPr lang="sv-SE" i="1" dirty="0" smtClean="0"/>
              <a:t>vurulmuştur.</a:t>
            </a:r>
            <a:endParaRPr lang="tr-TR" i="1" dirty="0"/>
          </a:p>
        </p:txBody>
      </p:sp>
      <p:pic>
        <p:nvPicPr>
          <p:cNvPr id="5" name="4 İçerik Yer Tutucusu" descr="images.jpg"/>
          <p:cNvPicPr>
            <a:picLocks noGrp="1" noChangeAspect="1"/>
          </p:cNvPicPr>
          <p:nvPr>
            <p:ph sz="half" idx="1"/>
          </p:nvPr>
        </p:nvPicPr>
        <p:blipFill>
          <a:blip r:embed="rId2"/>
          <a:stretch>
            <a:fillRect/>
          </a:stretch>
        </p:blipFill>
        <p:spPr>
          <a:xfrm>
            <a:off x="4143372" y="857232"/>
            <a:ext cx="4286280" cy="440723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41</TotalTime>
  <Words>239</Words>
  <PresentationFormat>Ekran Gösterisi (4:3)</PresentationFormat>
  <Paragraphs>30</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Akış</vt:lpstr>
      <vt:lpstr>Nesli Tükenen Hayvanlar  </vt:lpstr>
      <vt:lpstr>NESLİ TÜKENEN HAYVANLAR</vt:lpstr>
      <vt:lpstr>Dinozorlar :</vt:lpstr>
      <vt:lpstr>MAMUT</vt:lpstr>
      <vt:lpstr>MOA</vt:lpstr>
      <vt:lpstr>* Tazmanya Kaplanı veya Tazmanya kurdu </vt:lpstr>
      <vt:lpstr>      * Hazar Kaplanı veya Pers Kaplanı   </vt:lpstr>
      <vt:lpstr>* Anadolu Panteri (Pantherea Pardus Tulliana)</vt:lpstr>
      <vt:lpstr>ANADOLU ASLANI</vt:lpstr>
      <vt:lpstr>ANADOLU KAPLANI</vt:lpstr>
      <vt:lpstr> Mersin Balığı (Acipenseriformes) </vt:lpstr>
      <vt:lpstr>* Çizgili Sırtlanlar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Nesli Tükenen Hayvanlar  </dc:title>
  <cp:lastModifiedBy>asistan3</cp:lastModifiedBy>
  <cp:revision>6</cp:revision>
  <dcterms:modified xsi:type="dcterms:W3CDTF">2012-11-17T06:54:12Z</dcterms:modified>
</cp:coreProperties>
</file>