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7"/>
  </p:notesMasterIdLst>
  <p:sldIdLst>
    <p:sldId id="259" r:id="rId2"/>
    <p:sldId id="256" r:id="rId3"/>
    <p:sldId id="257" r:id="rId4"/>
    <p:sldId id="258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277" autoAdjust="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FD7D07-D356-49CB-8B2B-6A9AA43415E2}" type="datetimeFigureOut">
              <a:rPr lang="tr-TR" smtClean="0"/>
              <a:pPr/>
              <a:t>21.11.2012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D7C30-7BDE-4C30-8A18-C00DA3CD20C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D7C30-7BDE-4C30-8A18-C00DA3CD20C1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5A3E0-4FA6-49B2-A343-734E1E5567AF}" type="datetimeFigureOut">
              <a:rPr lang="tr-TR" smtClean="0"/>
              <a:pPr/>
              <a:t>21.11.2012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2D713-435D-4A66-8AC8-847D5B4A4D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Tm="180000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5A3E0-4FA6-49B2-A343-734E1E5567AF}" type="datetimeFigureOut">
              <a:rPr lang="tr-TR" smtClean="0"/>
              <a:pPr/>
              <a:t>21.11.2012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2D713-435D-4A66-8AC8-847D5B4A4D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Tm="180000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5A3E0-4FA6-49B2-A343-734E1E5567AF}" type="datetimeFigureOut">
              <a:rPr lang="tr-TR" smtClean="0"/>
              <a:pPr/>
              <a:t>21.11.2012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2D713-435D-4A66-8AC8-847D5B4A4D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Tm="180000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5A3E0-4FA6-49B2-A343-734E1E5567AF}" type="datetimeFigureOut">
              <a:rPr lang="tr-TR" smtClean="0"/>
              <a:pPr/>
              <a:t>21.11.2012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2D713-435D-4A66-8AC8-847D5B4A4D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Tm="180000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5A3E0-4FA6-49B2-A343-734E1E5567AF}" type="datetimeFigureOut">
              <a:rPr lang="tr-TR" smtClean="0"/>
              <a:pPr/>
              <a:t>21.11.2012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2D713-435D-4A66-8AC8-847D5B4A4D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Tm="180000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5A3E0-4FA6-49B2-A343-734E1E5567AF}" type="datetimeFigureOut">
              <a:rPr lang="tr-TR" smtClean="0"/>
              <a:pPr/>
              <a:t>21.11.2012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2D713-435D-4A66-8AC8-847D5B4A4D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Tm="180000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5A3E0-4FA6-49B2-A343-734E1E5567AF}" type="datetimeFigureOut">
              <a:rPr lang="tr-TR" smtClean="0"/>
              <a:pPr/>
              <a:t>21.11.2012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2D713-435D-4A66-8AC8-847D5B4A4D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Tm="180000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5A3E0-4FA6-49B2-A343-734E1E5567AF}" type="datetimeFigureOut">
              <a:rPr lang="tr-TR" smtClean="0"/>
              <a:pPr/>
              <a:t>21.11.2012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2D713-435D-4A66-8AC8-847D5B4A4D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Tm="180000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5A3E0-4FA6-49B2-A343-734E1E5567AF}" type="datetimeFigureOut">
              <a:rPr lang="tr-TR" smtClean="0"/>
              <a:pPr/>
              <a:t>21.11.2012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2D713-435D-4A66-8AC8-847D5B4A4D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Tm="180000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5A3E0-4FA6-49B2-A343-734E1E5567AF}" type="datetimeFigureOut">
              <a:rPr lang="tr-TR" smtClean="0"/>
              <a:pPr/>
              <a:t>21.11.2012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2D713-435D-4A66-8AC8-847D5B4A4D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Tm="180000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5A3E0-4FA6-49B2-A343-734E1E5567AF}" type="datetimeFigureOut">
              <a:rPr lang="tr-TR" smtClean="0"/>
              <a:pPr/>
              <a:t>21.11.2012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462D713-435D-4A66-8AC8-847D5B4A4DC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180000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925A3E0-4FA6-49B2-A343-734E1E5567AF}" type="datetimeFigureOut">
              <a:rPr lang="tr-TR" smtClean="0"/>
              <a:pPr/>
              <a:t>21.11.2012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462D713-435D-4A66-8AC8-847D5B4A4DC8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spd="slow" advTm="180000">
    <p:wheel spokes="1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43608" y="1184136"/>
            <a:ext cx="7239000" cy="1380768"/>
          </a:xfrm>
        </p:spPr>
        <p:txBody>
          <a:bodyPr>
            <a:normAutofit fontScale="90000"/>
          </a:bodyPr>
          <a:lstStyle/>
          <a:p>
            <a:pPr algn="ctr"/>
            <a:r>
              <a:rPr lang="tr-TR" sz="4800" b="1" dirty="0" smtClean="0">
                <a:solidFill>
                  <a:srgbClr val="00B0F0"/>
                </a:solidFill>
              </a:rPr>
              <a:t>İLKÖĞRETİM 4.SINIF </a:t>
            </a:r>
            <a:br>
              <a:rPr lang="tr-TR" sz="4800" b="1" dirty="0" smtClean="0">
                <a:solidFill>
                  <a:srgbClr val="00B0F0"/>
                </a:solidFill>
              </a:rPr>
            </a:br>
            <a:r>
              <a:rPr lang="tr-TR" sz="5300" b="1" dirty="0" smtClean="0">
                <a:solidFill>
                  <a:srgbClr val="FFFF00"/>
                </a:solidFill>
              </a:rPr>
              <a:t>TÜRKÇE</a:t>
            </a:r>
            <a:endParaRPr lang="tr-TR" sz="7300" b="1" dirty="0">
              <a:solidFill>
                <a:srgbClr val="FFFF00"/>
              </a:solidFill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1005408" y="1825440"/>
            <a:ext cx="7239000" cy="289970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tr-TR" sz="3600" b="1" dirty="0" smtClean="0">
              <a:solidFill>
                <a:schemeClr val="tx1">
                  <a:lumMod val="95000"/>
                </a:schemeClr>
              </a:solidFill>
              <a:latin typeface="Comic Sans MS" pitchFamily="66" charset="0"/>
            </a:endParaRPr>
          </a:p>
          <a:p>
            <a:pPr algn="ctr">
              <a:buNone/>
            </a:pPr>
            <a:endParaRPr lang="tr-TR" sz="3600" b="1" dirty="0" smtClean="0">
              <a:solidFill>
                <a:schemeClr val="tx1">
                  <a:lumMod val="95000"/>
                </a:schemeClr>
              </a:solidFill>
              <a:latin typeface="Comic Sans MS" pitchFamily="66" charset="0"/>
            </a:endParaRPr>
          </a:p>
          <a:p>
            <a:pPr algn="ctr">
              <a:buNone/>
            </a:pPr>
            <a:r>
              <a:rPr lang="tr-TR" sz="3600" b="1" dirty="0" smtClean="0">
                <a:solidFill>
                  <a:schemeClr val="tx1">
                    <a:lumMod val="95000"/>
                  </a:schemeClr>
                </a:solidFill>
                <a:latin typeface="Comic Sans MS" pitchFamily="66" charset="0"/>
              </a:rPr>
              <a:t>BÜYÜK ÜNLÜ UYUMU</a:t>
            </a:r>
            <a:endParaRPr lang="tr-TR" sz="3600" b="1" dirty="0">
              <a:solidFill>
                <a:schemeClr val="tx1">
                  <a:lumMod val="9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 advTm="18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051720" y="317376"/>
            <a:ext cx="5832648" cy="663352"/>
          </a:xfrm>
        </p:spPr>
        <p:txBody>
          <a:bodyPr>
            <a:normAutofit/>
          </a:bodyPr>
          <a:lstStyle/>
          <a:p>
            <a:pPr algn="ctr"/>
            <a:r>
              <a:rPr lang="tr-TR" sz="2800" dirty="0" smtClean="0">
                <a:solidFill>
                  <a:srgbClr val="FFFF00"/>
                </a:solidFill>
                <a:latin typeface="Comic Sans MS" pitchFamily="66" charset="0"/>
              </a:rPr>
              <a:t>BÜYÜK ÜNLÜ UYUMU</a:t>
            </a:r>
            <a:endParaRPr lang="tr-TR" sz="28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971600" y="1124744"/>
            <a:ext cx="7560840" cy="1224136"/>
          </a:xfrm>
        </p:spPr>
        <p:txBody>
          <a:bodyPr>
            <a:noAutofit/>
          </a:bodyPr>
          <a:lstStyle/>
          <a:p>
            <a:pPr algn="l">
              <a:lnSpc>
                <a:spcPct val="120000"/>
              </a:lnSpc>
            </a:pPr>
            <a:r>
              <a:rPr lang="tr-TR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Futura Bk BT" pitchFamily="34" charset="0"/>
              </a:rPr>
              <a:t>Türkçede bir sözcüğün ilk hecesinde kalın sesli </a:t>
            </a:r>
            <a:r>
              <a:rPr lang="tr-TR" sz="2000" b="1" dirty="0" smtClean="0">
                <a:solidFill>
                  <a:schemeClr val="tx1"/>
                </a:solidFill>
                <a:latin typeface="Futura Bk BT" pitchFamily="34" charset="0"/>
              </a:rPr>
              <a:t>(a,ı,o,u</a:t>
            </a:r>
            <a:r>
              <a:rPr lang="tr-TR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Futura Bk BT" pitchFamily="34" charset="0"/>
              </a:rPr>
              <a:t>)  varsa</a:t>
            </a:r>
          </a:p>
          <a:p>
            <a:pPr algn="l">
              <a:lnSpc>
                <a:spcPct val="120000"/>
              </a:lnSpc>
            </a:pPr>
            <a:r>
              <a:rPr lang="tr-TR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Futura Bk BT" pitchFamily="34" charset="0"/>
              </a:rPr>
              <a:t> sonraki seslilerde kalın olur. İnce sesli </a:t>
            </a:r>
            <a:r>
              <a:rPr lang="tr-TR" sz="2000" b="1" dirty="0" smtClean="0">
                <a:solidFill>
                  <a:schemeClr val="tx1"/>
                </a:solidFill>
                <a:latin typeface="Futura Bk BT" pitchFamily="34" charset="0"/>
              </a:rPr>
              <a:t>(e,i,ö,ü)</a:t>
            </a:r>
            <a:r>
              <a:rPr lang="tr-TR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Futura Bk BT" pitchFamily="34" charset="0"/>
              </a:rPr>
              <a:t> varsa sonrakilerde </a:t>
            </a:r>
          </a:p>
          <a:p>
            <a:pPr algn="l">
              <a:lnSpc>
                <a:spcPct val="120000"/>
              </a:lnSpc>
            </a:pPr>
            <a:r>
              <a:rPr lang="tr-TR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Futura Bk BT" pitchFamily="34" charset="0"/>
              </a:rPr>
              <a:t>ince  sesli olur. Bu uyuma “BÜYÜK ÜNLÜ UYUMU” denir.</a:t>
            </a:r>
          </a:p>
          <a:p>
            <a:pPr algn="l">
              <a:lnSpc>
                <a:spcPct val="120000"/>
              </a:lnSpc>
            </a:pPr>
            <a:endParaRPr lang="tr-TR" sz="2000" b="1" dirty="0">
              <a:solidFill>
                <a:schemeClr val="accent4">
                  <a:lumMod val="60000"/>
                  <a:lumOff val="40000"/>
                </a:schemeClr>
              </a:solidFill>
              <a:latin typeface="Futura Bk BT" pitchFamily="34" charset="0"/>
            </a:endParaRPr>
          </a:p>
        </p:txBody>
      </p:sp>
      <p:sp>
        <p:nvSpPr>
          <p:cNvPr id="4" name="2 Alt Başlık"/>
          <p:cNvSpPr txBox="1">
            <a:spLocks/>
          </p:cNvSpPr>
          <p:nvPr/>
        </p:nvSpPr>
        <p:spPr>
          <a:xfrm>
            <a:off x="971600" y="3573016"/>
            <a:ext cx="7920880" cy="936104"/>
          </a:xfrm>
          <a:prstGeom prst="rect">
            <a:avLst/>
          </a:prstGeom>
        </p:spPr>
        <p:txBody>
          <a:bodyPr vert="horz" lIns="45720" tIns="0" rIns="45720" bIns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lang="tr-TR" sz="2000" b="1" i="1" noProof="0" dirty="0" smtClean="0">
                <a:solidFill>
                  <a:srgbClr val="FFFFFF"/>
                </a:solidFill>
                <a:latin typeface="Futura Bk BT" pitchFamily="34" charset="0"/>
              </a:rPr>
              <a:t>Sıra sözcüğünün birinci hecesinde ve ikinci hecelerindeki ünlü harfler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lang="tr-TR" sz="2000" b="1" i="1" noProof="0" dirty="0" smtClean="0">
                <a:solidFill>
                  <a:srgbClr val="FFFFFF"/>
                </a:solidFill>
                <a:latin typeface="Futura Bk BT" pitchFamily="34" charset="0"/>
              </a:rPr>
              <a:t> (</a:t>
            </a:r>
            <a:r>
              <a:rPr lang="tr-TR" sz="2000" b="1" i="1" noProof="0" dirty="0" smtClean="0">
                <a:solidFill>
                  <a:srgbClr val="FFFF00"/>
                </a:solidFill>
                <a:latin typeface="Futura Bk BT" pitchFamily="34" charset="0"/>
              </a:rPr>
              <a:t>ı </a:t>
            </a:r>
            <a:r>
              <a:rPr lang="tr-TR" sz="2000" b="1" i="1" noProof="0" dirty="0" smtClean="0">
                <a:latin typeface="Futura Bk BT" pitchFamily="34" charset="0"/>
              </a:rPr>
              <a:t>ve</a:t>
            </a:r>
            <a:r>
              <a:rPr lang="tr-TR" sz="2000" b="1" i="1" noProof="0" dirty="0" smtClean="0">
                <a:solidFill>
                  <a:srgbClr val="FFFF00"/>
                </a:solidFill>
                <a:latin typeface="Futura Bk BT" pitchFamily="34" charset="0"/>
              </a:rPr>
              <a:t> a</a:t>
            </a:r>
            <a:r>
              <a:rPr lang="tr-TR" sz="2000" b="1" i="1" noProof="0" dirty="0" smtClean="0">
                <a:solidFill>
                  <a:srgbClr val="FFFFFF"/>
                </a:solidFill>
                <a:latin typeface="Futura Bk BT" pitchFamily="34" charset="0"/>
              </a:rPr>
              <a:t>) ikisi de kalın ünlü olduğu için “Sıra” sözcüğü Büyük Ünlü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lang="tr-TR" sz="2000" b="1" i="1" noProof="0" dirty="0" smtClean="0">
                <a:solidFill>
                  <a:srgbClr val="FFFFFF"/>
                </a:solidFill>
                <a:latin typeface="Futura Bk BT" pitchFamily="34" charset="0"/>
              </a:rPr>
              <a:t>Uyumuna uyar.</a:t>
            </a:r>
            <a:endParaRPr kumimoji="0" lang="tr-TR" sz="24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Futura Bk BT" pitchFamily="34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3923928" y="256490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u="sng" dirty="0" smtClean="0">
                <a:solidFill>
                  <a:srgbClr val="FFFF00"/>
                </a:solidFill>
                <a:latin typeface="Futura Bk BT" pitchFamily="34" charset="0"/>
              </a:rPr>
              <a:t>ı</a:t>
            </a:r>
            <a:endParaRPr lang="tr-TR" u="sng" dirty="0">
              <a:solidFill>
                <a:srgbClr val="FFFF00"/>
              </a:solidFill>
              <a:latin typeface="Futura Bk BT" pitchFamily="34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4716016" y="256490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Futura Bk BT" pitchFamily="34" charset="0"/>
              </a:rPr>
              <a:t>r</a:t>
            </a:r>
            <a:endParaRPr lang="tr-TR" dirty="0">
              <a:latin typeface="Futura Bk BT" pitchFamily="34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3707904" y="256490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Futura Bk BT" pitchFamily="34" charset="0"/>
              </a:rPr>
              <a:t>S</a:t>
            </a:r>
            <a:endParaRPr lang="tr-TR" dirty="0">
              <a:latin typeface="Futura Bk BT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4932040" y="256490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u="sng" dirty="0">
                <a:solidFill>
                  <a:srgbClr val="FFFF00"/>
                </a:solidFill>
                <a:latin typeface="Futura Bk BT" pitchFamily="34" charset="0"/>
              </a:rPr>
              <a:t>a</a:t>
            </a:r>
            <a:endParaRPr lang="tr-TR" u="sng" dirty="0">
              <a:solidFill>
                <a:srgbClr val="FFFF00"/>
              </a:solidFill>
              <a:latin typeface="Futura Bk BT" pitchFamily="34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283968" y="256490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Futura Bk BT" pitchFamily="34" charset="0"/>
              </a:rPr>
              <a:t>-</a:t>
            </a:r>
            <a:endParaRPr lang="tr-TR" dirty="0">
              <a:latin typeface="Futura Bk BT" pitchFamily="34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347864" y="3140968"/>
            <a:ext cx="1544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tr-TR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k BT" pitchFamily="34" charset="0"/>
              </a:rPr>
              <a:t>kalın ünlü     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4860032" y="3140968"/>
            <a:ext cx="1544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tr-TR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k BT" pitchFamily="34" charset="0"/>
              </a:rPr>
              <a:t>kalın ünlü     </a:t>
            </a:r>
          </a:p>
        </p:txBody>
      </p:sp>
      <p:sp>
        <p:nvSpPr>
          <p:cNvPr id="15" name="14 Metin kutusu"/>
          <p:cNvSpPr txBox="1"/>
          <p:nvPr/>
        </p:nvSpPr>
        <p:spPr>
          <a:xfrm>
            <a:off x="4788024" y="4869160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latin typeface="Futura Bk BT" pitchFamily="34" charset="0"/>
              </a:rPr>
              <a:t>l </a:t>
            </a:r>
            <a:r>
              <a:rPr lang="tr-TR" sz="2400" u="sng" dirty="0" smtClean="0">
                <a:solidFill>
                  <a:srgbClr val="FFFF00"/>
                </a:solidFill>
                <a:latin typeface="Futura Bk BT" pitchFamily="34" charset="0"/>
              </a:rPr>
              <a:t>e </a:t>
            </a:r>
            <a:r>
              <a:rPr lang="tr-TR" sz="2400" dirty="0" smtClean="0">
                <a:latin typeface="Futura Bk BT" pitchFamily="34" charset="0"/>
              </a:rPr>
              <a:t>m</a:t>
            </a:r>
            <a:endParaRPr lang="tr-TR" sz="1600" dirty="0">
              <a:latin typeface="Futura Bk BT" pitchFamily="34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3419872" y="4797152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Futura Bk BT" pitchFamily="34" charset="0"/>
              </a:rPr>
              <a:t>K </a:t>
            </a:r>
            <a:r>
              <a:rPr lang="tr-TR" sz="2800" u="sng" dirty="0" smtClean="0">
                <a:solidFill>
                  <a:srgbClr val="FFFF00"/>
                </a:solidFill>
                <a:latin typeface="Futura Bk BT" pitchFamily="34" charset="0"/>
              </a:rPr>
              <a:t>a</a:t>
            </a:r>
            <a:endParaRPr lang="tr-TR" u="sng" dirty="0">
              <a:solidFill>
                <a:srgbClr val="FFFF00"/>
              </a:solidFill>
              <a:latin typeface="Futura Bk BT" pitchFamily="34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4324132" y="4797152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Futura Bk BT" pitchFamily="34" charset="0"/>
              </a:rPr>
              <a:t>-</a:t>
            </a:r>
            <a:endParaRPr lang="tr-TR" dirty="0">
              <a:latin typeface="Futura Bk BT" pitchFamily="34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987824" y="5301208"/>
            <a:ext cx="1544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tr-TR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k BT" pitchFamily="34" charset="0"/>
              </a:rPr>
              <a:t>kalın ünlü     </a:t>
            </a:r>
          </a:p>
        </p:txBody>
      </p:sp>
      <p:sp>
        <p:nvSpPr>
          <p:cNvPr id="20" name="19 Dikdörtgen"/>
          <p:cNvSpPr/>
          <p:nvPr/>
        </p:nvSpPr>
        <p:spPr>
          <a:xfrm>
            <a:off x="4860032" y="5310500"/>
            <a:ext cx="14782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tr-TR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k BT" pitchFamily="34" charset="0"/>
              </a:rPr>
              <a:t>ince </a:t>
            </a:r>
            <a:r>
              <a:rPr lang="tr-TR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k BT" pitchFamily="34" charset="0"/>
              </a:rPr>
              <a:t>ünlü     </a:t>
            </a:r>
          </a:p>
        </p:txBody>
      </p:sp>
      <p:sp>
        <p:nvSpPr>
          <p:cNvPr id="21" name="20 Metin kutusu"/>
          <p:cNvSpPr txBox="1"/>
          <p:nvPr/>
        </p:nvSpPr>
        <p:spPr>
          <a:xfrm>
            <a:off x="1187624" y="5661248"/>
            <a:ext cx="7272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i="1" dirty="0" smtClean="0">
                <a:latin typeface="Futura Bk BT" pitchFamily="34" charset="0"/>
              </a:rPr>
              <a:t>Kalem sözcüğündeki ünlü harflerin biri kalın (</a:t>
            </a:r>
            <a:r>
              <a:rPr lang="tr-TR" sz="2000" b="1" i="1" dirty="0" smtClean="0">
                <a:solidFill>
                  <a:srgbClr val="FFFF00"/>
                </a:solidFill>
                <a:latin typeface="Futura Bk BT" pitchFamily="34" charset="0"/>
              </a:rPr>
              <a:t>a</a:t>
            </a:r>
            <a:r>
              <a:rPr lang="tr-TR" sz="2000" b="1" i="1" dirty="0" smtClean="0">
                <a:latin typeface="Futura Bk BT" pitchFamily="34" charset="0"/>
              </a:rPr>
              <a:t>), diğeri ince  (</a:t>
            </a:r>
            <a:r>
              <a:rPr lang="tr-TR" sz="2000" b="1" i="1" dirty="0" smtClean="0">
                <a:solidFill>
                  <a:srgbClr val="FFFF00"/>
                </a:solidFill>
                <a:latin typeface="Futura Bk BT" pitchFamily="34" charset="0"/>
              </a:rPr>
              <a:t>e</a:t>
            </a:r>
            <a:r>
              <a:rPr lang="tr-TR" sz="2000" b="1" i="1" dirty="0" smtClean="0">
                <a:latin typeface="Futura Bk BT" pitchFamily="34" charset="0"/>
              </a:rPr>
              <a:t>) ünlü olduğu için “Kalem” sözcüğü  Büyük Ünlü Uyumuna uymaz.</a:t>
            </a:r>
            <a:endParaRPr lang="tr-TR" sz="2000" b="1" i="1" dirty="0">
              <a:latin typeface="Futura Bk BT" pitchFamily="34" charset="0"/>
            </a:endParaRPr>
          </a:p>
        </p:txBody>
      </p:sp>
    </p:spTree>
  </p:cSld>
  <p:clrMapOvr>
    <a:masterClrMapping/>
  </p:clrMapOvr>
  <p:transition spd="slow" advTm="18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0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0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30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0"/>
                            </p:stCondLst>
                            <p:childTnLst>
                              <p:par>
                                <p:cTn id="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80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85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15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35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45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88640"/>
            <a:ext cx="7239000" cy="660688"/>
          </a:xfrm>
        </p:spPr>
        <p:txBody>
          <a:bodyPr>
            <a:normAutofit/>
          </a:bodyPr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BÜYÜK ÜNLÜ UYUMU</a:t>
            </a:r>
            <a:endParaRPr lang="tr-TR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17240" y="1052736"/>
            <a:ext cx="7499176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2000" b="1" dirty="0" smtClean="0">
                <a:latin typeface="Futura Bk BT" pitchFamily="34" charset="0"/>
              </a:rPr>
              <a:t>Büyük ünlü uyumuna uymayan sözcükler dilimize başka </a:t>
            </a:r>
          </a:p>
          <a:p>
            <a:pPr>
              <a:buNone/>
            </a:pPr>
            <a:r>
              <a:rPr lang="tr-TR" sz="2000" b="1" dirty="0" smtClean="0">
                <a:latin typeface="Futura Bk BT" pitchFamily="34" charset="0"/>
              </a:rPr>
              <a:t>dillerden girmiştir.  Bazı sözcüklerde ise ünlü uyumu aranmaz. </a:t>
            </a:r>
          </a:p>
          <a:p>
            <a:pPr algn="ctr">
              <a:buNone/>
            </a:pPr>
            <a:r>
              <a:rPr lang="tr-TR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Futura Bk BT" pitchFamily="34" charset="0"/>
              </a:rPr>
              <a:t>Bu sözcükler şunlardır:</a:t>
            </a:r>
          </a:p>
          <a:p>
            <a:pPr marL="457200" indent="-457200">
              <a:buClr>
                <a:srgbClr val="FFFF00"/>
              </a:buClr>
              <a:buNone/>
            </a:pPr>
            <a:r>
              <a:rPr lang="tr-TR" sz="2000" b="1" dirty="0" smtClean="0">
                <a:solidFill>
                  <a:srgbClr val="FFFF00"/>
                </a:solidFill>
                <a:latin typeface="Futura Bk BT" pitchFamily="34" charset="0"/>
              </a:rPr>
              <a:t>1.</a:t>
            </a:r>
            <a:r>
              <a:rPr lang="tr-TR" sz="2000" b="1" dirty="0" smtClean="0">
                <a:latin typeface="Futura Bk BT" pitchFamily="34" charset="0"/>
              </a:rPr>
              <a:t>	Tek heceli sözcükler,</a:t>
            </a:r>
          </a:p>
          <a:p>
            <a:pPr marL="457200" indent="-457200">
              <a:buClr>
                <a:srgbClr val="FFFF00"/>
              </a:buClr>
              <a:buNone/>
            </a:pPr>
            <a:r>
              <a:rPr lang="tr-TR" sz="2000" b="1" dirty="0" smtClean="0">
                <a:latin typeface="Futura Bk BT" pitchFamily="34" charset="0"/>
              </a:rPr>
              <a:t>	</a:t>
            </a:r>
            <a:r>
              <a:rPr lang="tr-TR" sz="2000" b="1" dirty="0" smtClean="0">
                <a:solidFill>
                  <a:srgbClr val="FFC000"/>
                </a:solidFill>
                <a:latin typeface="Futura Bk BT" pitchFamily="34" charset="0"/>
              </a:rPr>
              <a:t>gel, koş, yurt, kırk, kürk …</a:t>
            </a:r>
          </a:p>
          <a:p>
            <a:pPr marL="457200" indent="-457200">
              <a:buClr>
                <a:srgbClr val="FFFF00"/>
              </a:buClr>
              <a:buNone/>
            </a:pPr>
            <a:endParaRPr lang="tr-TR" sz="2000" b="1" dirty="0" smtClean="0">
              <a:solidFill>
                <a:srgbClr val="FFC000"/>
              </a:solidFill>
              <a:latin typeface="Futura Bk BT" pitchFamily="34" charset="0"/>
            </a:endParaRPr>
          </a:p>
          <a:p>
            <a:pPr marL="457200" indent="-457200">
              <a:buClr>
                <a:srgbClr val="FFFF00"/>
              </a:buClr>
              <a:buNone/>
            </a:pPr>
            <a:r>
              <a:rPr lang="tr-TR" sz="2000" b="1" dirty="0" smtClean="0">
                <a:solidFill>
                  <a:srgbClr val="FFFF00"/>
                </a:solidFill>
                <a:latin typeface="Futura Bk BT" pitchFamily="34" charset="0"/>
              </a:rPr>
              <a:t>2.</a:t>
            </a:r>
            <a:r>
              <a:rPr lang="tr-TR" sz="2000" b="1" dirty="0" smtClean="0">
                <a:latin typeface="Futura Bk BT" pitchFamily="34" charset="0"/>
              </a:rPr>
              <a:t>	Türkçe olduğu halde zamanla değişikliğe uğrayan sözcükler,</a:t>
            </a:r>
          </a:p>
          <a:p>
            <a:pPr marL="457200" indent="-457200">
              <a:buClr>
                <a:srgbClr val="FFFF00"/>
              </a:buClr>
              <a:buNone/>
            </a:pPr>
            <a:r>
              <a:rPr lang="tr-TR" sz="2000" b="1" dirty="0" smtClean="0">
                <a:solidFill>
                  <a:srgbClr val="FFC000"/>
                </a:solidFill>
                <a:latin typeface="Futura Bk BT" pitchFamily="34" charset="0"/>
              </a:rPr>
              <a:t>	Anne (ana), elma (alma), kardeş (</a:t>
            </a:r>
            <a:r>
              <a:rPr lang="tr-TR" sz="2000" b="1" dirty="0" err="1" smtClean="0">
                <a:solidFill>
                  <a:srgbClr val="FFC000"/>
                </a:solidFill>
                <a:latin typeface="Futura Bk BT" pitchFamily="34" charset="0"/>
              </a:rPr>
              <a:t>gardaş</a:t>
            </a:r>
            <a:r>
              <a:rPr lang="tr-TR" sz="2000" b="1" dirty="0" smtClean="0">
                <a:solidFill>
                  <a:srgbClr val="FFC000"/>
                </a:solidFill>
                <a:latin typeface="Futura Bk BT" pitchFamily="34" charset="0"/>
              </a:rPr>
              <a:t>)</a:t>
            </a:r>
          </a:p>
          <a:p>
            <a:pPr marL="457200" indent="-457200">
              <a:buClr>
                <a:srgbClr val="FFFF00"/>
              </a:buClr>
              <a:buNone/>
            </a:pPr>
            <a:endParaRPr lang="tr-TR" sz="2000" b="1" dirty="0" smtClean="0">
              <a:solidFill>
                <a:srgbClr val="FFC000"/>
              </a:solidFill>
              <a:latin typeface="Futura Bk BT" pitchFamily="34" charset="0"/>
            </a:endParaRPr>
          </a:p>
          <a:p>
            <a:pPr marL="457200" indent="-457200">
              <a:buClr>
                <a:srgbClr val="FFFF00"/>
              </a:buClr>
              <a:buNone/>
            </a:pPr>
            <a:r>
              <a:rPr lang="tr-TR" sz="2000" b="1" dirty="0" smtClean="0">
                <a:solidFill>
                  <a:srgbClr val="FFFF00"/>
                </a:solidFill>
                <a:latin typeface="Futura Bk BT" pitchFamily="34" charset="0"/>
              </a:rPr>
              <a:t>3.</a:t>
            </a:r>
            <a:r>
              <a:rPr lang="tr-TR" sz="2000" b="1" dirty="0" smtClean="0">
                <a:latin typeface="Futura Bk BT" pitchFamily="34" charset="0"/>
              </a:rPr>
              <a:t>	-ki, -(i)yor, -leyin, -</a:t>
            </a:r>
            <a:r>
              <a:rPr lang="tr-TR" sz="2000" b="1" dirty="0" err="1" smtClean="0">
                <a:latin typeface="Futura Bk BT" pitchFamily="34" charset="0"/>
              </a:rPr>
              <a:t>mtrak</a:t>
            </a:r>
            <a:r>
              <a:rPr lang="tr-TR" sz="2000" b="1" dirty="0" smtClean="0">
                <a:latin typeface="Futura Bk BT" pitchFamily="34" charset="0"/>
              </a:rPr>
              <a:t>, -</a:t>
            </a:r>
            <a:r>
              <a:rPr lang="tr-TR" sz="2000" b="1" dirty="0" err="1" smtClean="0">
                <a:latin typeface="Futura Bk BT" pitchFamily="34" charset="0"/>
              </a:rPr>
              <a:t>gil</a:t>
            </a:r>
            <a:r>
              <a:rPr lang="tr-TR" sz="2000" b="1" dirty="0" smtClean="0">
                <a:latin typeface="Futura Bk BT" pitchFamily="34" charset="0"/>
              </a:rPr>
              <a:t>, -</a:t>
            </a:r>
            <a:r>
              <a:rPr lang="tr-TR" sz="2000" b="1" dirty="0" err="1" smtClean="0">
                <a:latin typeface="Futura Bk BT" pitchFamily="34" charset="0"/>
              </a:rPr>
              <a:t>ken</a:t>
            </a:r>
            <a:r>
              <a:rPr lang="tr-TR" sz="2000" b="1" dirty="0" smtClean="0">
                <a:latin typeface="Futura Bk BT" pitchFamily="34" charset="0"/>
              </a:rPr>
              <a:t>, -</a:t>
            </a:r>
            <a:r>
              <a:rPr lang="tr-TR" sz="2000" b="1" dirty="0" err="1" smtClean="0">
                <a:latin typeface="Futura Bk BT" pitchFamily="34" charset="0"/>
              </a:rPr>
              <a:t>daş</a:t>
            </a:r>
            <a:r>
              <a:rPr lang="tr-TR" sz="2000" b="1" dirty="0" smtClean="0">
                <a:latin typeface="Futura Bk BT" pitchFamily="34" charset="0"/>
              </a:rPr>
              <a:t> eklerini alan sözcükler,</a:t>
            </a:r>
          </a:p>
          <a:p>
            <a:pPr marL="457200" indent="-457200">
              <a:buClr>
                <a:srgbClr val="FFFF00"/>
              </a:buClr>
              <a:buNone/>
            </a:pPr>
            <a:r>
              <a:rPr lang="tr-TR" sz="2000" b="1" dirty="0" smtClean="0">
                <a:latin typeface="Futura Bk BT" pitchFamily="34" charset="0"/>
              </a:rPr>
              <a:t>	akşam</a:t>
            </a:r>
            <a:r>
              <a:rPr lang="tr-TR" sz="2000" b="1" dirty="0" smtClean="0">
                <a:solidFill>
                  <a:srgbClr val="FFC000"/>
                </a:solidFill>
                <a:latin typeface="Futura Bk BT" pitchFamily="34" charset="0"/>
              </a:rPr>
              <a:t>leyin, </a:t>
            </a:r>
            <a:r>
              <a:rPr lang="tr-TR" sz="2000" b="1" dirty="0" err="1" smtClean="0">
                <a:latin typeface="Futura Bk BT" pitchFamily="34" charset="0"/>
              </a:rPr>
              <a:t>yeşil</a:t>
            </a:r>
            <a:r>
              <a:rPr lang="tr-TR" sz="2000" b="1" dirty="0" err="1" smtClean="0">
                <a:solidFill>
                  <a:srgbClr val="FFC000"/>
                </a:solidFill>
                <a:latin typeface="Futura Bk BT" pitchFamily="34" charset="0"/>
              </a:rPr>
              <a:t>imtrak</a:t>
            </a:r>
            <a:r>
              <a:rPr lang="tr-TR" sz="2000" b="1" dirty="0" smtClean="0">
                <a:solidFill>
                  <a:srgbClr val="FFC000"/>
                </a:solidFill>
                <a:latin typeface="Futura Bk BT" pitchFamily="34" charset="0"/>
              </a:rPr>
              <a:t>, </a:t>
            </a:r>
            <a:r>
              <a:rPr lang="tr-TR" sz="2000" b="1" dirty="0" err="1" smtClean="0">
                <a:latin typeface="Futura Bk BT" pitchFamily="34" charset="0"/>
              </a:rPr>
              <a:t>dayım</a:t>
            </a:r>
            <a:r>
              <a:rPr lang="tr-TR" sz="2000" b="1" dirty="0" err="1" smtClean="0">
                <a:solidFill>
                  <a:srgbClr val="FFC000"/>
                </a:solidFill>
                <a:latin typeface="Futura Bk BT" pitchFamily="34" charset="0"/>
              </a:rPr>
              <a:t>gil</a:t>
            </a:r>
            <a:r>
              <a:rPr lang="tr-TR" sz="2000" b="1" dirty="0" smtClean="0">
                <a:solidFill>
                  <a:srgbClr val="FFC000"/>
                </a:solidFill>
                <a:latin typeface="Futura Bk BT" pitchFamily="34" charset="0"/>
              </a:rPr>
              <a:t>, </a:t>
            </a:r>
            <a:r>
              <a:rPr lang="tr-TR" sz="2000" b="1" dirty="0" smtClean="0">
                <a:latin typeface="Futura Bk BT" pitchFamily="34" charset="0"/>
              </a:rPr>
              <a:t>koşar</a:t>
            </a:r>
            <a:r>
              <a:rPr lang="tr-TR" sz="2000" b="1" dirty="0" smtClean="0">
                <a:solidFill>
                  <a:srgbClr val="FFC000"/>
                </a:solidFill>
                <a:latin typeface="Futura Bk BT" pitchFamily="34" charset="0"/>
              </a:rPr>
              <a:t>ken, </a:t>
            </a:r>
            <a:r>
              <a:rPr lang="tr-TR" sz="2000" b="1" dirty="0" smtClean="0">
                <a:latin typeface="Futura Bk BT" pitchFamily="34" charset="0"/>
              </a:rPr>
              <a:t>meslek</a:t>
            </a:r>
            <a:r>
              <a:rPr lang="tr-TR" sz="2000" b="1" dirty="0" smtClean="0">
                <a:solidFill>
                  <a:srgbClr val="FFC000"/>
                </a:solidFill>
                <a:latin typeface="Futura Bk BT" pitchFamily="34" charset="0"/>
              </a:rPr>
              <a:t>taş</a:t>
            </a:r>
          </a:p>
          <a:p>
            <a:pPr marL="457200" indent="-457200">
              <a:buClr>
                <a:srgbClr val="FFFF00"/>
              </a:buClr>
              <a:buFont typeface="+mj-lt"/>
              <a:buAutoNum type="arabicPeriod"/>
            </a:pPr>
            <a:endParaRPr lang="tr-TR" sz="2000" b="1" dirty="0" smtClean="0">
              <a:latin typeface="Futura Bk BT" pitchFamily="34" charset="0"/>
            </a:endParaRPr>
          </a:p>
          <a:p>
            <a:pPr marL="457200" indent="-457200">
              <a:buClr>
                <a:srgbClr val="FFFF00"/>
              </a:buClr>
              <a:buNone/>
            </a:pPr>
            <a:r>
              <a:rPr lang="tr-TR" sz="2000" b="1" dirty="0" smtClean="0">
                <a:solidFill>
                  <a:srgbClr val="FFFF00"/>
                </a:solidFill>
                <a:latin typeface="Futura Bk BT" pitchFamily="34" charset="0"/>
              </a:rPr>
              <a:t>4.</a:t>
            </a:r>
            <a:r>
              <a:rPr lang="tr-TR" sz="2000" b="1" dirty="0" smtClean="0">
                <a:latin typeface="Futura Bk BT" pitchFamily="34" charset="0"/>
              </a:rPr>
              <a:t>	Birleşik sözcüklerde büyük ünlü uyumu aranmaz.</a:t>
            </a:r>
          </a:p>
          <a:p>
            <a:pPr marL="457200" indent="-457200">
              <a:buClr>
                <a:srgbClr val="FFFF00"/>
              </a:buClr>
              <a:buNone/>
            </a:pPr>
            <a:r>
              <a:rPr lang="tr-TR" sz="2000" b="1" dirty="0" smtClean="0">
                <a:latin typeface="Futura Bk BT" pitchFamily="34" charset="0"/>
              </a:rPr>
              <a:t>	</a:t>
            </a:r>
            <a:r>
              <a:rPr lang="tr-TR" sz="2000" b="1" dirty="0" smtClean="0">
                <a:solidFill>
                  <a:srgbClr val="FFC000"/>
                </a:solidFill>
                <a:latin typeface="Futura Bk BT" pitchFamily="34" charset="0"/>
              </a:rPr>
              <a:t>Hanımeli, aslanağzı, hayalperest…</a:t>
            </a:r>
            <a:endParaRPr lang="tr-TR" sz="2000" b="1" dirty="0" smtClean="0">
              <a:latin typeface="Futura Bk BT" pitchFamily="34" charset="0"/>
            </a:endParaRPr>
          </a:p>
          <a:p>
            <a:pPr>
              <a:buNone/>
            </a:pPr>
            <a:endParaRPr lang="tr-TR" sz="2000" b="1" dirty="0" smtClean="0">
              <a:latin typeface="Futura Bk BT" pitchFamily="34" charset="0"/>
            </a:endParaRPr>
          </a:p>
          <a:p>
            <a:pPr>
              <a:buNone/>
            </a:pPr>
            <a:endParaRPr lang="tr-TR" sz="2000" b="1" dirty="0" smtClean="0">
              <a:latin typeface="Futura Bk BT" pitchFamily="34" charset="0"/>
            </a:endParaRPr>
          </a:p>
          <a:p>
            <a:pPr>
              <a:buNone/>
            </a:pPr>
            <a:endParaRPr lang="tr-TR" sz="2000" b="1" dirty="0" smtClean="0">
              <a:latin typeface="Futura Bk BT" pitchFamily="34" charset="0"/>
            </a:endParaRPr>
          </a:p>
          <a:p>
            <a:pPr>
              <a:buNone/>
            </a:pPr>
            <a:endParaRPr lang="tr-TR" sz="2000" b="1" dirty="0">
              <a:latin typeface="Futura Bk BT" pitchFamily="34" charset="0"/>
            </a:endParaRPr>
          </a:p>
        </p:txBody>
      </p:sp>
    </p:spTree>
  </p:cSld>
  <p:clrMapOvr>
    <a:masterClrMapping/>
  </p:clrMapOvr>
  <p:transition spd="slow" advTm="18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8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8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1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1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65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755576" y="980728"/>
            <a:ext cx="80648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000" dirty="0" smtClean="0"/>
              <a:t>Aşağıdaki sözcükleri inceleyiniz. Sözcüklerin Büyük Ünlü Uyumuna </a:t>
            </a:r>
          </a:p>
          <a:p>
            <a:pPr>
              <a:buNone/>
            </a:pPr>
            <a:r>
              <a:rPr lang="tr-TR" sz="2000" dirty="0" smtClean="0"/>
              <a:t>uyup uymadığını söyleyiniz. Tahminlerinizi doğru yanıtları ile </a:t>
            </a:r>
          </a:p>
          <a:p>
            <a:pPr>
              <a:buNone/>
            </a:pPr>
            <a:r>
              <a:rPr lang="tr-TR" sz="2000" dirty="0" smtClean="0"/>
              <a:t>karşılaştırınız.</a:t>
            </a:r>
            <a:endParaRPr lang="tr-TR" sz="2000" dirty="0"/>
          </a:p>
        </p:txBody>
      </p:sp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16672"/>
          </a:xfrm>
        </p:spPr>
        <p:txBody>
          <a:bodyPr>
            <a:normAutofit fontScale="90000"/>
          </a:bodyPr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BÜYÜK ÜNLÜ UYUMU</a:t>
            </a:r>
            <a:endParaRPr lang="tr-TR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8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1500336" y="2276872"/>
          <a:ext cx="6096000" cy="407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60039">
                <a:tc>
                  <a:txBody>
                    <a:bodyPr/>
                    <a:lstStyle/>
                    <a:p>
                      <a:pPr algn="l"/>
                      <a:r>
                        <a:rPr lang="tr-TR" dirty="0" smtClean="0">
                          <a:latin typeface="Futura Lt BT" pitchFamily="34" charset="0"/>
                        </a:rPr>
                        <a:t>Sözcük</a:t>
                      </a:r>
                      <a:endParaRPr lang="tr-TR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dirty="0" smtClean="0">
                          <a:latin typeface="Futura Lt BT" pitchFamily="34" charset="0"/>
                        </a:rPr>
                        <a:t>Uyar</a:t>
                      </a:r>
                      <a:endParaRPr lang="tr-TR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dirty="0" smtClean="0">
                          <a:latin typeface="Futura Lt BT" pitchFamily="34" charset="0"/>
                        </a:rPr>
                        <a:t>Uymaz</a:t>
                      </a:r>
                      <a:endParaRPr lang="tr-TR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dirty="0" smtClean="0">
                          <a:latin typeface="Futura Lt BT" pitchFamily="34" charset="0"/>
                        </a:rPr>
                        <a:t>Aranmaz</a:t>
                      </a:r>
                      <a:endParaRPr lang="tr-TR" dirty="0">
                        <a:latin typeface="Futura Lt B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r-TR" dirty="0" smtClean="0">
                          <a:latin typeface="Futura Lt BT" pitchFamily="34" charset="0"/>
                        </a:rPr>
                        <a:t>kalorifer</a:t>
                      </a:r>
                      <a:endParaRPr lang="tr-TR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SzPct val="103000"/>
                        <a:buFontTx/>
                        <a:buNone/>
                      </a:pPr>
                      <a:r>
                        <a:rPr lang="tr-TR" sz="1600" dirty="0" smtClean="0">
                          <a:latin typeface="Futura Lt BT" pitchFamily="34" charset="0"/>
                        </a:rPr>
                        <a:t> </a:t>
                      </a:r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r-TR" dirty="0" smtClean="0">
                          <a:latin typeface="Futura Lt BT" pitchFamily="34" charset="0"/>
                        </a:rPr>
                        <a:t>şemsiye</a:t>
                      </a:r>
                      <a:endParaRPr lang="tr-TR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r-TR" dirty="0" smtClean="0">
                          <a:latin typeface="Futura Lt BT" pitchFamily="34" charset="0"/>
                        </a:rPr>
                        <a:t>pantolon</a:t>
                      </a:r>
                      <a:endParaRPr lang="tr-TR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r-TR" dirty="0" smtClean="0">
                          <a:latin typeface="Futura Lt BT" pitchFamily="34" charset="0"/>
                        </a:rPr>
                        <a:t>tebeşir</a:t>
                      </a:r>
                      <a:endParaRPr lang="tr-TR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r-TR" dirty="0" smtClean="0">
                          <a:latin typeface="Futura Lt BT" pitchFamily="34" charset="0"/>
                        </a:rPr>
                        <a:t>televizyon</a:t>
                      </a:r>
                      <a:endParaRPr lang="tr-TR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r-TR" dirty="0" smtClean="0">
                          <a:latin typeface="Futura Lt BT" pitchFamily="34" charset="0"/>
                        </a:rPr>
                        <a:t>aile</a:t>
                      </a:r>
                      <a:endParaRPr lang="tr-TR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r-TR" dirty="0" smtClean="0">
                          <a:latin typeface="Futura Lt BT" pitchFamily="34" charset="0"/>
                        </a:rPr>
                        <a:t>etkinlik</a:t>
                      </a:r>
                      <a:endParaRPr lang="tr-TR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r-TR" dirty="0" err="1" smtClean="0">
                          <a:latin typeface="Futura Lt BT" pitchFamily="34" charset="0"/>
                        </a:rPr>
                        <a:t>sarımtrak</a:t>
                      </a:r>
                      <a:endParaRPr lang="tr-TR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r-TR" dirty="0" smtClean="0">
                          <a:latin typeface="Futura Lt BT" pitchFamily="34" charset="0"/>
                        </a:rPr>
                        <a:t>koşarken</a:t>
                      </a:r>
                      <a:endParaRPr lang="tr-TR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r-TR" dirty="0" err="1" smtClean="0">
                          <a:latin typeface="Futura Lt BT" pitchFamily="34" charset="0"/>
                        </a:rPr>
                        <a:t>amcamgil</a:t>
                      </a:r>
                      <a:endParaRPr lang="tr-TR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600" dirty="0">
                        <a:latin typeface="Futura Lt BT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12 Metin kutusu"/>
          <p:cNvSpPr txBox="1"/>
          <p:nvPr/>
        </p:nvSpPr>
        <p:spPr>
          <a:xfrm>
            <a:off x="3131840" y="350100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X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4499992" y="270892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X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3131840" y="386104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X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4427984" y="422108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X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3131840" y="306896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X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6012160" y="530120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X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6012160" y="573325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X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6012160" y="609329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X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3131840" y="486916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X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4427984" y="458112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X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Tm="18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35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9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45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50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648072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>
                <a:solidFill>
                  <a:srgbClr val="FFFF00"/>
                </a:solidFill>
              </a:rPr>
              <a:t>DEĞERLENDİRME</a:t>
            </a:r>
            <a:endParaRPr lang="tr-TR" sz="3200" dirty="0">
              <a:solidFill>
                <a:srgbClr val="FFFF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7920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r-TR" sz="21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Comic Sans MS" pitchFamily="66" charset="0"/>
              </a:rPr>
              <a:t>Aşağıdaki sorulara yanıtlar veriniz. Yanıtlarınızı doğru</a:t>
            </a:r>
          </a:p>
          <a:p>
            <a:pPr algn="ctr">
              <a:buNone/>
            </a:pPr>
            <a:r>
              <a:rPr lang="tr-TR" sz="21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Comic Sans MS" pitchFamily="66" charset="0"/>
              </a:rPr>
              <a:t> seçeneklerle karşılaştırınız.</a:t>
            </a:r>
          </a:p>
          <a:p>
            <a:pPr algn="ctr">
              <a:buNone/>
            </a:pPr>
            <a:endParaRPr lang="tr-TR" sz="2100" dirty="0">
              <a:solidFill>
                <a:schemeClr val="bg2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457200" y="1700808"/>
            <a:ext cx="8229600" cy="446449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60363" marR="0" lvl="0" indent="-36036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lang="tr-TR" sz="2000" b="1" dirty="0" smtClean="0">
                <a:solidFill>
                  <a:srgbClr val="FFFF00"/>
                </a:solidFill>
                <a:latin typeface="Futura Bk BT" pitchFamily="34" charset="0"/>
              </a:rPr>
              <a:t>1.</a:t>
            </a:r>
            <a:r>
              <a:rPr lang="tr-TR" sz="2000" dirty="0" smtClean="0">
                <a:latin typeface="Futura Bk BT" pitchFamily="34" charset="0"/>
              </a:rPr>
              <a:t>	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</a:rPr>
              <a:t>Aşağıdaki sözcüklerden hangisi büyük ünlü uyumuna uyar?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>
                <a:tab pos="360363" algn="l"/>
                <a:tab pos="2147888" algn="l"/>
                <a:tab pos="4032250" algn="l"/>
                <a:tab pos="6096000" algn="l"/>
              </a:tabLst>
              <a:defRPr/>
            </a:pPr>
            <a:r>
              <a:rPr lang="tr-TR" sz="2000" dirty="0" smtClean="0">
                <a:latin typeface="Futura Bk BT" pitchFamily="34" charset="0"/>
              </a:rPr>
              <a:t>	A) sözlük	B) çanta	C) kalem	D) mavi</a:t>
            </a:r>
            <a:endParaRPr kumimoji="0" lang="tr-T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tura Bk BT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lang="tr-TR" sz="2000" b="1" dirty="0" smtClean="0">
                <a:solidFill>
                  <a:srgbClr val="FFFF00"/>
                </a:solidFill>
                <a:latin typeface="Futura Bk BT" pitchFamily="34" charset="0"/>
              </a:rPr>
              <a:t>2.</a:t>
            </a:r>
            <a:r>
              <a:rPr lang="tr-TR" sz="2000" dirty="0" smtClean="0">
                <a:latin typeface="Futura Bk BT" pitchFamily="34" charset="0"/>
              </a:rPr>
              <a:t>	Aşağıdaki sözcüklerin hangisinde ünlü uyumu </a:t>
            </a:r>
            <a:r>
              <a:rPr lang="tr-TR" sz="2000" u="sng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Futura Bk BT" pitchFamily="34" charset="0"/>
              </a:rPr>
              <a:t>aranmaz?</a:t>
            </a:r>
          </a:p>
          <a:p>
            <a:pPr marL="342900" lvl="0" indent="-342900">
              <a:spcBef>
                <a:spcPct val="20000"/>
              </a:spcBef>
              <a:buClr>
                <a:schemeClr val="accent3"/>
              </a:buClr>
              <a:buSzPct val="95000"/>
              <a:tabLst>
                <a:tab pos="442913" algn="l"/>
                <a:tab pos="2147888" algn="l"/>
                <a:tab pos="4032250" algn="l"/>
                <a:tab pos="6096000" algn="l"/>
              </a:tabLst>
            </a:pPr>
            <a:r>
              <a:rPr lang="tr-TR" sz="2000" dirty="0" smtClean="0">
                <a:latin typeface="Futura Bk BT" pitchFamily="34" charset="0"/>
              </a:rPr>
              <a:t>	A) nasılsın	B) kahvaltı	C) mevsimler	D) sabahleyin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>
                <a:tab pos="442913" algn="l"/>
                <a:tab pos="2147888" algn="l"/>
                <a:tab pos="4032250" algn="l"/>
                <a:tab pos="6096000" algn="l"/>
              </a:tabLst>
              <a:defRPr/>
            </a:pPr>
            <a:r>
              <a:rPr lang="tr-TR" sz="2000" b="1" dirty="0" smtClean="0">
                <a:solidFill>
                  <a:srgbClr val="FFFF00"/>
                </a:solidFill>
                <a:latin typeface="Futura Bk BT" pitchFamily="34" charset="0"/>
              </a:rPr>
              <a:t>3.</a:t>
            </a:r>
            <a:r>
              <a:rPr lang="tr-TR" sz="2000" dirty="0" smtClean="0">
                <a:latin typeface="Futura Bk BT" pitchFamily="34" charset="0"/>
              </a:rPr>
              <a:t>	Hangi sözcük değişikliğe uğrayarak ünlü uyumuna </a:t>
            </a:r>
            <a:r>
              <a:rPr lang="tr-TR" sz="2000" u="sng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Futura Bk BT" pitchFamily="34" charset="0"/>
              </a:rPr>
              <a:t>uymamıştır?</a:t>
            </a:r>
          </a:p>
          <a:p>
            <a:pPr marL="342900" lvl="0" indent="-342900">
              <a:spcBef>
                <a:spcPct val="20000"/>
              </a:spcBef>
              <a:buClr>
                <a:schemeClr val="accent3"/>
              </a:buClr>
              <a:buSzPct val="95000"/>
              <a:tabLst>
                <a:tab pos="442913" algn="l"/>
                <a:tab pos="2147888" algn="l"/>
                <a:tab pos="4032250" algn="l"/>
                <a:tab pos="6096000" algn="l"/>
              </a:tabLst>
            </a:pPr>
            <a:r>
              <a:rPr lang="tr-TR" sz="2000" dirty="0" smtClean="0">
                <a:latin typeface="Futura Bk BT" pitchFamily="34" charset="0"/>
              </a:rPr>
              <a:t>	A) kardeş	B) taze	C) teyze	D) baba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>
                <a:tab pos="442913" algn="l"/>
                <a:tab pos="2147888" algn="l"/>
                <a:tab pos="4032250" algn="l"/>
                <a:tab pos="6096000" algn="l"/>
              </a:tabLst>
              <a:defRPr/>
            </a:pPr>
            <a:r>
              <a:rPr lang="tr-TR" sz="2000" b="1" dirty="0" smtClean="0">
                <a:solidFill>
                  <a:srgbClr val="FFFF00"/>
                </a:solidFill>
                <a:latin typeface="Futura Bk BT" pitchFamily="34" charset="0"/>
              </a:rPr>
              <a:t>4.</a:t>
            </a:r>
            <a:r>
              <a:rPr lang="tr-TR" sz="2000" dirty="0" smtClean="0">
                <a:latin typeface="Futura Bk BT" pitchFamily="34" charset="0"/>
              </a:rPr>
              <a:t>	Hangisi ünlü uyumuna uyan bir sözcüktür?</a:t>
            </a:r>
          </a:p>
          <a:p>
            <a:pPr marL="342900" lvl="0" indent="-342900">
              <a:spcBef>
                <a:spcPct val="20000"/>
              </a:spcBef>
              <a:buClr>
                <a:schemeClr val="accent3"/>
              </a:buClr>
              <a:buSzPct val="95000"/>
              <a:tabLst>
                <a:tab pos="442913" algn="l"/>
                <a:tab pos="2147888" algn="l"/>
                <a:tab pos="4032250" algn="l"/>
                <a:tab pos="6096000" algn="l"/>
              </a:tabLst>
            </a:pPr>
            <a:r>
              <a:rPr lang="tr-TR" sz="2000" dirty="0" smtClean="0">
                <a:latin typeface="Futura Bk BT" pitchFamily="34" charset="0"/>
              </a:rPr>
              <a:t>	A) tiyatro	B) sinema	C) gösteri	D) defa</a:t>
            </a:r>
          </a:p>
          <a:p>
            <a:pPr marL="342900" lvl="0" indent="-342900">
              <a:spcBef>
                <a:spcPct val="20000"/>
              </a:spcBef>
              <a:buClr>
                <a:schemeClr val="accent3"/>
              </a:buClr>
              <a:buSzPct val="95000"/>
              <a:tabLst>
                <a:tab pos="442913" algn="l"/>
                <a:tab pos="2147888" algn="l"/>
                <a:tab pos="4032250" algn="l"/>
                <a:tab pos="6096000" algn="l"/>
              </a:tabLst>
            </a:pPr>
            <a:r>
              <a:rPr lang="tr-TR" sz="2000" b="1" dirty="0" smtClean="0">
                <a:solidFill>
                  <a:srgbClr val="FFFF00"/>
                </a:solidFill>
                <a:latin typeface="Futura Bk BT" pitchFamily="34" charset="0"/>
              </a:rPr>
              <a:t>5.</a:t>
            </a:r>
            <a:r>
              <a:rPr lang="tr-TR" sz="2000" dirty="0" smtClean="0">
                <a:latin typeface="Futura Bk BT" pitchFamily="34" charset="0"/>
              </a:rPr>
              <a:t>	Hangi sözcükte ünlü uyumu </a:t>
            </a:r>
            <a:r>
              <a:rPr lang="tr-TR" sz="2000" u="sng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Futura Bk BT" pitchFamily="34" charset="0"/>
              </a:rPr>
              <a:t>aranmaz?</a:t>
            </a:r>
            <a:r>
              <a:rPr lang="tr-TR" sz="2000" dirty="0" smtClean="0">
                <a:latin typeface="Futura Bk BT" pitchFamily="34" charset="0"/>
              </a:rPr>
              <a:t> </a:t>
            </a:r>
          </a:p>
          <a:p>
            <a:pPr marL="342900" lvl="0" indent="-342900">
              <a:spcBef>
                <a:spcPct val="20000"/>
              </a:spcBef>
              <a:buClr>
                <a:schemeClr val="accent3"/>
              </a:buClr>
              <a:buSzPct val="95000"/>
              <a:tabLst>
                <a:tab pos="442913" algn="l"/>
                <a:tab pos="2147888" algn="l"/>
                <a:tab pos="4032250" algn="l"/>
                <a:tab pos="6096000" algn="l"/>
              </a:tabLst>
            </a:pPr>
            <a:r>
              <a:rPr lang="tr-TR" sz="2000" dirty="0" smtClean="0">
                <a:latin typeface="Futura Bk BT" pitchFamily="34" charset="0"/>
              </a:rPr>
              <a:t>	A) mavi	B) kırmızı	C) kahverengi	D) yeşil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>
                <a:tab pos="442913" algn="l"/>
                <a:tab pos="2147888" algn="l"/>
                <a:tab pos="4032250" algn="l"/>
                <a:tab pos="6096000" algn="l"/>
              </a:tabLst>
              <a:defRPr/>
            </a:pPr>
            <a:r>
              <a:rPr lang="tr-TR" sz="2000" b="1" dirty="0" smtClean="0">
                <a:solidFill>
                  <a:srgbClr val="FFFF00"/>
                </a:solidFill>
                <a:latin typeface="Futura Bk BT" pitchFamily="34" charset="0"/>
              </a:rPr>
              <a:t>6.</a:t>
            </a:r>
            <a:r>
              <a:rPr lang="tr-TR" sz="2000" dirty="0" smtClean="0">
                <a:latin typeface="Futura Bk BT" pitchFamily="34" charset="0"/>
              </a:rPr>
              <a:t>	Hangisi büyük ünlü uyumu kuralını bozan eklerden </a:t>
            </a:r>
            <a:r>
              <a:rPr lang="tr-TR" sz="2000" u="sng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Futura Bk BT" pitchFamily="34" charset="0"/>
              </a:rPr>
              <a:t>değildir?</a:t>
            </a:r>
          </a:p>
          <a:p>
            <a:pPr marL="342900" lvl="0" indent="-342900">
              <a:spcBef>
                <a:spcPct val="20000"/>
              </a:spcBef>
              <a:buClr>
                <a:schemeClr val="accent3"/>
              </a:buClr>
              <a:buSzPct val="95000"/>
              <a:tabLst>
                <a:tab pos="442913" algn="l"/>
                <a:tab pos="2147888" algn="l"/>
                <a:tab pos="4032250" algn="l"/>
                <a:tab pos="6096000" algn="l"/>
              </a:tabLst>
            </a:pPr>
            <a:r>
              <a:rPr lang="tr-TR" sz="2000" dirty="0" smtClean="0">
                <a:latin typeface="Futura Bk BT" pitchFamily="34" charset="0"/>
              </a:rPr>
              <a:t>	A)-</a:t>
            </a:r>
            <a:r>
              <a:rPr lang="tr-TR" sz="2000" dirty="0" err="1" smtClean="0">
                <a:latin typeface="Futura Bk BT" pitchFamily="34" charset="0"/>
              </a:rPr>
              <a:t>gil</a:t>
            </a:r>
            <a:r>
              <a:rPr lang="tr-TR" sz="2000" dirty="0" smtClean="0">
                <a:latin typeface="Futura Bk BT" pitchFamily="34" charset="0"/>
              </a:rPr>
              <a:t>	B) -</a:t>
            </a:r>
            <a:r>
              <a:rPr lang="tr-TR" sz="2000" dirty="0" err="1" smtClean="0">
                <a:latin typeface="Futura Bk BT" pitchFamily="34" charset="0"/>
              </a:rPr>
              <a:t>ler</a:t>
            </a:r>
            <a:r>
              <a:rPr lang="tr-TR" sz="2000" dirty="0" smtClean="0">
                <a:latin typeface="Futura Bk BT" pitchFamily="34" charset="0"/>
              </a:rPr>
              <a:t>	C)-leyin	D)-ki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AutoNum type="arabicPeriod" startAt="2"/>
              <a:tabLst>
                <a:tab pos="442913" algn="l"/>
                <a:tab pos="2147888" algn="l"/>
                <a:tab pos="4032250" algn="l"/>
                <a:tab pos="6096000" algn="l"/>
              </a:tabLst>
              <a:defRPr/>
            </a:pPr>
            <a:endParaRPr lang="tr-TR" sz="2000" dirty="0" smtClean="0">
              <a:latin typeface="Futura Bk BT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AutoNum type="arabicPeriod" startAt="2"/>
              <a:tabLst/>
              <a:defRPr/>
            </a:pPr>
            <a:endParaRPr lang="tr-TR" sz="2000" dirty="0" smtClean="0">
              <a:latin typeface="Futura Bk BT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AutoNum type="arabicPeriod" startAt="2"/>
              <a:tabLst/>
              <a:defRPr/>
            </a:pPr>
            <a:endParaRPr lang="tr-TR" sz="2000" dirty="0" smtClean="0">
              <a:latin typeface="Futura Bk BT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AutoNum type="arabicPeriod" startAt="2"/>
              <a:tabLst/>
              <a:defRPr/>
            </a:pP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tura Bk BT" pitchFamily="34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2555776" y="2132856"/>
            <a:ext cx="288032" cy="288032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6516216" y="2852936"/>
            <a:ext cx="288032" cy="288032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755576" y="3573016"/>
            <a:ext cx="288032" cy="288032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4499992" y="4365104"/>
            <a:ext cx="288032" cy="288032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4499992" y="5085184"/>
            <a:ext cx="288032" cy="288032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2555776" y="5805264"/>
            <a:ext cx="288032" cy="288032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 advTm="18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5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1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45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5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3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65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60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3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3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20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500"/>
                            </p:stCondLst>
                            <p:childTnLst>
                              <p:par>
                                <p:cTn id="89" presetID="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3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1500"/>
                            </p:stCondLst>
                            <p:childTnLst>
                              <p:par>
                                <p:cTn id="94" presetID="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3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3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7500"/>
                            </p:stCondLst>
                            <p:childTnLst>
                              <p:par>
                                <p:cTn id="99" presetID="12" presetClass="entr" presetSubtype="4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 build="allAtOnce"/>
      <p:bldP spid="5" grpId="0" uiExpand="1" animBg="1"/>
      <p:bldP spid="6" grpId="0" uiExpand="1" animBg="1"/>
      <p:bldP spid="7" grpId="0" uiExpand="1" animBg="1"/>
      <p:bldP spid="8" grpId="0" uiExpand="1" animBg="1"/>
      <p:bldP spid="9" grpId="0" uiExpand="1" animBg="1"/>
      <p:bldP spid="1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199</TotalTime>
  <Words>207</Words>
  <Application>Microsoft Office PowerPoint</Application>
  <PresentationFormat>Ekran Gösterisi (4:3)</PresentationFormat>
  <Paragraphs>88</Paragraphs>
  <Slides>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Akış</vt:lpstr>
      <vt:lpstr>İLKÖĞRETİM 4.SINIF  TÜRKÇE</vt:lpstr>
      <vt:lpstr>BÜYÜK ÜNLÜ UYUMU</vt:lpstr>
      <vt:lpstr>BÜYÜK ÜNLÜ UYUMU</vt:lpstr>
      <vt:lpstr>BÜYÜK ÜNLÜ UYUMU</vt:lpstr>
      <vt:lpstr>DEĞERLENDİRME</vt:lpstr>
    </vt:vector>
  </TitlesOfParts>
  <Company>FUJITSU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BÜYÜK ÜNLÜ UYUMU</dc:title>
  <dc:creator>SALİH</dc:creator>
  <cp:lastModifiedBy>lenovo</cp:lastModifiedBy>
  <cp:revision>91</cp:revision>
  <dcterms:created xsi:type="dcterms:W3CDTF">2011-10-18T19:04:38Z</dcterms:created>
  <dcterms:modified xsi:type="dcterms:W3CDTF">2012-11-20T23:30:39Z</dcterms:modified>
</cp:coreProperties>
</file>