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2" r:id="rId7"/>
    <p:sldId id="261" r:id="rId8"/>
    <p:sldId id="263" r:id="rId9"/>
    <p:sldId id="264" r:id="rId10"/>
    <p:sldId id="265" r:id="rId11"/>
    <p:sldId id="266" r:id="rId12"/>
    <p:sldId id="267" r:id="rId13"/>
    <p:sldId id="268" r:id="rId14"/>
    <p:sldId id="269" r:id="rId15"/>
    <p:sldId id="270" r:id="rId16"/>
    <p:sldId id="271" r:id="rId17"/>
    <p:sldId id="272" r:id="rId1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790" autoAdjust="0"/>
    <p:restoredTop sz="93663" autoAdjust="0"/>
  </p:normalViewPr>
  <p:slideViewPr>
    <p:cSldViewPr>
      <p:cViewPr varScale="1">
        <p:scale>
          <a:sx n="66" d="100"/>
          <a:sy n="66" d="100"/>
        </p:scale>
        <p:origin x="-1469"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pic>
        <p:nvPicPr>
          <p:cNvPr id="7" name="Picture 6" descr="horizon.png"/>
          <p:cNvPicPr>
            <a:picLocks noChangeAspect="1"/>
          </p:cNvPicPr>
          <p:nvPr/>
        </p:nvPicPr>
        <p:blipFill>
          <a:blip r:embed="rId2" cstate="print"/>
          <a:srcRect t="33333"/>
          <a:stretch>
            <a:fillRect/>
          </a:stretch>
        </p:blipFill>
        <p:spPr>
          <a:xfrm>
            <a:off x="0" y="0"/>
            <a:ext cx="9144000" cy="4572000"/>
          </a:xfrm>
          <a:prstGeom prst="rect">
            <a:avLst/>
          </a:prstGeom>
        </p:spPr>
      </p:pic>
      <p:sp>
        <p:nvSpPr>
          <p:cNvPr id="4" name="Date Placeholder 3"/>
          <p:cNvSpPr>
            <a:spLocks noGrp="1"/>
          </p:cNvSpPr>
          <p:nvPr>
            <p:ph type="dt" sz="half" idx="10"/>
          </p:nvPr>
        </p:nvSpPr>
        <p:spPr/>
        <p:txBody>
          <a:bodyPr/>
          <a:lstStyle/>
          <a:p>
            <a:fld id="{E3B6482C-0B6C-462B-878A-A2673025532E}" type="datetimeFigureOut">
              <a:rPr lang="tr-TR" smtClean="0"/>
              <a:t>12.10.2012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DD93ECB-78B2-44EF-A4C0-A83B74E4EA2F}" type="slidenum">
              <a:rPr lang="tr-TR" smtClean="0"/>
              <a:t>‹#›</a:t>
            </a:fld>
            <a:endParaRPr lang="tr-TR"/>
          </a:p>
        </p:txBody>
      </p:sp>
      <p:sp>
        <p:nvSpPr>
          <p:cNvPr id="3" name="Subtitle 2"/>
          <p:cNvSpPr>
            <a:spLocks noGrp="1"/>
          </p:cNvSpPr>
          <p:nvPr>
            <p:ph type="subTitle" idx="1"/>
          </p:nvPr>
        </p:nvSpPr>
        <p:spPr>
          <a:xfrm>
            <a:off x="1219200" y="3886200"/>
            <a:ext cx="6400800" cy="1752600"/>
          </a:xfrm>
        </p:spPr>
        <p:txBody>
          <a:bodyPr>
            <a:normAutofit/>
          </a:bodyPr>
          <a:lstStyle>
            <a:lvl1pPr marL="0" indent="0" algn="ctr">
              <a:buNone/>
              <a:defRPr sz="17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2" name="Title 1"/>
          <p:cNvSpPr>
            <a:spLocks noGrp="1"/>
          </p:cNvSpPr>
          <p:nvPr>
            <p:ph type="ctrTitle"/>
          </p:nvPr>
        </p:nvSpPr>
        <p:spPr>
          <a:xfrm>
            <a:off x="685800" y="2007888"/>
            <a:ext cx="7772400" cy="1470025"/>
          </a:xfrm>
        </p:spPr>
        <p:txBody>
          <a:bodyPr/>
          <a:lstStyle>
            <a:lvl1pPr algn="ctr">
              <a:defRPr sz="3200"/>
            </a:lvl1pPr>
          </a:lstStyle>
          <a:p>
            <a:r>
              <a:rPr lang="tr-TR" smtClean="0"/>
              <a:t>Asıl başlık stili için tıklatın</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E3B6482C-0B6C-462B-878A-A2673025532E}" type="datetimeFigureOut">
              <a:rPr lang="tr-TR" smtClean="0"/>
              <a:t>12.10.2012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DD93ECB-78B2-44EF-A4C0-A83B74E4EA2F}"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E3B6482C-0B6C-462B-878A-A2673025532E}" type="datetimeFigureOut">
              <a:rPr lang="tr-TR" smtClean="0"/>
              <a:t>12.10.2012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DD93ECB-78B2-44EF-A4C0-A83B74E4EA2F}"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924800" cy="1143000"/>
          </a:xfrm>
        </p:spPr>
        <p:txBody>
          <a:bodyPr/>
          <a:lstStyle/>
          <a:p>
            <a:r>
              <a:rPr lang="tr-TR" smtClean="0"/>
              <a:t>Asıl başlık stili için tıklatın</a:t>
            </a:r>
            <a:endParaRPr lang="en-US" dirty="0"/>
          </a:p>
        </p:txBody>
      </p:sp>
      <p:sp>
        <p:nvSpPr>
          <p:cNvPr id="4" name="Date Placeholder 3"/>
          <p:cNvSpPr>
            <a:spLocks noGrp="1"/>
          </p:cNvSpPr>
          <p:nvPr>
            <p:ph type="dt" sz="half" idx="10"/>
          </p:nvPr>
        </p:nvSpPr>
        <p:spPr/>
        <p:txBody>
          <a:bodyPr/>
          <a:lstStyle/>
          <a:p>
            <a:fld id="{E3B6482C-0B6C-462B-878A-A2673025532E}" type="datetimeFigureOut">
              <a:rPr lang="tr-TR" smtClean="0"/>
              <a:t>12.10.2012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DD93ECB-78B2-44EF-A4C0-A83B74E4EA2F}" type="slidenum">
              <a:rPr lang="tr-TR" smtClean="0"/>
              <a:t>‹#›</a:t>
            </a:fld>
            <a:endParaRPr lang="tr-TR"/>
          </a:p>
        </p:txBody>
      </p:sp>
      <p:sp>
        <p:nvSpPr>
          <p:cNvPr id="8" name="Content Placeholder 7"/>
          <p:cNvSpPr>
            <a:spLocks noGrp="1"/>
          </p:cNvSpPr>
          <p:nvPr>
            <p:ph sz="quarter" idx="13"/>
          </p:nvPr>
        </p:nvSpPr>
        <p:spPr>
          <a:xfrm>
            <a:off x="609600" y="1600200"/>
            <a:ext cx="7924800" cy="41148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609600" y="4962525"/>
            <a:ext cx="7885113" cy="1362075"/>
          </a:xfrm>
        </p:spPr>
        <p:txBody>
          <a:bodyPr anchor="t"/>
          <a:lstStyle>
            <a:lvl1pPr algn="l">
              <a:defRPr sz="3200" b="0" i="0" cap="all"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609600" y="3462338"/>
            <a:ext cx="7885113" cy="1500187"/>
          </a:xfrm>
        </p:spPr>
        <p:txBody>
          <a:bodyPr anchor="b">
            <a:normAutofit/>
          </a:bodyPr>
          <a:lstStyle>
            <a:lvl1pPr marL="0" indent="0">
              <a:buNone/>
              <a:defRPr sz="1700"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E3B6482C-0B6C-462B-878A-A2673025532E}" type="datetimeFigureOut">
              <a:rPr lang="tr-TR" smtClean="0"/>
              <a:t>12.10.2012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DD93ECB-78B2-44EF-A4C0-A83B74E4EA2F}" type="slidenum">
              <a:rPr lang="tr-TR" smtClean="0"/>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11" name="Content Placeholder 10"/>
          <p:cNvSpPr>
            <a:spLocks noGrp="1"/>
          </p:cNvSpPr>
          <p:nvPr>
            <p:ph sz="quarter" idx="13"/>
          </p:nvPr>
        </p:nvSpPr>
        <p:spPr>
          <a:xfrm>
            <a:off x="609600" y="1600200"/>
            <a:ext cx="3733800" cy="4114800"/>
          </a:xfrm>
        </p:spPr>
        <p:txBody>
          <a:bodyPr/>
          <a:lstStyle>
            <a:lvl5pPr>
              <a:defRPr/>
            </a:lvl5pPr>
            <a:lvl6pPr>
              <a:buClr>
                <a:schemeClr val="tx2"/>
              </a:buClr>
              <a:buFont typeface="Arial" pitchFamily="34" charset="0"/>
              <a:buChar char="•"/>
              <a:defRPr/>
            </a:lvl6pPr>
            <a:lvl7pPr>
              <a:buClr>
                <a:schemeClr val="tx2"/>
              </a:buClr>
              <a:buFont typeface="Arial" pitchFamily="34" charset="0"/>
              <a:buChar char="•"/>
              <a:defRPr/>
            </a:lvl7pPr>
            <a:lvl8pPr>
              <a:buClr>
                <a:schemeClr val="tx2"/>
              </a:buClr>
              <a:buFont typeface="Arial" pitchFamily="34" charset="0"/>
              <a:buChar char="•"/>
              <a:defRPr/>
            </a:lvl8pPr>
            <a:lvl9pPr>
              <a:buClr>
                <a:schemeClr val="tx2"/>
              </a:buClr>
              <a:buFont typeface="Arial" pitchFamily="34" charset="0"/>
              <a:buChar char="•"/>
              <a:defRPr/>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smtClean="0"/>
          </a:p>
        </p:txBody>
      </p:sp>
      <p:sp>
        <p:nvSpPr>
          <p:cNvPr id="13" name="Content Placeholder 12"/>
          <p:cNvSpPr>
            <a:spLocks noGrp="1"/>
          </p:cNvSpPr>
          <p:nvPr>
            <p:ph sz="quarter" idx="14"/>
          </p:nvPr>
        </p:nvSpPr>
        <p:spPr>
          <a:xfrm>
            <a:off x="4800600" y="1600200"/>
            <a:ext cx="3733800" cy="41148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smtClean="0"/>
          </a:p>
        </p:txBody>
      </p:sp>
      <p:sp>
        <p:nvSpPr>
          <p:cNvPr id="2" name="Title 1"/>
          <p:cNvSpPr>
            <a:spLocks noGrp="1"/>
          </p:cNvSpPr>
          <p:nvPr>
            <p:ph type="title"/>
          </p:nvPr>
        </p:nvSpPr>
        <p:spPr>
          <a:xfrm>
            <a:off x="609600" y="274638"/>
            <a:ext cx="7924800" cy="1143000"/>
          </a:xfrm>
        </p:spPr>
        <p:txBody>
          <a:bodyPr/>
          <a:lstStyle/>
          <a:p>
            <a:r>
              <a:rPr lang="tr-TR" smtClean="0"/>
              <a:t>Asıl başlık stili için tıklatın</a:t>
            </a:r>
            <a:endParaRPr lang="en-US" dirty="0"/>
          </a:p>
        </p:txBody>
      </p:sp>
      <p:sp>
        <p:nvSpPr>
          <p:cNvPr id="5" name="Date Placeholder 4"/>
          <p:cNvSpPr>
            <a:spLocks noGrp="1"/>
          </p:cNvSpPr>
          <p:nvPr>
            <p:ph type="dt" sz="half" idx="10"/>
          </p:nvPr>
        </p:nvSpPr>
        <p:spPr/>
        <p:txBody>
          <a:bodyPr/>
          <a:lstStyle/>
          <a:p>
            <a:fld id="{E3B6482C-0B6C-462B-878A-A2673025532E}" type="datetimeFigureOut">
              <a:rPr lang="tr-TR" smtClean="0"/>
              <a:t>12.10.2012</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DD93ECB-78B2-44EF-A4C0-A83B74E4EA2F}" type="slidenum">
              <a:rPr lang="tr-TR" smtClean="0"/>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13" name="Content Placeholder 12"/>
          <p:cNvSpPr>
            <a:spLocks noGrp="1"/>
          </p:cNvSpPr>
          <p:nvPr>
            <p:ph sz="quarter" idx="14"/>
          </p:nvPr>
        </p:nvSpPr>
        <p:spPr>
          <a:xfrm>
            <a:off x="4800600" y="2209800"/>
            <a:ext cx="3733800" cy="35052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smtClean="0"/>
          </a:p>
        </p:txBody>
      </p:sp>
      <p:sp>
        <p:nvSpPr>
          <p:cNvPr id="11" name="Content Placeholder 10"/>
          <p:cNvSpPr>
            <a:spLocks noGrp="1"/>
          </p:cNvSpPr>
          <p:nvPr>
            <p:ph sz="quarter" idx="13"/>
          </p:nvPr>
        </p:nvSpPr>
        <p:spPr>
          <a:xfrm>
            <a:off x="609600" y="2209800"/>
            <a:ext cx="3733800" cy="35052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smtClean="0"/>
          </a:p>
        </p:txBody>
      </p:sp>
      <p:sp>
        <p:nvSpPr>
          <p:cNvPr id="2" name="Title 1"/>
          <p:cNvSpPr>
            <a:spLocks noGrp="1"/>
          </p:cNvSpPr>
          <p:nvPr>
            <p:ph type="title"/>
          </p:nvPr>
        </p:nvSpPr>
        <p:spPr>
          <a:xfrm>
            <a:off x="609600" y="274638"/>
            <a:ext cx="7924800" cy="1143000"/>
          </a:xfrm>
        </p:spPr>
        <p:txBody>
          <a:bodyPr/>
          <a:lstStyle>
            <a:lvl1pPr>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609600" y="1600199"/>
            <a:ext cx="3733800" cy="574675"/>
          </a:xfrm>
        </p:spPr>
        <p:txBody>
          <a:bodyPr anchor="b">
            <a:normAutofit/>
          </a:bodyPr>
          <a:lstStyle>
            <a:lvl1pPr marL="0" indent="0">
              <a:buNone/>
              <a:defRPr sz="1700" b="0"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5" name="Text Placeholder 4"/>
          <p:cNvSpPr>
            <a:spLocks noGrp="1"/>
          </p:cNvSpPr>
          <p:nvPr>
            <p:ph type="body" sz="quarter" idx="3"/>
          </p:nvPr>
        </p:nvSpPr>
        <p:spPr>
          <a:xfrm>
            <a:off x="4800600" y="1600199"/>
            <a:ext cx="3733800" cy="574675"/>
          </a:xfrm>
        </p:spPr>
        <p:txBody>
          <a:bodyPr anchor="b">
            <a:normAutofit/>
          </a:bodyPr>
          <a:lstStyle>
            <a:lvl1pPr marL="0" indent="0">
              <a:buNone/>
              <a:defRPr sz="1700" b="0"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7" name="Date Placeholder 6"/>
          <p:cNvSpPr>
            <a:spLocks noGrp="1"/>
          </p:cNvSpPr>
          <p:nvPr>
            <p:ph type="dt" sz="half" idx="10"/>
          </p:nvPr>
        </p:nvSpPr>
        <p:spPr/>
        <p:txBody>
          <a:bodyPr/>
          <a:lstStyle/>
          <a:p>
            <a:fld id="{E3B6482C-0B6C-462B-878A-A2673025532E}" type="datetimeFigureOut">
              <a:rPr lang="tr-TR" smtClean="0"/>
              <a:t>12.10.2012</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FDD93ECB-78B2-44EF-A4C0-A83B74E4EA2F}" type="slidenum">
              <a:rPr lang="tr-TR" smtClean="0"/>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924800" cy="1143000"/>
          </a:xfrm>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E3B6482C-0B6C-462B-878A-A2673025532E}" type="datetimeFigureOut">
              <a:rPr lang="tr-TR" smtClean="0"/>
              <a:t>12.10.2012</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FDD93ECB-78B2-44EF-A4C0-A83B74E4EA2F}"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B6482C-0B6C-462B-878A-A2673025532E}" type="datetimeFigureOut">
              <a:rPr lang="tr-TR" smtClean="0"/>
              <a:t>12.10.2012</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FDD93ECB-78B2-44EF-A4C0-A83B74E4EA2F}" type="slidenum">
              <a:rPr lang="tr-TR" smtClean="0"/>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9" name="Content Placeholder 8"/>
          <p:cNvSpPr>
            <a:spLocks noGrp="1"/>
          </p:cNvSpPr>
          <p:nvPr>
            <p:ph sz="quarter" idx="13"/>
          </p:nvPr>
        </p:nvSpPr>
        <p:spPr>
          <a:xfrm>
            <a:off x="3962400" y="1447800"/>
            <a:ext cx="4648200" cy="42672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2" name="Title 1"/>
          <p:cNvSpPr>
            <a:spLocks noGrp="1"/>
          </p:cNvSpPr>
          <p:nvPr>
            <p:ph type="title"/>
          </p:nvPr>
        </p:nvSpPr>
        <p:spPr>
          <a:xfrm>
            <a:off x="612648" y="1447800"/>
            <a:ext cx="2971800" cy="1097280"/>
          </a:xfrm>
        </p:spPr>
        <p:txBody>
          <a:bodyPr anchor="b"/>
          <a:lstStyle>
            <a:lvl1pPr algn="l">
              <a:defRPr sz="1800" b="0" i="0" cap="none" baseline="0">
                <a:solidFill>
                  <a:schemeClr val="tx2"/>
                </a:solidFill>
              </a:defRPr>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612648" y="2547891"/>
            <a:ext cx="2971800" cy="3167109"/>
          </a:xfrm>
        </p:spPr>
        <p:txBody>
          <a:bodyPr tIns="9144">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E3B6482C-0B6C-462B-878A-A2673025532E}" type="datetimeFigureOut">
              <a:rPr lang="tr-TR" smtClean="0"/>
              <a:t>12.10.2012</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DD93ECB-78B2-44EF-A4C0-A83B74E4EA2F}" type="slidenum">
              <a:rPr lang="tr-TR" smtClean="0"/>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pic>
        <p:nvPicPr>
          <p:cNvPr id="11" name="Picture 10" descr="horizon.png"/>
          <p:cNvPicPr>
            <a:picLocks noChangeAspect="1"/>
          </p:cNvPicPr>
          <p:nvPr/>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a:xfrm>
            <a:off x="609600" y="1447800"/>
            <a:ext cx="2971800" cy="1097280"/>
          </a:xfrm>
        </p:spPr>
        <p:txBody>
          <a:bodyPr anchor="b"/>
          <a:lstStyle>
            <a:lvl1pPr algn="l">
              <a:defRPr sz="1800" b="0" i="0" cap="none" baseline="0">
                <a:solidFill>
                  <a:schemeClr val="tx2"/>
                </a:solidFill>
              </a:defRPr>
            </a:lvl1pPr>
          </a:lstStyle>
          <a:p>
            <a:r>
              <a:rPr lang="tr-TR" smtClean="0"/>
              <a:t>Asıl başlık stili için tıklatın</a:t>
            </a:r>
            <a:endParaRPr lang="en-US" dirty="0"/>
          </a:p>
        </p:txBody>
      </p:sp>
      <p:sp>
        <p:nvSpPr>
          <p:cNvPr id="3" name="Picture Placeholder 2"/>
          <p:cNvSpPr>
            <a:spLocks noGrp="1"/>
          </p:cNvSpPr>
          <p:nvPr>
            <p:ph type="pic" idx="1"/>
          </p:nvPr>
        </p:nvSpPr>
        <p:spPr>
          <a:xfrm>
            <a:off x="4657344" y="1447800"/>
            <a:ext cx="3419856" cy="3474720"/>
          </a:xfrm>
          <a:custGeom>
            <a:avLst/>
            <a:gdLst>
              <a:gd name="connsiteX0" fmla="*/ 0 w 3419856"/>
              <a:gd name="connsiteY0" fmla="*/ 74450 h 3429000"/>
              <a:gd name="connsiteX1" fmla="*/ 21806 w 3419856"/>
              <a:gd name="connsiteY1" fmla="*/ 21806 h 3429000"/>
              <a:gd name="connsiteX2" fmla="*/ 74450 w 3419856"/>
              <a:gd name="connsiteY2" fmla="*/ 0 h 3429000"/>
              <a:gd name="connsiteX3" fmla="*/ 3345406 w 3419856"/>
              <a:gd name="connsiteY3" fmla="*/ 0 h 3429000"/>
              <a:gd name="connsiteX4" fmla="*/ 3398050 w 3419856"/>
              <a:gd name="connsiteY4" fmla="*/ 21806 h 3429000"/>
              <a:gd name="connsiteX5" fmla="*/ 3419856 w 3419856"/>
              <a:gd name="connsiteY5" fmla="*/ 74450 h 3429000"/>
              <a:gd name="connsiteX6" fmla="*/ 3419856 w 3419856"/>
              <a:gd name="connsiteY6" fmla="*/ 3354550 h 3429000"/>
              <a:gd name="connsiteX7" fmla="*/ 3398050 w 3419856"/>
              <a:gd name="connsiteY7" fmla="*/ 3407194 h 3429000"/>
              <a:gd name="connsiteX8" fmla="*/ 3345406 w 3419856"/>
              <a:gd name="connsiteY8" fmla="*/ 3429000 h 3429000"/>
              <a:gd name="connsiteX9" fmla="*/ 74450 w 3419856"/>
              <a:gd name="connsiteY9" fmla="*/ 3429000 h 3429000"/>
              <a:gd name="connsiteX10" fmla="*/ 21806 w 3419856"/>
              <a:gd name="connsiteY10" fmla="*/ 3407194 h 3429000"/>
              <a:gd name="connsiteX11" fmla="*/ 0 w 3419856"/>
              <a:gd name="connsiteY11" fmla="*/ 3354550 h 3429000"/>
              <a:gd name="connsiteX12" fmla="*/ 0 w 3419856"/>
              <a:gd name="connsiteY12" fmla="*/ 74450 h 3429000"/>
              <a:gd name="connsiteX0" fmla="*/ 0 w 3419856"/>
              <a:gd name="connsiteY0" fmla="*/ 74450 h 3429000"/>
              <a:gd name="connsiteX1" fmla="*/ 21806 w 3419856"/>
              <a:gd name="connsiteY1" fmla="*/ 21806 h 3429000"/>
              <a:gd name="connsiteX2" fmla="*/ 74450 w 3419856"/>
              <a:gd name="connsiteY2" fmla="*/ 0 h 3429000"/>
              <a:gd name="connsiteX3" fmla="*/ 3345406 w 3419856"/>
              <a:gd name="connsiteY3" fmla="*/ 0 h 3429000"/>
              <a:gd name="connsiteX4" fmla="*/ 3398050 w 3419856"/>
              <a:gd name="connsiteY4" fmla="*/ 21806 h 3429000"/>
              <a:gd name="connsiteX5" fmla="*/ 3419856 w 3419856"/>
              <a:gd name="connsiteY5" fmla="*/ 74450 h 3429000"/>
              <a:gd name="connsiteX6" fmla="*/ 3419856 w 3419856"/>
              <a:gd name="connsiteY6" fmla="*/ 3354550 h 3429000"/>
              <a:gd name="connsiteX7" fmla="*/ 3398050 w 3419856"/>
              <a:gd name="connsiteY7" fmla="*/ 3407194 h 3429000"/>
              <a:gd name="connsiteX8" fmla="*/ 3345406 w 3419856"/>
              <a:gd name="connsiteY8" fmla="*/ 3429000 h 3429000"/>
              <a:gd name="connsiteX9" fmla="*/ 21806 w 3419856"/>
              <a:gd name="connsiteY9" fmla="*/ 3407194 h 3429000"/>
              <a:gd name="connsiteX10" fmla="*/ 0 w 3419856"/>
              <a:gd name="connsiteY10" fmla="*/ 3354550 h 3429000"/>
              <a:gd name="connsiteX11" fmla="*/ 0 w 3419856"/>
              <a:gd name="connsiteY11" fmla="*/ 74450 h 3429000"/>
              <a:gd name="connsiteX0" fmla="*/ 0 w 3964392"/>
              <a:gd name="connsiteY0" fmla="*/ 74450 h 3415968"/>
              <a:gd name="connsiteX1" fmla="*/ 21806 w 3964392"/>
              <a:gd name="connsiteY1" fmla="*/ 21806 h 3415968"/>
              <a:gd name="connsiteX2" fmla="*/ 74450 w 3964392"/>
              <a:gd name="connsiteY2" fmla="*/ 0 h 3415968"/>
              <a:gd name="connsiteX3" fmla="*/ 3345406 w 3964392"/>
              <a:gd name="connsiteY3" fmla="*/ 0 h 3415968"/>
              <a:gd name="connsiteX4" fmla="*/ 3398050 w 3964392"/>
              <a:gd name="connsiteY4" fmla="*/ 21806 h 3415968"/>
              <a:gd name="connsiteX5" fmla="*/ 3419856 w 3964392"/>
              <a:gd name="connsiteY5" fmla="*/ 74450 h 3415968"/>
              <a:gd name="connsiteX6" fmla="*/ 3419856 w 3964392"/>
              <a:gd name="connsiteY6" fmla="*/ 3354550 h 3415968"/>
              <a:gd name="connsiteX7" fmla="*/ 3398050 w 3964392"/>
              <a:gd name="connsiteY7" fmla="*/ 3407194 h 3415968"/>
              <a:gd name="connsiteX8" fmla="*/ 21806 w 3964392"/>
              <a:gd name="connsiteY8" fmla="*/ 3407194 h 3415968"/>
              <a:gd name="connsiteX9" fmla="*/ 0 w 3964392"/>
              <a:gd name="connsiteY9" fmla="*/ 3354550 h 3415968"/>
              <a:gd name="connsiteX10" fmla="*/ 0 w 3964392"/>
              <a:gd name="connsiteY10" fmla="*/ 74450 h 3415968"/>
              <a:gd name="connsiteX0" fmla="*/ 0 w 3964392"/>
              <a:gd name="connsiteY0" fmla="*/ 74450 h 3415968"/>
              <a:gd name="connsiteX1" fmla="*/ 21806 w 3964392"/>
              <a:gd name="connsiteY1" fmla="*/ 21806 h 3415968"/>
              <a:gd name="connsiteX2" fmla="*/ 74450 w 3964392"/>
              <a:gd name="connsiteY2" fmla="*/ 0 h 3415968"/>
              <a:gd name="connsiteX3" fmla="*/ 3345406 w 3964392"/>
              <a:gd name="connsiteY3" fmla="*/ 0 h 3415968"/>
              <a:gd name="connsiteX4" fmla="*/ 3398050 w 3964392"/>
              <a:gd name="connsiteY4" fmla="*/ 21806 h 3415968"/>
              <a:gd name="connsiteX5" fmla="*/ 3419856 w 3964392"/>
              <a:gd name="connsiteY5" fmla="*/ 74450 h 3415968"/>
              <a:gd name="connsiteX6" fmla="*/ 3419856 w 3964392"/>
              <a:gd name="connsiteY6" fmla="*/ 3354550 h 3415968"/>
              <a:gd name="connsiteX7" fmla="*/ 3398050 w 3964392"/>
              <a:gd name="connsiteY7" fmla="*/ 3407194 h 3415968"/>
              <a:gd name="connsiteX8" fmla="*/ 21806 w 3964392"/>
              <a:gd name="connsiteY8" fmla="*/ 3407194 h 3415968"/>
              <a:gd name="connsiteX9" fmla="*/ 0 w 3964392"/>
              <a:gd name="connsiteY9" fmla="*/ 3354550 h 3415968"/>
              <a:gd name="connsiteX10" fmla="*/ 0 w 3964392"/>
              <a:gd name="connsiteY10" fmla="*/ 74450 h 3415968"/>
              <a:gd name="connsiteX0" fmla="*/ 0 w 3968026"/>
              <a:gd name="connsiteY0" fmla="*/ 74450 h 3910007"/>
              <a:gd name="connsiteX1" fmla="*/ 21806 w 3968026"/>
              <a:gd name="connsiteY1" fmla="*/ 21806 h 3910007"/>
              <a:gd name="connsiteX2" fmla="*/ 74450 w 3968026"/>
              <a:gd name="connsiteY2" fmla="*/ 0 h 3910007"/>
              <a:gd name="connsiteX3" fmla="*/ 3345406 w 3968026"/>
              <a:gd name="connsiteY3" fmla="*/ 0 h 3910007"/>
              <a:gd name="connsiteX4" fmla="*/ 3398050 w 3968026"/>
              <a:gd name="connsiteY4" fmla="*/ 21806 h 3910007"/>
              <a:gd name="connsiteX5" fmla="*/ 3419856 w 3968026"/>
              <a:gd name="connsiteY5" fmla="*/ 74450 h 3910007"/>
              <a:gd name="connsiteX6" fmla="*/ 3419856 w 3968026"/>
              <a:gd name="connsiteY6" fmla="*/ 3354550 h 3910007"/>
              <a:gd name="connsiteX7" fmla="*/ 3398050 w 3968026"/>
              <a:gd name="connsiteY7" fmla="*/ 3407194 h 3910007"/>
              <a:gd name="connsiteX8" fmla="*/ 0 w 3968026"/>
              <a:gd name="connsiteY8" fmla="*/ 3354550 h 3910007"/>
              <a:gd name="connsiteX9" fmla="*/ 0 w 3968026"/>
              <a:gd name="connsiteY9" fmla="*/ 74450 h 3910007"/>
              <a:gd name="connsiteX0" fmla="*/ 0 w 3419856"/>
              <a:gd name="connsiteY0" fmla="*/ 74450 h 3901233"/>
              <a:gd name="connsiteX1" fmla="*/ 21806 w 3419856"/>
              <a:gd name="connsiteY1" fmla="*/ 21806 h 3901233"/>
              <a:gd name="connsiteX2" fmla="*/ 74450 w 3419856"/>
              <a:gd name="connsiteY2" fmla="*/ 0 h 3901233"/>
              <a:gd name="connsiteX3" fmla="*/ 3345406 w 3419856"/>
              <a:gd name="connsiteY3" fmla="*/ 0 h 3901233"/>
              <a:gd name="connsiteX4" fmla="*/ 3398050 w 3419856"/>
              <a:gd name="connsiteY4" fmla="*/ 21806 h 3901233"/>
              <a:gd name="connsiteX5" fmla="*/ 3419856 w 3419856"/>
              <a:gd name="connsiteY5" fmla="*/ 74450 h 3901233"/>
              <a:gd name="connsiteX6" fmla="*/ 3419856 w 3419856"/>
              <a:gd name="connsiteY6" fmla="*/ 3354550 h 3901233"/>
              <a:gd name="connsiteX7" fmla="*/ 0 w 3419856"/>
              <a:gd name="connsiteY7" fmla="*/ 3354550 h 3901233"/>
              <a:gd name="connsiteX8" fmla="*/ 0 w 3419856"/>
              <a:gd name="connsiteY8" fmla="*/ 74450 h 3901233"/>
              <a:gd name="connsiteX0" fmla="*/ 0 w 3419856"/>
              <a:gd name="connsiteY0" fmla="*/ 74450 h 3354550"/>
              <a:gd name="connsiteX1" fmla="*/ 21806 w 3419856"/>
              <a:gd name="connsiteY1" fmla="*/ 21806 h 3354550"/>
              <a:gd name="connsiteX2" fmla="*/ 74450 w 3419856"/>
              <a:gd name="connsiteY2" fmla="*/ 0 h 3354550"/>
              <a:gd name="connsiteX3" fmla="*/ 3345406 w 3419856"/>
              <a:gd name="connsiteY3" fmla="*/ 0 h 3354550"/>
              <a:gd name="connsiteX4" fmla="*/ 3398050 w 3419856"/>
              <a:gd name="connsiteY4" fmla="*/ 21806 h 3354550"/>
              <a:gd name="connsiteX5" fmla="*/ 3419856 w 3419856"/>
              <a:gd name="connsiteY5" fmla="*/ 74450 h 3354550"/>
              <a:gd name="connsiteX6" fmla="*/ 3419856 w 3419856"/>
              <a:gd name="connsiteY6" fmla="*/ 3354550 h 3354550"/>
              <a:gd name="connsiteX7" fmla="*/ 0 w 3419856"/>
              <a:gd name="connsiteY7" fmla="*/ 3354550 h 3354550"/>
              <a:gd name="connsiteX8" fmla="*/ 0 w 3419856"/>
              <a:gd name="connsiteY8" fmla="*/ 74450 h 3354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19856" h="3354550">
                <a:moveTo>
                  <a:pt x="0" y="74450"/>
                </a:moveTo>
                <a:cubicBezTo>
                  <a:pt x="0" y="54705"/>
                  <a:pt x="7844" y="35768"/>
                  <a:pt x="21806" y="21806"/>
                </a:cubicBezTo>
                <a:cubicBezTo>
                  <a:pt x="35768" y="7844"/>
                  <a:pt x="54705" y="0"/>
                  <a:pt x="74450" y="0"/>
                </a:cubicBezTo>
                <a:lnTo>
                  <a:pt x="3345406" y="0"/>
                </a:lnTo>
                <a:cubicBezTo>
                  <a:pt x="3365151" y="0"/>
                  <a:pt x="3384088" y="7844"/>
                  <a:pt x="3398050" y="21806"/>
                </a:cubicBezTo>
                <a:cubicBezTo>
                  <a:pt x="3412012" y="35768"/>
                  <a:pt x="3419856" y="54705"/>
                  <a:pt x="3419856" y="74450"/>
                </a:cubicBezTo>
                <a:lnTo>
                  <a:pt x="3419856" y="3354550"/>
                </a:lnTo>
                <a:lnTo>
                  <a:pt x="0" y="3354550"/>
                </a:lnTo>
                <a:lnTo>
                  <a:pt x="0" y="74450"/>
                </a:lnTo>
                <a:close/>
              </a:path>
            </a:pathLst>
          </a:custGeom>
        </p:spPr>
        <p:txBody>
          <a:bodyPr>
            <a:normAutofit/>
          </a:bodyPr>
          <a:lstStyle>
            <a:lvl1pPr marL="0" indent="0" algn="ctr">
              <a:buNone/>
              <a:defRPr sz="2000" baseline="0">
                <a:solidFill>
                  <a:schemeClr val="tx1">
                    <a:lumMod val="6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609600" y="2547890"/>
            <a:ext cx="2971800" cy="2405109"/>
          </a:xfrm>
        </p:spPr>
        <p:txBody>
          <a:bodyPr tIns="9144">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E3B6482C-0B6C-462B-878A-A2673025532E}" type="datetimeFigureOut">
              <a:rPr lang="tr-TR" smtClean="0"/>
              <a:t>12.10.2012</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DD93ECB-78B2-44EF-A4C0-A83B74E4EA2F}" type="slidenum">
              <a:rPr lang="tr-TR" smtClean="0"/>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7" name="Picture 6" descr="horizon.png"/>
          <p:cNvPicPr>
            <a:picLocks noChangeAspect="1"/>
          </p:cNvPicPr>
          <p:nvPr/>
        </p:nvPicPr>
        <p:blipFill>
          <a:blip r:embed="rId13" cstate="print"/>
          <a:stretch>
            <a:fillRect/>
          </a:stretch>
        </p:blipFill>
        <p:spPr>
          <a:xfrm>
            <a:off x="0" y="0"/>
            <a:ext cx="9144000" cy="6858000"/>
          </a:xfrm>
          <a:prstGeom prst="rect">
            <a:avLst/>
          </a:prstGeom>
        </p:spPr>
      </p:pic>
      <p:sp>
        <p:nvSpPr>
          <p:cNvPr id="2" name="Title Placeholder 1"/>
          <p:cNvSpPr>
            <a:spLocks noGrp="1"/>
          </p:cNvSpPr>
          <p:nvPr>
            <p:ph type="title"/>
          </p:nvPr>
        </p:nvSpPr>
        <p:spPr>
          <a:xfrm>
            <a:off x="609600" y="274638"/>
            <a:ext cx="7924800" cy="1143000"/>
          </a:xfrm>
          <a:prstGeom prst="rect">
            <a:avLst/>
          </a:prstGeom>
        </p:spPr>
        <p:txBody>
          <a:bodyPr vert="horz" lIns="91440" tIns="45720" rIns="91440" bIns="45720" rtlCol="0" anchor="b"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609600" y="1600200"/>
            <a:ext cx="79248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smtClean="0"/>
          </a:p>
        </p:txBody>
      </p:sp>
      <p:sp>
        <p:nvSpPr>
          <p:cNvPr id="4" name="Date Placeholder 3"/>
          <p:cNvSpPr>
            <a:spLocks noGrp="1"/>
          </p:cNvSpPr>
          <p:nvPr>
            <p:ph type="dt" sz="half" idx="2"/>
          </p:nvPr>
        </p:nvSpPr>
        <p:spPr>
          <a:xfrm>
            <a:off x="5715000" y="6356350"/>
            <a:ext cx="1524000" cy="365125"/>
          </a:xfrm>
          <a:prstGeom prst="rect">
            <a:avLst/>
          </a:prstGeom>
        </p:spPr>
        <p:txBody>
          <a:bodyPr vert="horz" lIns="91440" tIns="45720" rIns="91440" bIns="45720" rtlCol="0" anchor="ctr"/>
          <a:lstStyle>
            <a:lvl1pPr algn="r">
              <a:defRPr sz="1000" strike="noStrike" spc="60" baseline="0">
                <a:solidFill>
                  <a:schemeClr val="tx1"/>
                </a:solidFill>
              </a:defRPr>
            </a:lvl1pPr>
          </a:lstStyle>
          <a:p>
            <a:fld id="{E3B6482C-0B6C-462B-878A-A2673025532E}" type="datetimeFigureOut">
              <a:rPr lang="tr-TR" smtClean="0"/>
              <a:t>12.10.2012</a:t>
            </a:fld>
            <a:endParaRPr lang="tr-TR"/>
          </a:p>
        </p:txBody>
      </p:sp>
      <p:sp>
        <p:nvSpPr>
          <p:cNvPr id="5" name="Footer Placeholder 4"/>
          <p:cNvSpPr>
            <a:spLocks noGrp="1"/>
          </p:cNvSpPr>
          <p:nvPr>
            <p:ph type="ftr" sz="quarter" idx="3"/>
          </p:nvPr>
        </p:nvSpPr>
        <p:spPr>
          <a:xfrm>
            <a:off x="609600" y="6356350"/>
            <a:ext cx="2895600" cy="365125"/>
          </a:xfrm>
          <a:prstGeom prst="rect">
            <a:avLst/>
          </a:prstGeom>
        </p:spPr>
        <p:txBody>
          <a:bodyPr vert="horz" lIns="91440" tIns="45720" rIns="91440" bIns="45720" rtlCol="0" anchor="ctr"/>
          <a:lstStyle>
            <a:lvl1pPr algn="l">
              <a:defRPr sz="1000" cap="all" spc="60" baseline="0">
                <a:solidFill>
                  <a:schemeClr val="tx1"/>
                </a:solidFill>
              </a:defRPr>
            </a:lvl1pPr>
          </a:lstStyle>
          <a:p>
            <a:endParaRPr lang="tr-TR"/>
          </a:p>
        </p:txBody>
      </p:sp>
      <p:sp>
        <p:nvSpPr>
          <p:cNvPr id="6" name="Slide Number Placeholder 5"/>
          <p:cNvSpPr>
            <a:spLocks noGrp="1"/>
          </p:cNvSpPr>
          <p:nvPr>
            <p:ph type="sldNum" sz="quarter" idx="4"/>
          </p:nvPr>
        </p:nvSpPr>
        <p:spPr>
          <a:xfrm>
            <a:off x="7543800" y="6356350"/>
            <a:ext cx="990600" cy="365125"/>
          </a:xfrm>
          <a:prstGeom prst="rect">
            <a:avLst/>
          </a:prstGeom>
        </p:spPr>
        <p:txBody>
          <a:bodyPr vert="horz" lIns="91440" tIns="45720" rIns="91440" bIns="45720" rtlCol="0" anchor="ctr"/>
          <a:lstStyle>
            <a:lvl1pPr algn="r">
              <a:defRPr sz="1100" baseline="0">
                <a:solidFill>
                  <a:schemeClr val="tx1"/>
                </a:solidFill>
              </a:defRPr>
            </a:lvl1pPr>
          </a:lstStyle>
          <a:p>
            <a:fld id="{FDD93ECB-78B2-44EF-A4C0-A83B74E4EA2F}" type="slidenum">
              <a:rPr lang="tr-TR" smtClean="0"/>
              <a:t>‹#›</a:t>
            </a:fld>
            <a:endParaRPr lang="tr-TR"/>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3000" kern="1200" cap="all" spc="5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http://tr.wikipedia.org/wiki/%C4%B0rade" TargetMode="External"/><Relationship Id="rId2" Type="http://schemas.openxmlformats.org/officeDocument/2006/relationships/hyperlink" Target="http://tr.wikipedia.org/wiki/Bilgi" TargetMode="External"/><Relationship Id="rId1" Type="http://schemas.openxmlformats.org/officeDocument/2006/relationships/slideLayout" Target="../slideLayouts/slideLayout7.xml"/><Relationship Id="rId5" Type="http://schemas.openxmlformats.org/officeDocument/2006/relationships/hyperlink" Target="http://tr.wikipedia.org/wiki/Divan-%C4%B1_Lugat-it_T%C3%BCrk" TargetMode="External"/><Relationship Id="rId4" Type="http://schemas.openxmlformats.org/officeDocument/2006/relationships/hyperlink" Target="http://tr.wikipedia.org/wiki/1881"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hyperlink" Target="http://tr.wikipedia.org/wiki/Merak" TargetMode="External"/><Relationship Id="rId3" Type="http://schemas.openxmlformats.org/officeDocument/2006/relationships/hyperlink" Target="http://tr.wikipedia.org/wiki/Do%C4%9Fa" TargetMode="External"/><Relationship Id="rId7" Type="http://schemas.openxmlformats.org/officeDocument/2006/relationships/hyperlink" Target="http://tr.wikipedia.org/wiki/G%C3%B6zlem" TargetMode="External"/><Relationship Id="rId2" Type="http://schemas.openxmlformats.org/officeDocument/2006/relationships/hyperlink" Target="http://tr.wikipedia.org/wiki/Fizik" TargetMode="External"/><Relationship Id="rId1" Type="http://schemas.openxmlformats.org/officeDocument/2006/relationships/slideLayout" Target="../slideLayouts/slideLayout7.xml"/><Relationship Id="rId6" Type="http://schemas.openxmlformats.org/officeDocument/2006/relationships/hyperlink" Target="http://tr.wikipedia.org/wiki/D%C3%BC%C5%9F%C3%BCnce" TargetMode="External"/><Relationship Id="rId5" Type="http://schemas.openxmlformats.org/officeDocument/2006/relationships/hyperlink" Target="http://tr.wikipedia.org/wiki/Deney" TargetMode="External"/><Relationship Id="rId10" Type="http://schemas.openxmlformats.org/officeDocument/2006/relationships/hyperlink" Target="http://tr.wikipedia.org/wiki/Bertrand_Russell" TargetMode="External"/><Relationship Id="rId4" Type="http://schemas.openxmlformats.org/officeDocument/2006/relationships/hyperlink" Target="http://tr.wikipedia.org/wiki/Evren" TargetMode="External"/><Relationship Id="rId9" Type="http://schemas.openxmlformats.org/officeDocument/2006/relationships/hyperlink" Target="http://tr.wikipedia.org/wiki/Albert_Einstein"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tr.wikipedia.org/wiki/%C3%87evre" TargetMode="External"/><Relationship Id="rId2" Type="http://schemas.openxmlformats.org/officeDocument/2006/relationships/hyperlink" Target="http://tr.wikipedia.org/wiki/Karakter" TargetMode="External"/><Relationship Id="rId1" Type="http://schemas.openxmlformats.org/officeDocument/2006/relationships/slideLayout" Target="../slideLayouts/slideLayout7.xml"/><Relationship Id="rId5" Type="http://schemas.openxmlformats.org/officeDocument/2006/relationships/hyperlink" Target="http://tr.wikipedia.org/wiki/Felsefe" TargetMode="External"/><Relationship Id="rId4" Type="http://schemas.openxmlformats.org/officeDocument/2006/relationships/hyperlink" Target="http://tr.wikipedia.org/wiki/E%C4%9Fitim"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tr.wikipedia.org/wiki/Olay" TargetMode="External"/><Relationship Id="rId7" Type="http://schemas.openxmlformats.org/officeDocument/2006/relationships/hyperlink" Target="http://tr.wikipedia.org/wiki/Bilim" TargetMode="External"/><Relationship Id="rId2" Type="http://schemas.openxmlformats.org/officeDocument/2006/relationships/hyperlink" Target="http://tr.wikipedia.org/wiki/Nesne" TargetMode="External"/><Relationship Id="rId1" Type="http://schemas.openxmlformats.org/officeDocument/2006/relationships/slideLayout" Target="../slideLayouts/slideLayout7.xml"/><Relationship Id="rId6" Type="http://schemas.openxmlformats.org/officeDocument/2006/relationships/hyperlink" Target="http://tr.wikipedia.org/wiki/Soyut" TargetMode="External"/><Relationship Id="rId5" Type="http://schemas.openxmlformats.org/officeDocument/2006/relationships/hyperlink" Target="http://tr.wikipedia.org/wiki/Kavram" TargetMode="External"/><Relationship Id="rId4" Type="http://schemas.openxmlformats.org/officeDocument/2006/relationships/hyperlink" Target="http://tr.wikipedia.org/wiki/Ad"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1259632" y="3789040"/>
            <a:ext cx="6400800" cy="1752600"/>
          </a:xfrm>
        </p:spPr>
        <p:txBody>
          <a:bodyPr>
            <a:normAutofit/>
          </a:bodyPr>
          <a:lstStyle/>
          <a:p>
            <a:r>
              <a:rPr lang="tr-TR" sz="2400" dirty="0" smtClean="0"/>
              <a:t>Sosyal Bilgiler Öğreniyorum</a:t>
            </a:r>
            <a:endParaRPr lang="tr-TR" sz="2400" dirty="0"/>
          </a:p>
        </p:txBody>
      </p:sp>
      <p:sp>
        <p:nvSpPr>
          <p:cNvPr id="2" name="Başlık 1"/>
          <p:cNvSpPr>
            <a:spLocks noGrp="1"/>
          </p:cNvSpPr>
          <p:nvPr>
            <p:ph type="ctrTitle"/>
          </p:nvPr>
        </p:nvSpPr>
        <p:spPr>
          <a:xfrm>
            <a:off x="683568" y="2204864"/>
            <a:ext cx="7772400" cy="1470025"/>
          </a:xfrm>
        </p:spPr>
        <p:txBody>
          <a:bodyPr/>
          <a:lstStyle/>
          <a:p>
            <a:r>
              <a:rPr lang="tr-TR" dirty="0" smtClean="0"/>
              <a:t>Sosyal bilgiler dersi 1. ünite</a:t>
            </a:r>
            <a:endParaRPr lang="tr-TR" dirty="0"/>
          </a:p>
        </p:txBody>
      </p:sp>
    </p:spTree>
    <p:extLst>
      <p:ext uri="{BB962C8B-B14F-4D97-AF65-F5344CB8AC3E}">
        <p14:creationId xmlns:p14="http://schemas.microsoft.com/office/powerpoint/2010/main" val="311322794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79512" y="188640"/>
            <a:ext cx="3273653" cy="769441"/>
          </a:xfrm>
          <a:prstGeom prst="rect">
            <a:avLst/>
          </a:prstGeom>
          <a:noFill/>
        </p:spPr>
        <p:txBody>
          <a:bodyPr wrap="none" rtlCol="0">
            <a:spAutoFit/>
          </a:bodyPr>
          <a:lstStyle/>
          <a:p>
            <a:r>
              <a:rPr lang="tr-TR" sz="4400" dirty="0" smtClean="0">
                <a:solidFill>
                  <a:srgbClr val="00B050"/>
                </a:solidFill>
              </a:rPr>
              <a:t>GENELLEME :</a:t>
            </a:r>
            <a:endParaRPr lang="tr-TR" sz="4400" dirty="0">
              <a:solidFill>
                <a:srgbClr val="00B050"/>
              </a:solidFill>
            </a:endParaRPr>
          </a:p>
        </p:txBody>
      </p:sp>
      <p:sp>
        <p:nvSpPr>
          <p:cNvPr id="4" name="Rectangle 1"/>
          <p:cNvSpPr>
            <a:spLocks noChangeArrowheads="1"/>
          </p:cNvSpPr>
          <p:nvPr/>
        </p:nvSpPr>
        <p:spPr bwMode="auto">
          <a:xfrm rot="10800000" flipV="1">
            <a:off x="827584" y="2564904"/>
            <a:ext cx="7164288"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0" i="0" u="none" strike="noStrike" cap="none" normalizeH="0" baseline="0" dirty="0" smtClean="0">
                <a:ln>
                  <a:noFill/>
                </a:ln>
                <a:solidFill>
                  <a:schemeClr val="tx1"/>
                </a:solidFill>
                <a:effectLst/>
                <a:latin typeface="Arial" charset="0"/>
                <a:cs typeface="Arial" charset="0"/>
              </a:rPr>
              <a:t/>
            </a:r>
            <a:br>
              <a:rPr kumimoji="0" lang="tr-TR" sz="1800" b="0" i="0" u="none" strike="noStrike" cap="none" normalizeH="0" baseline="0" dirty="0" smtClean="0">
                <a:ln>
                  <a:noFill/>
                </a:ln>
                <a:solidFill>
                  <a:schemeClr val="tx1"/>
                </a:solidFill>
                <a:effectLst/>
                <a:latin typeface="Arial" charset="0"/>
                <a:cs typeface="Arial" charset="0"/>
              </a:rPr>
            </a:br>
            <a:r>
              <a:rPr kumimoji="0" lang="tr-TR" sz="1800" b="0" i="0" u="none" strike="noStrike" cap="none" normalizeH="0" baseline="0" dirty="0" smtClean="0">
                <a:ln>
                  <a:noFill/>
                </a:ln>
                <a:solidFill>
                  <a:srgbClr val="FFFF00"/>
                </a:solidFill>
                <a:effectLst/>
                <a:latin typeface="Arial" charset="0"/>
                <a:cs typeface="Arial" charset="0"/>
              </a:rPr>
              <a:t>Genellemek eylemi. Zihnin genel düşünceler yapması işlemi ya da özelden genele geçiş, °tamim. Bir işlemin sonucu olan genel kavram, yargı, bilim yasası ya da kuram. </a:t>
            </a:r>
          </a:p>
        </p:txBody>
      </p:sp>
    </p:spTree>
    <p:extLst>
      <p:ext uri="{BB962C8B-B14F-4D97-AF65-F5344CB8AC3E}">
        <p14:creationId xmlns:p14="http://schemas.microsoft.com/office/powerpoint/2010/main" val="902495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circle(in)">
                                      <p:cBhvr>
                                        <p:cTn id="7"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34602" y="168936"/>
            <a:ext cx="8992013" cy="707886"/>
          </a:xfrm>
          <a:prstGeom prst="rect">
            <a:avLst/>
          </a:prstGeom>
          <a:noFill/>
        </p:spPr>
        <p:txBody>
          <a:bodyPr wrap="none" rtlCol="0">
            <a:spAutoFit/>
          </a:bodyPr>
          <a:lstStyle/>
          <a:p>
            <a:r>
              <a:rPr lang="tr-TR" sz="4000" dirty="0" smtClean="0">
                <a:solidFill>
                  <a:srgbClr val="00B050"/>
                </a:solidFill>
              </a:rPr>
              <a:t>NEDEN SOSYAL BİLGİLER ÖĞRENİYORUM :</a:t>
            </a:r>
            <a:endParaRPr lang="tr-TR" sz="4000" dirty="0">
              <a:solidFill>
                <a:srgbClr val="00B050"/>
              </a:solidFill>
            </a:endParaRPr>
          </a:p>
        </p:txBody>
      </p:sp>
      <p:sp>
        <p:nvSpPr>
          <p:cNvPr id="3" name="Metin kutusu 2"/>
          <p:cNvSpPr txBox="1"/>
          <p:nvPr/>
        </p:nvSpPr>
        <p:spPr>
          <a:xfrm>
            <a:off x="46618" y="876822"/>
            <a:ext cx="7416824" cy="6186309"/>
          </a:xfrm>
          <a:prstGeom prst="rect">
            <a:avLst/>
          </a:prstGeom>
          <a:noFill/>
        </p:spPr>
        <p:txBody>
          <a:bodyPr wrap="square" rtlCol="0">
            <a:spAutoFit/>
          </a:bodyPr>
          <a:lstStyle/>
          <a:p>
            <a:r>
              <a:rPr lang="tr-TR" dirty="0" smtClean="0">
                <a:solidFill>
                  <a:srgbClr val="FFFF00"/>
                </a:solidFill>
              </a:rPr>
              <a:t>-</a:t>
            </a:r>
            <a:r>
              <a:rPr lang="tr-TR" dirty="0">
                <a:solidFill>
                  <a:srgbClr val="FFFF00"/>
                </a:solidFill>
              </a:rPr>
              <a:t> Türkiye Cumhuriyeti’nin iyi bir vatandaşı olmamızı sağlar.</a:t>
            </a:r>
            <a:br>
              <a:rPr lang="tr-TR" dirty="0">
                <a:solidFill>
                  <a:srgbClr val="FFFF00"/>
                </a:solidFill>
              </a:rPr>
            </a:br>
            <a:r>
              <a:rPr lang="tr-TR" dirty="0" smtClean="0">
                <a:solidFill>
                  <a:srgbClr val="FFFF00"/>
                </a:solidFill>
              </a:rPr>
              <a:t>-</a:t>
            </a:r>
            <a:r>
              <a:rPr lang="tr-TR" dirty="0">
                <a:solidFill>
                  <a:srgbClr val="FFFF00"/>
                </a:solidFill>
              </a:rPr>
              <a:t> Toplumu oluşturan insanların etkin (çalışan) ve üretken bir vatandaş olmasını sağlar.</a:t>
            </a:r>
            <a:br>
              <a:rPr lang="tr-TR" dirty="0">
                <a:solidFill>
                  <a:srgbClr val="FFFF00"/>
                </a:solidFill>
              </a:rPr>
            </a:br>
            <a:r>
              <a:rPr lang="tr-TR" dirty="0">
                <a:solidFill>
                  <a:srgbClr val="FFFF00"/>
                </a:solidFill>
              </a:rPr>
              <a:t>- Vatanımızı ve milletimizi sevmemizi gerektirecek nedenleri ortaya koyar.</a:t>
            </a:r>
            <a:br>
              <a:rPr lang="tr-TR" dirty="0">
                <a:solidFill>
                  <a:srgbClr val="FFFF00"/>
                </a:solidFill>
              </a:rPr>
            </a:br>
            <a:r>
              <a:rPr lang="tr-TR" dirty="0">
                <a:solidFill>
                  <a:srgbClr val="FFFF00"/>
                </a:solidFill>
              </a:rPr>
              <a:t>- Tarihi ve kültürel değerlerimizi korumamızda önemli bir rol oynar.</a:t>
            </a:r>
            <a:br>
              <a:rPr lang="tr-TR" dirty="0">
                <a:solidFill>
                  <a:srgbClr val="FFFF00"/>
                </a:solidFill>
              </a:rPr>
            </a:br>
            <a:r>
              <a:rPr lang="tr-TR" dirty="0">
                <a:solidFill>
                  <a:srgbClr val="FFFF00"/>
                </a:solidFill>
              </a:rPr>
              <a:t>- Geçmişimizi öğrenmemizi ve geçmişimize sahip çıkmamızı sağlar.</a:t>
            </a:r>
            <a:br>
              <a:rPr lang="tr-TR" dirty="0">
                <a:solidFill>
                  <a:srgbClr val="FFFF00"/>
                </a:solidFill>
              </a:rPr>
            </a:br>
            <a:r>
              <a:rPr lang="tr-TR" dirty="0">
                <a:solidFill>
                  <a:srgbClr val="FFFF00"/>
                </a:solidFill>
              </a:rPr>
              <a:t>- Çevremizde olan olaylara karşı duyarlılık kazanmamızı sağlar.</a:t>
            </a:r>
            <a:br>
              <a:rPr lang="tr-TR" dirty="0">
                <a:solidFill>
                  <a:srgbClr val="FFFF00"/>
                </a:solidFill>
              </a:rPr>
            </a:br>
            <a:r>
              <a:rPr lang="tr-TR" dirty="0">
                <a:solidFill>
                  <a:srgbClr val="FFFF00"/>
                </a:solidFill>
              </a:rPr>
              <a:t>- Daha sosyal ve etkin bir vatandaş olmamızı sağlar.</a:t>
            </a:r>
            <a:br>
              <a:rPr lang="tr-TR" dirty="0">
                <a:solidFill>
                  <a:srgbClr val="FFFF00"/>
                </a:solidFill>
              </a:rPr>
            </a:br>
            <a:r>
              <a:rPr lang="tr-TR" dirty="0" smtClean="0">
                <a:solidFill>
                  <a:srgbClr val="FFFF00"/>
                </a:solidFill>
              </a:rPr>
              <a:t>-</a:t>
            </a:r>
            <a:r>
              <a:rPr lang="tr-TR" dirty="0">
                <a:solidFill>
                  <a:srgbClr val="FFFF00"/>
                </a:solidFill>
              </a:rPr>
              <a:t> Yakın çevresinin ekonomik değerlerini ve ulusal kaynakları tanır.</a:t>
            </a:r>
            <a:br>
              <a:rPr lang="tr-TR" dirty="0">
                <a:solidFill>
                  <a:srgbClr val="FFFF00"/>
                </a:solidFill>
              </a:rPr>
            </a:br>
            <a:r>
              <a:rPr lang="tr-TR" dirty="0" smtClean="0">
                <a:solidFill>
                  <a:srgbClr val="FFFF00"/>
                </a:solidFill>
              </a:rPr>
              <a:t>-</a:t>
            </a:r>
            <a:r>
              <a:rPr lang="tr-TR" dirty="0">
                <a:solidFill>
                  <a:srgbClr val="FFFF00"/>
                </a:solidFill>
              </a:rPr>
              <a:t> Çevresinin ve yurdunun yönetim örgütlerini bilir</a:t>
            </a:r>
            <a:r>
              <a:rPr lang="tr-TR" dirty="0" smtClean="0">
                <a:solidFill>
                  <a:srgbClr val="FFFF00"/>
                </a:solidFill>
              </a:rPr>
              <a:t>.</a:t>
            </a:r>
          </a:p>
          <a:p>
            <a:r>
              <a:rPr lang="tr-TR" dirty="0" smtClean="0">
                <a:solidFill>
                  <a:srgbClr val="FFFF00"/>
                </a:solidFill>
              </a:rPr>
              <a:t>-</a:t>
            </a:r>
            <a:r>
              <a:rPr lang="tr-TR" dirty="0">
                <a:solidFill>
                  <a:srgbClr val="FFFF00"/>
                </a:solidFill>
              </a:rPr>
              <a:t> Ulusuna, bayrağına, askerine, ordusuna ve insanlığa sevgi, saygı duygularını geliştirir.</a:t>
            </a:r>
            <a:br>
              <a:rPr lang="tr-TR" dirty="0">
                <a:solidFill>
                  <a:srgbClr val="FFFF00"/>
                </a:solidFill>
              </a:rPr>
            </a:br>
            <a:r>
              <a:rPr lang="tr-TR" dirty="0" smtClean="0">
                <a:solidFill>
                  <a:srgbClr val="FFFF00"/>
                </a:solidFill>
              </a:rPr>
              <a:t>-</a:t>
            </a:r>
            <a:r>
              <a:rPr lang="tr-TR" dirty="0">
                <a:solidFill>
                  <a:srgbClr val="FFFF00"/>
                </a:solidFill>
              </a:rPr>
              <a:t> Ailesine, ulusuna, vatanına, Atatürk devrim ve ilkelerine bağlı, özverili, iyi vatandaş olarak yetişir.</a:t>
            </a:r>
            <a:br>
              <a:rPr lang="tr-TR" dirty="0">
                <a:solidFill>
                  <a:srgbClr val="FFFF00"/>
                </a:solidFill>
              </a:rPr>
            </a:br>
            <a:r>
              <a:rPr lang="tr-TR" dirty="0">
                <a:solidFill>
                  <a:srgbClr val="FFFF00"/>
                </a:solidFill>
              </a:rPr>
              <a:t>- Toplumdaki bireylerle sosyal ilişkiler kurar.</a:t>
            </a:r>
            <a:br>
              <a:rPr lang="tr-TR" dirty="0">
                <a:solidFill>
                  <a:srgbClr val="FFFF00"/>
                </a:solidFill>
              </a:rPr>
            </a:br>
            <a:r>
              <a:rPr lang="tr-TR" dirty="0">
                <a:solidFill>
                  <a:srgbClr val="FFFF00"/>
                </a:solidFill>
              </a:rPr>
              <a:t>- Hem ülkemizi hem de dünyayı </a:t>
            </a:r>
            <a:r>
              <a:rPr lang="tr-TR" dirty="0" smtClean="0">
                <a:solidFill>
                  <a:srgbClr val="FFFF00"/>
                </a:solidFill>
              </a:rPr>
              <a:t>tanımamızı </a:t>
            </a:r>
            <a:r>
              <a:rPr lang="tr-TR" dirty="0">
                <a:solidFill>
                  <a:srgbClr val="FFFF00"/>
                </a:solidFill>
              </a:rPr>
              <a:t>sağlar.</a:t>
            </a:r>
            <a:br>
              <a:rPr lang="tr-TR" dirty="0">
                <a:solidFill>
                  <a:srgbClr val="FFFF00"/>
                </a:solidFill>
              </a:rPr>
            </a:br>
            <a:r>
              <a:rPr lang="tr-TR" dirty="0">
                <a:solidFill>
                  <a:srgbClr val="FFFF00"/>
                </a:solidFill>
              </a:rPr>
              <a:t>- Demokratik yaşam kurallarını öğretir.</a:t>
            </a:r>
            <a:br>
              <a:rPr lang="tr-TR" dirty="0">
                <a:solidFill>
                  <a:srgbClr val="FFFF00"/>
                </a:solidFill>
              </a:rPr>
            </a:br>
            <a:r>
              <a:rPr lang="tr-TR" dirty="0" smtClean="0">
                <a:solidFill>
                  <a:srgbClr val="FFFF00"/>
                </a:solidFill>
              </a:rPr>
              <a:t>-</a:t>
            </a:r>
            <a:r>
              <a:rPr lang="tr-TR" dirty="0">
                <a:solidFill>
                  <a:srgbClr val="FFFF00"/>
                </a:solidFill>
              </a:rPr>
              <a:t> Beraber yaşama, sorumluluk alma, </a:t>
            </a:r>
            <a:r>
              <a:rPr lang="tr-TR" dirty="0" smtClean="0">
                <a:solidFill>
                  <a:srgbClr val="FFFF00"/>
                </a:solidFill>
              </a:rPr>
              <a:t>yardımlaşma </a:t>
            </a:r>
            <a:r>
              <a:rPr lang="tr-TR" dirty="0">
                <a:solidFill>
                  <a:srgbClr val="FFFF00"/>
                </a:solidFill>
              </a:rPr>
              <a:t>ve karar verme duygularını geliştirir</a:t>
            </a:r>
            <a:r>
              <a:rPr lang="tr-TR" dirty="0" smtClean="0">
                <a:solidFill>
                  <a:srgbClr val="FFFF00"/>
                </a:solidFill>
              </a:rPr>
              <a:t>.</a:t>
            </a:r>
          </a:p>
          <a:p>
            <a:r>
              <a:rPr lang="tr-TR" dirty="0">
                <a:solidFill>
                  <a:srgbClr val="FFFF00"/>
                </a:solidFill>
              </a:rPr>
              <a:t>- İnsanların, birbirlerine karşı olan hak ve sorumluluklarını kavramalarını sağlar.</a:t>
            </a:r>
            <a:br>
              <a:rPr lang="tr-TR" dirty="0">
                <a:solidFill>
                  <a:srgbClr val="FFFF00"/>
                </a:solidFill>
              </a:rPr>
            </a:br>
            <a:r>
              <a:rPr lang="tr-TR" dirty="0">
                <a:solidFill>
                  <a:srgbClr val="FFFF00"/>
                </a:solidFill>
              </a:rPr>
              <a:t>- Bilimin ve tekniğin gelişmesinin insan </a:t>
            </a:r>
            <a:r>
              <a:rPr lang="tr-TR" dirty="0" smtClean="0">
                <a:solidFill>
                  <a:srgbClr val="FFFF00"/>
                </a:solidFill>
              </a:rPr>
              <a:t>hayatı </a:t>
            </a:r>
            <a:r>
              <a:rPr lang="tr-TR" dirty="0">
                <a:solidFill>
                  <a:srgbClr val="FFFF00"/>
                </a:solidFill>
              </a:rPr>
              <a:t>üzerindeki etkilerini öğretir.</a:t>
            </a:r>
            <a:r>
              <a:rPr lang="tr-TR" dirty="0"/>
              <a:t/>
            </a:r>
            <a:br>
              <a:rPr lang="tr-TR" dirty="0"/>
            </a:br>
            <a:r>
              <a:rPr lang="tr-TR" dirty="0"/>
              <a:t/>
            </a:r>
            <a:br>
              <a:rPr lang="tr-TR" dirty="0"/>
            </a:br>
            <a:r>
              <a:rPr lang="tr-TR" dirty="0"/>
              <a:t/>
            </a:r>
            <a:br>
              <a:rPr lang="tr-TR" dirty="0"/>
            </a:br>
            <a:endParaRPr lang="tr-TR" dirty="0"/>
          </a:p>
        </p:txBody>
      </p:sp>
    </p:spTree>
    <p:extLst>
      <p:ext uri="{BB962C8B-B14F-4D97-AF65-F5344CB8AC3E}">
        <p14:creationId xmlns:p14="http://schemas.microsoft.com/office/powerpoint/2010/main" val="931675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ircle(in)">
                                      <p:cBhvr>
                                        <p:cTn id="10" dur="2000"/>
                                        <p:tgtEl>
                                          <p:spTgt spid="3">
                                            <p:txEl>
                                              <p:pRg st="1" end="1"/>
                                            </p:txEl>
                                          </p:spTgt>
                                        </p:tgtEl>
                                      </p:cBhvr>
                                    </p:animEffect>
                                  </p:childTnLst>
                                </p:cTn>
                              </p:par>
                              <p:par>
                                <p:cTn id="11" presetID="6" presetClass="entr" presetSubtype="16"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circle(in)">
                                      <p:cBhvr>
                                        <p:cTn id="13"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79512" y="125710"/>
            <a:ext cx="2164375" cy="769441"/>
          </a:xfrm>
          <a:prstGeom prst="rect">
            <a:avLst/>
          </a:prstGeom>
          <a:noFill/>
        </p:spPr>
        <p:txBody>
          <a:bodyPr wrap="none" rtlCol="0">
            <a:spAutoFit/>
          </a:bodyPr>
          <a:lstStyle/>
          <a:p>
            <a:r>
              <a:rPr lang="tr-TR" sz="4400" dirty="0" smtClean="0">
                <a:solidFill>
                  <a:srgbClr val="00B050"/>
                </a:solidFill>
              </a:rPr>
              <a:t>SORU 1 :</a:t>
            </a:r>
            <a:endParaRPr lang="tr-TR" sz="4400" dirty="0">
              <a:solidFill>
                <a:srgbClr val="00B050"/>
              </a:solidFill>
            </a:endParaRPr>
          </a:p>
        </p:txBody>
      </p:sp>
      <p:sp>
        <p:nvSpPr>
          <p:cNvPr id="3" name="Metin kutusu 2"/>
          <p:cNvSpPr txBox="1"/>
          <p:nvPr/>
        </p:nvSpPr>
        <p:spPr>
          <a:xfrm>
            <a:off x="223111" y="895151"/>
            <a:ext cx="7416824" cy="2862322"/>
          </a:xfrm>
          <a:prstGeom prst="rect">
            <a:avLst/>
          </a:prstGeom>
          <a:noFill/>
        </p:spPr>
        <p:txBody>
          <a:bodyPr wrap="square" rtlCol="0">
            <a:spAutoFit/>
          </a:bodyPr>
          <a:lstStyle/>
          <a:p>
            <a:r>
              <a:rPr lang="tr-TR" dirty="0"/>
              <a:t>1-“Mersin’e yurtdışından 250 kişilik bir turist kafilesi geldi. Tarsus, Kızkalesi ve Silifke’yi gezdiler. Mersin’den alışveriş </a:t>
            </a:r>
            <a:r>
              <a:rPr lang="tr-TR" dirty="0" err="1"/>
              <a:t>yaptılar.Esnaf</a:t>
            </a:r>
            <a:r>
              <a:rPr lang="tr-TR" dirty="0"/>
              <a:t> çok para </a:t>
            </a:r>
            <a:r>
              <a:rPr lang="tr-TR" dirty="0" err="1"/>
              <a:t>kazandı.Otellerde</a:t>
            </a:r>
            <a:r>
              <a:rPr lang="tr-TR" dirty="0"/>
              <a:t> kaldılar oteller doldu </a:t>
            </a:r>
            <a:r>
              <a:rPr lang="tr-TR" dirty="0" err="1"/>
              <a:t>taştı.Bol</a:t>
            </a:r>
            <a:r>
              <a:rPr lang="tr-TR" dirty="0"/>
              <a:t> bol balık ve kebap </a:t>
            </a:r>
            <a:r>
              <a:rPr lang="tr-TR" dirty="0" err="1"/>
              <a:t>yediler.Lokantalar</a:t>
            </a:r>
            <a:r>
              <a:rPr lang="tr-TR" dirty="0"/>
              <a:t> çok para </a:t>
            </a:r>
            <a:r>
              <a:rPr lang="tr-TR" dirty="0" err="1"/>
              <a:t>kazandı.Mersin’in</a:t>
            </a:r>
            <a:r>
              <a:rPr lang="tr-TR" dirty="0"/>
              <a:t> değişik yerlerinden fotoğraflar çektiler, tanıdıklarına göstereceklerini </a:t>
            </a:r>
            <a:r>
              <a:rPr lang="tr-TR" dirty="0" err="1"/>
              <a:t>söylediler.Böylece</a:t>
            </a:r>
            <a:r>
              <a:rPr lang="tr-TR" dirty="0"/>
              <a:t> Mersin’in tanıtımı gerçekleşti”</a:t>
            </a:r>
            <a:endParaRPr lang="tr-TR" dirty="0"/>
          </a:p>
          <a:p>
            <a:r>
              <a:rPr lang="tr-TR" b="1" dirty="0"/>
              <a:t>Yukarıdaki paragraftan aşağıdaki sonuçlardan hangisini çıkarabiliriz?</a:t>
            </a:r>
            <a:endParaRPr lang="tr-TR" dirty="0"/>
          </a:p>
          <a:p>
            <a:r>
              <a:rPr lang="tr-TR" dirty="0" smtClean="0"/>
              <a:t>a)Bir </a:t>
            </a:r>
            <a:r>
              <a:rPr lang="tr-TR" dirty="0"/>
              <a:t>olayın birden fazla boyutu olduğunu</a:t>
            </a:r>
            <a:endParaRPr lang="tr-TR" dirty="0"/>
          </a:p>
          <a:p>
            <a:r>
              <a:rPr lang="tr-TR" dirty="0"/>
              <a:t>b)Olayların karmaşık olduğunu</a:t>
            </a:r>
            <a:endParaRPr lang="tr-TR" dirty="0"/>
          </a:p>
          <a:p>
            <a:r>
              <a:rPr lang="tr-TR" dirty="0"/>
              <a:t>c)Turistlerin çok gezdiğini</a:t>
            </a:r>
            <a:endParaRPr lang="tr-TR" dirty="0"/>
          </a:p>
          <a:p>
            <a:r>
              <a:rPr lang="tr-TR" dirty="0"/>
              <a:t>d)Mersin’in çok güzel olduğunu</a:t>
            </a:r>
            <a:endParaRPr lang="tr-TR" dirty="0"/>
          </a:p>
        </p:txBody>
      </p:sp>
      <p:sp>
        <p:nvSpPr>
          <p:cNvPr id="4" name="Metin kutusu 3"/>
          <p:cNvSpPr txBox="1"/>
          <p:nvPr/>
        </p:nvSpPr>
        <p:spPr>
          <a:xfrm>
            <a:off x="1650706" y="4077072"/>
            <a:ext cx="4561633" cy="1569660"/>
          </a:xfrm>
          <a:prstGeom prst="rect">
            <a:avLst/>
          </a:prstGeom>
          <a:noFill/>
        </p:spPr>
        <p:txBody>
          <a:bodyPr wrap="none" rtlCol="0">
            <a:spAutoFit/>
          </a:bodyPr>
          <a:lstStyle/>
          <a:p>
            <a:r>
              <a:rPr lang="tr-TR" sz="9600" dirty="0" smtClean="0">
                <a:solidFill>
                  <a:srgbClr val="FFFF00"/>
                </a:solidFill>
              </a:rPr>
              <a:t>Cevap : A</a:t>
            </a:r>
            <a:endParaRPr lang="tr-TR" sz="9600" dirty="0">
              <a:solidFill>
                <a:srgbClr val="FFFF00"/>
              </a:solidFill>
            </a:endParaRPr>
          </a:p>
        </p:txBody>
      </p:sp>
    </p:spTree>
    <p:extLst>
      <p:ext uri="{BB962C8B-B14F-4D97-AF65-F5344CB8AC3E}">
        <p14:creationId xmlns:p14="http://schemas.microsoft.com/office/powerpoint/2010/main" val="3840527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79512" y="188640"/>
            <a:ext cx="2164375" cy="769441"/>
          </a:xfrm>
          <a:prstGeom prst="rect">
            <a:avLst/>
          </a:prstGeom>
          <a:noFill/>
        </p:spPr>
        <p:txBody>
          <a:bodyPr wrap="none" rtlCol="0">
            <a:spAutoFit/>
          </a:bodyPr>
          <a:lstStyle/>
          <a:p>
            <a:r>
              <a:rPr lang="tr-TR" sz="4400" dirty="0" smtClean="0">
                <a:solidFill>
                  <a:srgbClr val="00B050"/>
                </a:solidFill>
              </a:rPr>
              <a:t>SORU 2 :</a:t>
            </a:r>
            <a:endParaRPr lang="tr-TR" sz="4400" dirty="0">
              <a:solidFill>
                <a:srgbClr val="00B050"/>
              </a:solidFill>
            </a:endParaRPr>
          </a:p>
        </p:txBody>
      </p:sp>
      <p:sp>
        <p:nvSpPr>
          <p:cNvPr id="3" name="Metin kutusu 2"/>
          <p:cNvSpPr txBox="1"/>
          <p:nvPr/>
        </p:nvSpPr>
        <p:spPr>
          <a:xfrm>
            <a:off x="179512" y="969541"/>
            <a:ext cx="8352928" cy="1477328"/>
          </a:xfrm>
          <a:prstGeom prst="rect">
            <a:avLst/>
          </a:prstGeom>
          <a:noFill/>
        </p:spPr>
        <p:txBody>
          <a:bodyPr wrap="square" rtlCol="0">
            <a:spAutoFit/>
          </a:bodyPr>
          <a:lstStyle/>
          <a:p>
            <a:r>
              <a:rPr lang="tr-TR" dirty="0"/>
              <a:t>2.Aşağıdakilerden hangisi Sosyal Bilgiler dersinin amaçlarından değildir?</a:t>
            </a:r>
            <a:br>
              <a:rPr lang="tr-TR" dirty="0"/>
            </a:br>
            <a:r>
              <a:rPr lang="tr-TR" dirty="0"/>
              <a:t>A) Demokratik değerleri benimsemek.</a:t>
            </a:r>
            <a:br>
              <a:rPr lang="tr-TR" dirty="0"/>
            </a:br>
            <a:r>
              <a:rPr lang="tr-TR" dirty="0"/>
              <a:t>B) Topluma uyum sağlamak.</a:t>
            </a:r>
            <a:br>
              <a:rPr lang="tr-TR" dirty="0"/>
            </a:br>
            <a:r>
              <a:rPr lang="tr-TR" dirty="0"/>
              <a:t>C) Her bireye istediği mesleği kazandırma.</a:t>
            </a:r>
            <a:br>
              <a:rPr lang="tr-TR" dirty="0"/>
            </a:br>
            <a:r>
              <a:rPr lang="tr-TR" dirty="0"/>
              <a:t>D) İleriki yaşantısında kendisine yararlı bilgiler sunmak. </a:t>
            </a:r>
            <a:endParaRPr lang="tr-TR" dirty="0"/>
          </a:p>
        </p:txBody>
      </p:sp>
      <p:sp>
        <p:nvSpPr>
          <p:cNvPr id="4" name="Metin kutusu 3"/>
          <p:cNvSpPr txBox="1"/>
          <p:nvPr/>
        </p:nvSpPr>
        <p:spPr>
          <a:xfrm>
            <a:off x="1835696" y="4149080"/>
            <a:ext cx="4673074" cy="1569660"/>
          </a:xfrm>
          <a:prstGeom prst="rect">
            <a:avLst/>
          </a:prstGeom>
          <a:noFill/>
        </p:spPr>
        <p:txBody>
          <a:bodyPr wrap="none" rtlCol="0">
            <a:spAutoFit/>
          </a:bodyPr>
          <a:lstStyle/>
          <a:p>
            <a:r>
              <a:rPr lang="tr-TR" sz="9600" dirty="0" smtClean="0">
                <a:solidFill>
                  <a:srgbClr val="FFFF00"/>
                </a:solidFill>
              </a:rPr>
              <a:t>Cevap : C</a:t>
            </a:r>
            <a:endParaRPr lang="tr-TR" sz="9600" dirty="0">
              <a:solidFill>
                <a:srgbClr val="FFFF00"/>
              </a:solidFill>
            </a:endParaRPr>
          </a:p>
        </p:txBody>
      </p:sp>
    </p:spTree>
    <p:extLst>
      <p:ext uri="{BB962C8B-B14F-4D97-AF65-F5344CB8AC3E}">
        <p14:creationId xmlns:p14="http://schemas.microsoft.com/office/powerpoint/2010/main" val="2037469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arn(inVertic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79512" y="272008"/>
            <a:ext cx="2164375" cy="769441"/>
          </a:xfrm>
          <a:prstGeom prst="rect">
            <a:avLst/>
          </a:prstGeom>
          <a:noFill/>
        </p:spPr>
        <p:txBody>
          <a:bodyPr wrap="none" rtlCol="0">
            <a:spAutoFit/>
          </a:bodyPr>
          <a:lstStyle/>
          <a:p>
            <a:r>
              <a:rPr lang="tr-TR" sz="4400" dirty="0" smtClean="0">
                <a:solidFill>
                  <a:srgbClr val="00B050"/>
                </a:solidFill>
              </a:rPr>
              <a:t>SORU 3 :</a:t>
            </a:r>
            <a:endParaRPr lang="tr-TR" sz="4400" dirty="0">
              <a:solidFill>
                <a:srgbClr val="00B050"/>
              </a:solidFill>
            </a:endParaRPr>
          </a:p>
        </p:txBody>
      </p:sp>
      <p:sp>
        <p:nvSpPr>
          <p:cNvPr id="3" name="Metin kutusu 2"/>
          <p:cNvSpPr txBox="1"/>
          <p:nvPr/>
        </p:nvSpPr>
        <p:spPr>
          <a:xfrm>
            <a:off x="179512" y="1041449"/>
            <a:ext cx="7776864" cy="2031325"/>
          </a:xfrm>
          <a:prstGeom prst="rect">
            <a:avLst/>
          </a:prstGeom>
          <a:noFill/>
        </p:spPr>
        <p:txBody>
          <a:bodyPr wrap="square" rtlCol="0">
            <a:spAutoFit/>
          </a:bodyPr>
          <a:lstStyle/>
          <a:p>
            <a:r>
              <a:rPr lang="tr-TR" dirty="0"/>
              <a:t>3-OLGU: Herkes tarafından kabul edilen, kanıtlanabilir, değiştirilmeyen bilgilerdir.</a:t>
            </a:r>
            <a:endParaRPr lang="tr-TR" dirty="0"/>
          </a:p>
          <a:p>
            <a:r>
              <a:rPr lang="tr-TR" dirty="0"/>
              <a:t>      </a:t>
            </a:r>
            <a:r>
              <a:rPr lang="tr-TR" b="1" dirty="0"/>
              <a:t>Örnek: </a:t>
            </a:r>
            <a:r>
              <a:rPr lang="tr-TR" dirty="0"/>
              <a:t>Atatürk 19 Mayıs 1919’ da Samsun’a çıkarak milli mücadeleyi başlattı.</a:t>
            </a:r>
            <a:endParaRPr lang="tr-TR" dirty="0"/>
          </a:p>
          <a:p>
            <a:r>
              <a:rPr lang="tr-TR" dirty="0"/>
              <a:t> Buna göre aşağıdakilerden hangisi “olgu” </a:t>
            </a:r>
            <a:r>
              <a:rPr lang="tr-TR" b="1" u="sng" dirty="0"/>
              <a:t>değildir?</a:t>
            </a:r>
            <a:endParaRPr lang="tr-TR" dirty="0"/>
          </a:p>
          <a:p>
            <a:r>
              <a:rPr lang="tr-TR" dirty="0"/>
              <a:t>a) Yaprağın rengi yeşildir</a:t>
            </a:r>
            <a:endParaRPr lang="tr-TR" dirty="0"/>
          </a:p>
          <a:p>
            <a:r>
              <a:rPr lang="tr-TR" dirty="0"/>
              <a:t>b) İran Türkiye’nin komşusudur.</a:t>
            </a:r>
            <a:endParaRPr lang="tr-TR" dirty="0"/>
          </a:p>
          <a:p>
            <a:r>
              <a:rPr lang="tr-TR" dirty="0"/>
              <a:t>c) Ankara, İzmir’den daha güzeldir</a:t>
            </a:r>
            <a:endParaRPr lang="tr-TR" dirty="0"/>
          </a:p>
          <a:p>
            <a:r>
              <a:rPr lang="tr-TR" dirty="0"/>
              <a:t>d) İzmir Ege Bölgesinde yer alır.</a:t>
            </a:r>
            <a:endParaRPr lang="tr-TR" dirty="0"/>
          </a:p>
        </p:txBody>
      </p:sp>
      <p:sp>
        <p:nvSpPr>
          <p:cNvPr id="4" name="Metin kutusu 3"/>
          <p:cNvSpPr txBox="1"/>
          <p:nvPr/>
        </p:nvSpPr>
        <p:spPr>
          <a:xfrm>
            <a:off x="1731407" y="4198788"/>
            <a:ext cx="4673074" cy="1569660"/>
          </a:xfrm>
          <a:prstGeom prst="rect">
            <a:avLst/>
          </a:prstGeom>
          <a:noFill/>
        </p:spPr>
        <p:txBody>
          <a:bodyPr wrap="none" rtlCol="0">
            <a:spAutoFit/>
          </a:bodyPr>
          <a:lstStyle/>
          <a:p>
            <a:r>
              <a:rPr lang="tr-TR" sz="9600" dirty="0" smtClean="0">
                <a:solidFill>
                  <a:srgbClr val="FFFF00"/>
                </a:solidFill>
              </a:rPr>
              <a:t>Cevap : C</a:t>
            </a:r>
            <a:endParaRPr lang="tr-TR" sz="9600" dirty="0">
              <a:solidFill>
                <a:srgbClr val="FFFF00"/>
              </a:solidFill>
            </a:endParaRPr>
          </a:p>
        </p:txBody>
      </p:sp>
    </p:spTree>
    <p:extLst>
      <p:ext uri="{BB962C8B-B14F-4D97-AF65-F5344CB8AC3E}">
        <p14:creationId xmlns:p14="http://schemas.microsoft.com/office/powerpoint/2010/main" val="3040358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97486" y="260648"/>
            <a:ext cx="2164375" cy="769441"/>
          </a:xfrm>
          <a:prstGeom prst="rect">
            <a:avLst/>
          </a:prstGeom>
          <a:noFill/>
        </p:spPr>
        <p:txBody>
          <a:bodyPr wrap="none" rtlCol="0">
            <a:spAutoFit/>
          </a:bodyPr>
          <a:lstStyle/>
          <a:p>
            <a:r>
              <a:rPr lang="tr-TR" sz="4400" dirty="0" smtClean="0">
                <a:solidFill>
                  <a:srgbClr val="00B050"/>
                </a:solidFill>
              </a:rPr>
              <a:t>SORU 4 :</a:t>
            </a:r>
            <a:endParaRPr lang="tr-TR" sz="4400" dirty="0">
              <a:solidFill>
                <a:srgbClr val="00B050"/>
              </a:solidFill>
            </a:endParaRPr>
          </a:p>
        </p:txBody>
      </p:sp>
      <p:sp>
        <p:nvSpPr>
          <p:cNvPr id="3" name="Metin kutusu 2"/>
          <p:cNvSpPr txBox="1"/>
          <p:nvPr/>
        </p:nvSpPr>
        <p:spPr>
          <a:xfrm>
            <a:off x="197486" y="1030089"/>
            <a:ext cx="7756823" cy="2308324"/>
          </a:xfrm>
          <a:prstGeom prst="rect">
            <a:avLst/>
          </a:prstGeom>
          <a:noFill/>
        </p:spPr>
        <p:txBody>
          <a:bodyPr wrap="square" rtlCol="0">
            <a:spAutoFit/>
          </a:bodyPr>
          <a:lstStyle/>
          <a:p>
            <a:r>
              <a:rPr lang="tr-TR" dirty="0"/>
              <a:t>4-GÖRÜŞ: Kişiden kişiye değişen, kişilerin düşüncelerini yansıtan, kimine göre doğru kimine göre yanlış bilgilerdir</a:t>
            </a:r>
            <a:r>
              <a:rPr lang="tr-TR" b="1" dirty="0"/>
              <a:t>.</a:t>
            </a:r>
            <a:endParaRPr lang="tr-TR" dirty="0"/>
          </a:p>
          <a:p>
            <a:r>
              <a:rPr lang="tr-TR" b="1" dirty="0"/>
              <a:t>Örnek: </a:t>
            </a:r>
            <a:r>
              <a:rPr lang="tr-TR" dirty="0"/>
              <a:t>Türkiye’nin en sevilen takımı Beşiktaş’tır.</a:t>
            </a:r>
            <a:endParaRPr lang="tr-TR" dirty="0"/>
          </a:p>
          <a:p>
            <a:r>
              <a:rPr lang="tr-TR" dirty="0"/>
              <a:t>Buna göre aşağıdakilerden hangisi</a:t>
            </a:r>
            <a:r>
              <a:rPr lang="tr-TR" b="1" u="sng" dirty="0"/>
              <a:t> “görüş” değildir?</a:t>
            </a:r>
            <a:endParaRPr lang="tr-TR" dirty="0"/>
          </a:p>
          <a:p>
            <a:r>
              <a:rPr lang="tr-TR" dirty="0" smtClean="0"/>
              <a:t>A-Ankara </a:t>
            </a:r>
            <a:r>
              <a:rPr lang="tr-TR" dirty="0"/>
              <a:t>Türkiye’nin Başkentidir.</a:t>
            </a:r>
            <a:endParaRPr lang="tr-TR" dirty="0"/>
          </a:p>
          <a:p>
            <a:r>
              <a:rPr lang="tr-TR" dirty="0"/>
              <a:t>B-İstanbul Türkiye’nin en güzel şehridir.</a:t>
            </a:r>
            <a:endParaRPr lang="tr-TR" dirty="0"/>
          </a:p>
          <a:p>
            <a:r>
              <a:rPr lang="tr-TR" dirty="0"/>
              <a:t>C-Hayatta en güzel yıllar askerlik yıllarıdır.</a:t>
            </a:r>
            <a:endParaRPr lang="tr-TR" dirty="0"/>
          </a:p>
          <a:p>
            <a:r>
              <a:rPr lang="tr-TR" dirty="0"/>
              <a:t>D-Çok gezen  çok okuyandan daha iyi bilir.</a:t>
            </a:r>
            <a:endParaRPr lang="tr-TR" dirty="0"/>
          </a:p>
        </p:txBody>
      </p:sp>
      <p:sp>
        <p:nvSpPr>
          <p:cNvPr id="4" name="Metin kutusu 3"/>
          <p:cNvSpPr txBox="1"/>
          <p:nvPr/>
        </p:nvSpPr>
        <p:spPr>
          <a:xfrm>
            <a:off x="1795079" y="4221088"/>
            <a:ext cx="4561633" cy="1569660"/>
          </a:xfrm>
          <a:prstGeom prst="rect">
            <a:avLst/>
          </a:prstGeom>
          <a:noFill/>
        </p:spPr>
        <p:txBody>
          <a:bodyPr wrap="none" rtlCol="0">
            <a:spAutoFit/>
          </a:bodyPr>
          <a:lstStyle/>
          <a:p>
            <a:r>
              <a:rPr lang="tr-TR" sz="9600" dirty="0" smtClean="0">
                <a:solidFill>
                  <a:srgbClr val="FFFF00"/>
                </a:solidFill>
              </a:rPr>
              <a:t>Cevap : A</a:t>
            </a:r>
            <a:endParaRPr lang="tr-TR" sz="9600" dirty="0">
              <a:solidFill>
                <a:srgbClr val="FFFF00"/>
              </a:solidFill>
            </a:endParaRPr>
          </a:p>
        </p:txBody>
      </p:sp>
    </p:spTree>
    <p:extLst>
      <p:ext uri="{BB962C8B-B14F-4D97-AF65-F5344CB8AC3E}">
        <p14:creationId xmlns:p14="http://schemas.microsoft.com/office/powerpoint/2010/main" val="1323941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251520" y="260648"/>
            <a:ext cx="2164375" cy="769441"/>
          </a:xfrm>
          <a:prstGeom prst="rect">
            <a:avLst/>
          </a:prstGeom>
          <a:noFill/>
        </p:spPr>
        <p:txBody>
          <a:bodyPr wrap="none" rtlCol="0">
            <a:spAutoFit/>
          </a:bodyPr>
          <a:lstStyle/>
          <a:p>
            <a:r>
              <a:rPr lang="tr-TR" sz="4400" dirty="0" smtClean="0">
                <a:solidFill>
                  <a:srgbClr val="00B050"/>
                </a:solidFill>
              </a:rPr>
              <a:t>SORU 5 :</a:t>
            </a:r>
            <a:endParaRPr lang="tr-TR" sz="4400" dirty="0">
              <a:solidFill>
                <a:srgbClr val="00B050"/>
              </a:solidFill>
            </a:endParaRPr>
          </a:p>
        </p:txBody>
      </p:sp>
      <p:sp>
        <p:nvSpPr>
          <p:cNvPr id="3" name="Metin kutusu 2"/>
          <p:cNvSpPr txBox="1"/>
          <p:nvPr/>
        </p:nvSpPr>
        <p:spPr>
          <a:xfrm>
            <a:off x="539552" y="1556792"/>
            <a:ext cx="7272808" cy="1754326"/>
          </a:xfrm>
          <a:prstGeom prst="rect">
            <a:avLst/>
          </a:prstGeom>
          <a:noFill/>
        </p:spPr>
        <p:txBody>
          <a:bodyPr wrap="square" rtlCol="0">
            <a:spAutoFit/>
          </a:bodyPr>
          <a:lstStyle/>
          <a:p>
            <a:r>
              <a:rPr lang="tr-TR" b="1" dirty="0"/>
              <a:t>5</a:t>
            </a:r>
            <a:r>
              <a:rPr lang="tr-TR" dirty="0"/>
              <a:t>- …………………….. İstanbul’dur.</a:t>
            </a:r>
            <a:endParaRPr lang="tr-TR" dirty="0"/>
          </a:p>
          <a:p>
            <a:r>
              <a:rPr lang="tr-TR" dirty="0"/>
              <a:t>   Yukarıdaki boş olan yere aşağıdakilerden hangisi getirilirse bir görüş belirtilmiş olur.</a:t>
            </a:r>
            <a:endParaRPr lang="tr-TR" dirty="0"/>
          </a:p>
          <a:p>
            <a:r>
              <a:rPr lang="tr-TR" dirty="0" smtClean="0"/>
              <a:t>a)</a:t>
            </a:r>
            <a:r>
              <a:rPr lang="tr-TR" dirty="0"/>
              <a:t> </a:t>
            </a:r>
            <a:r>
              <a:rPr lang="tr-TR" dirty="0" smtClean="0"/>
              <a:t>Türkiye’nin </a:t>
            </a:r>
            <a:r>
              <a:rPr lang="tr-TR" dirty="0"/>
              <a:t>en kalabalık ili</a:t>
            </a:r>
            <a:endParaRPr lang="tr-TR" dirty="0"/>
          </a:p>
          <a:p>
            <a:r>
              <a:rPr lang="tr-TR" dirty="0"/>
              <a:t>b) </a:t>
            </a:r>
            <a:r>
              <a:rPr lang="tr-TR" dirty="0" smtClean="0"/>
              <a:t>Marmara </a:t>
            </a:r>
            <a:r>
              <a:rPr lang="tr-TR" dirty="0"/>
              <a:t>bölgesinin en gelişmiş ili</a:t>
            </a:r>
            <a:endParaRPr lang="tr-TR" dirty="0"/>
          </a:p>
          <a:p>
            <a:r>
              <a:rPr lang="tr-TR" dirty="0"/>
              <a:t>c) </a:t>
            </a:r>
            <a:r>
              <a:rPr lang="tr-TR" dirty="0" smtClean="0"/>
              <a:t>Türkiye’de </a:t>
            </a:r>
            <a:r>
              <a:rPr lang="tr-TR" dirty="0"/>
              <a:t>en çok göç alan il</a:t>
            </a:r>
            <a:endParaRPr lang="tr-TR" dirty="0"/>
          </a:p>
          <a:p>
            <a:r>
              <a:rPr lang="tr-TR" dirty="0" smtClean="0"/>
              <a:t>d</a:t>
            </a:r>
            <a:r>
              <a:rPr lang="tr-TR" dirty="0"/>
              <a:t>) </a:t>
            </a:r>
            <a:r>
              <a:rPr lang="tr-TR" dirty="0" smtClean="0"/>
              <a:t>Türkiye’nin </a:t>
            </a:r>
            <a:r>
              <a:rPr lang="tr-TR" dirty="0"/>
              <a:t>en güzel ili</a:t>
            </a:r>
            <a:endParaRPr lang="tr-TR" dirty="0"/>
          </a:p>
        </p:txBody>
      </p:sp>
      <p:sp>
        <p:nvSpPr>
          <p:cNvPr id="4" name="Metin kutusu 3"/>
          <p:cNvSpPr txBox="1"/>
          <p:nvPr/>
        </p:nvSpPr>
        <p:spPr>
          <a:xfrm>
            <a:off x="1839419" y="4241651"/>
            <a:ext cx="4673074" cy="1569660"/>
          </a:xfrm>
          <a:prstGeom prst="rect">
            <a:avLst/>
          </a:prstGeom>
          <a:noFill/>
        </p:spPr>
        <p:txBody>
          <a:bodyPr wrap="none" rtlCol="0">
            <a:spAutoFit/>
          </a:bodyPr>
          <a:lstStyle/>
          <a:p>
            <a:r>
              <a:rPr lang="tr-TR" sz="9600" dirty="0" smtClean="0">
                <a:solidFill>
                  <a:srgbClr val="FFFF00"/>
                </a:solidFill>
              </a:rPr>
              <a:t>Cevap : D</a:t>
            </a:r>
            <a:endParaRPr lang="tr-TR" sz="9600" dirty="0">
              <a:solidFill>
                <a:srgbClr val="FFFF00"/>
              </a:solidFill>
            </a:endParaRPr>
          </a:p>
        </p:txBody>
      </p:sp>
    </p:spTree>
    <p:extLst>
      <p:ext uri="{BB962C8B-B14F-4D97-AF65-F5344CB8AC3E}">
        <p14:creationId xmlns:p14="http://schemas.microsoft.com/office/powerpoint/2010/main" val="981855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601884" y="836712"/>
            <a:ext cx="5797997" cy="4708981"/>
          </a:xfrm>
          <a:prstGeom prst="rect">
            <a:avLst/>
          </a:prstGeom>
          <a:noFill/>
        </p:spPr>
        <p:txBody>
          <a:bodyPr wrap="none" rtlCol="0">
            <a:spAutoFit/>
          </a:bodyPr>
          <a:lstStyle/>
          <a:p>
            <a:pPr algn="ctr"/>
            <a:r>
              <a:rPr lang="tr-TR" sz="6000" dirty="0" smtClean="0">
                <a:solidFill>
                  <a:srgbClr val="00B0F0"/>
                </a:solidFill>
                <a:latin typeface="Brush Script MT" pitchFamily="66" charset="0"/>
              </a:rPr>
              <a:t>SUNUMUMUZ</a:t>
            </a:r>
          </a:p>
          <a:p>
            <a:pPr algn="ctr"/>
            <a:r>
              <a:rPr lang="tr-TR" sz="6000" dirty="0" smtClean="0">
                <a:solidFill>
                  <a:srgbClr val="00B0F0"/>
                </a:solidFill>
                <a:latin typeface="Brush Script MT" pitchFamily="66" charset="0"/>
              </a:rPr>
              <a:t> BİTMİŞTİR </a:t>
            </a:r>
          </a:p>
          <a:p>
            <a:pPr algn="ctr"/>
            <a:r>
              <a:rPr lang="tr-TR" sz="6000" dirty="0" smtClean="0">
                <a:solidFill>
                  <a:srgbClr val="00B0F0"/>
                </a:solidFill>
                <a:latin typeface="Brush Script MT" pitchFamily="66" charset="0"/>
              </a:rPr>
              <a:t>İZLEDİĞİNİZ</a:t>
            </a:r>
          </a:p>
          <a:p>
            <a:pPr algn="ctr"/>
            <a:r>
              <a:rPr lang="tr-TR" sz="6000" dirty="0" smtClean="0">
                <a:solidFill>
                  <a:srgbClr val="00B0F0"/>
                </a:solidFill>
                <a:latin typeface="Brush Script MT" pitchFamily="66" charset="0"/>
              </a:rPr>
              <a:t> İÇİN TEŞEKKÜR</a:t>
            </a:r>
          </a:p>
          <a:p>
            <a:pPr algn="ctr"/>
            <a:r>
              <a:rPr lang="tr-TR" sz="6000" dirty="0" smtClean="0">
                <a:solidFill>
                  <a:srgbClr val="00B0F0"/>
                </a:solidFill>
                <a:latin typeface="Brush Script MT" pitchFamily="66" charset="0"/>
              </a:rPr>
              <a:t> EDERİZ …</a:t>
            </a:r>
            <a:endParaRPr lang="tr-TR" sz="6000" dirty="0">
              <a:solidFill>
                <a:srgbClr val="00B0F0"/>
              </a:solidFill>
              <a:latin typeface="Brush Script MT" pitchFamily="66" charset="0"/>
            </a:endParaRPr>
          </a:p>
        </p:txBody>
      </p:sp>
    </p:spTree>
    <p:extLst>
      <p:ext uri="{BB962C8B-B14F-4D97-AF65-F5344CB8AC3E}">
        <p14:creationId xmlns:p14="http://schemas.microsoft.com/office/powerpoint/2010/main" val="141564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heel(1)">
                                      <p:cBhvr>
                                        <p:cTn id="7" dur="2000"/>
                                        <p:tgtEl>
                                          <p:spTgt spid="2">
                                            <p:txEl>
                                              <p:pRg st="0" end="0"/>
                                            </p:txEl>
                                          </p:spTgt>
                                        </p:tgtEl>
                                      </p:cBhvr>
                                    </p:animEffect>
                                  </p:childTnLst>
                                </p:cTn>
                              </p:par>
                              <p:par>
                                <p:cTn id="8" presetID="21" presetClass="entr" presetSubtype="1"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wheel(1)">
                                      <p:cBhvr>
                                        <p:cTn id="10" dur="2000"/>
                                        <p:tgtEl>
                                          <p:spTgt spid="2">
                                            <p:txEl>
                                              <p:pRg st="1" end="1"/>
                                            </p:txEl>
                                          </p:spTgt>
                                        </p:tgtEl>
                                      </p:cBhvr>
                                    </p:animEffect>
                                  </p:childTnLst>
                                </p:cTn>
                              </p:par>
                              <p:par>
                                <p:cTn id="11" presetID="21" presetClass="entr" presetSubtype="1"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wheel(1)">
                                      <p:cBhvr>
                                        <p:cTn id="13" dur="2000"/>
                                        <p:tgtEl>
                                          <p:spTgt spid="2">
                                            <p:txEl>
                                              <p:pRg st="2" end="2"/>
                                            </p:txEl>
                                          </p:spTgt>
                                        </p:tgtEl>
                                      </p:cBhvr>
                                    </p:animEffect>
                                  </p:childTnLst>
                                </p:cTn>
                              </p:par>
                              <p:par>
                                <p:cTn id="14" presetID="21" presetClass="entr" presetSubtype="1" fill="hold" nodeType="with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wheel(1)">
                                      <p:cBhvr>
                                        <p:cTn id="16" dur="2000"/>
                                        <p:tgtEl>
                                          <p:spTgt spid="2">
                                            <p:txEl>
                                              <p:pRg st="3" end="3"/>
                                            </p:txEl>
                                          </p:spTgt>
                                        </p:tgtEl>
                                      </p:cBhvr>
                                    </p:animEffect>
                                  </p:childTnLst>
                                </p:cTn>
                              </p:par>
                              <p:par>
                                <p:cTn id="17" presetID="21" presetClass="entr" presetSubtype="1" fill="hold"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wheel(1)">
                                      <p:cBhvr>
                                        <p:cTn id="19" dur="20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312505" y="11481"/>
            <a:ext cx="3949992" cy="523220"/>
          </a:xfrm>
          <a:prstGeom prst="rect">
            <a:avLst/>
          </a:prstGeom>
          <a:noFill/>
        </p:spPr>
        <p:txBody>
          <a:bodyPr wrap="none" rtlCol="0">
            <a:spAutoFit/>
          </a:bodyPr>
          <a:lstStyle/>
          <a:p>
            <a:r>
              <a:rPr lang="tr-TR" sz="2800" dirty="0" smtClean="0">
                <a:solidFill>
                  <a:srgbClr val="FFFF00"/>
                </a:solidFill>
              </a:rPr>
              <a:t>Ünitede Yer Alan Kavramlar :</a:t>
            </a:r>
            <a:endParaRPr lang="tr-TR" sz="2800" dirty="0">
              <a:solidFill>
                <a:srgbClr val="FFFF00"/>
              </a:solidFill>
            </a:endParaRPr>
          </a:p>
        </p:txBody>
      </p:sp>
      <p:sp>
        <p:nvSpPr>
          <p:cNvPr id="3" name="Metin kutusu 2"/>
          <p:cNvSpPr txBox="1"/>
          <p:nvPr/>
        </p:nvSpPr>
        <p:spPr>
          <a:xfrm>
            <a:off x="395535" y="777769"/>
            <a:ext cx="3478963" cy="369332"/>
          </a:xfrm>
          <a:prstGeom prst="rect">
            <a:avLst/>
          </a:prstGeom>
          <a:noFill/>
        </p:spPr>
        <p:txBody>
          <a:bodyPr wrap="square" rtlCol="0">
            <a:spAutoFit/>
          </a:bodyPr>
          <a:lstStyle/>
          <a:p>
            <a:r>
              <a:rPr lang="tr-TR" dirty="0" smtClean="0">
                <a:solidFill>
                  <a:srgbClr val="00B050"/>
                </a:solidFill>
              </a:rPr>
              <a:t>- Olgu</a:t>
            </a:r>
            <a:endParaRPr lang="tr-TR" dirty="0">
              <a:solidFill>
                <a:srgbClr val="00B050"/>
              </a:solidFill>
            </a:endParaRPr>
          </a:p>
        </p:txBody>
      </p:sp>
      <p:sp>
        <p:nvSpPr>
          <p:cNvPr id="5" name="Metin kutusu 4"/>
          <p:cNvSpPr txBox="1"/>
          <p:nvPr/>
        </p:nvSpPr>
        <p:spPr>
          <a:xfrm>
            <a:off x="395535" y="1147101"/>
            <a:ext cx="1217000" cy="369332"/>
          </a:xfrm>
          <a:prstGeom prst="rect">
            <a:avLst/>
          </a:prstGeom>
          <a:noFill/>
        </p:spPr>
        <p:txBody>
          <a:bodyPr wrap="none" rtlCol="0">
            <a:spAutoFit/>
          </a:bodyPr>
          <a:lstStyle/>
          <a:p>
            <a:r>
              <a:rPr lang="tr-TR" dirty="0" smtClean="0">
                <a:solidFill>
                  <a:srgbClr val="00B050"/>
                </a:solidFill>
              </a:rPr>
              <a:t>- Genelleme</a:t>
            </a:r>
            <a:endParaRPr lang="tr-TR" dirty="0">
              <a:solidFill>
                <a:srgbClr val="00B050"/>
              </a:solidFill>
            </a:endParaRPr>
          </a:p>
        </p:txBody>
      </p:sp>
      <p:sp>
        <p:nvSpPr>
          <p:cNvPr id="7" name="Metin kutusu 6"/>
          <p:cNvSpPr txBox="1"/>
          <p:nvPr/>
        </p:nvSpPr>
        <p:spPr>
          <a:xfrm>
            <a:off x="395535" y="1516433"/>
            <a:ext cx="816249" cy="369332"/>
          </a:xfrm>
          <a:prstGeom prst="rect">
            <a:avLst/>
          </a:prstGeom>
          <a:noFill/>
        </p:spPr>
        <p:txBody>
          <a:bodyPr wrap="none" rtlCol="0">
            <a:spAutoFit/>
          </a:bodyPr>
          <a:lstStyle/>
          <a:p>
            <a:r>
              <a:rPr lang="tr-TR" dirty="0" smtClean="0">
                <a:solidFill>
                  <a:srgbClr val="00B050"/>
                </a:solidFill>
              </a:rPr>
              <a:t>- Görüş</a:t>
            </a:r>
            <a:endParaRPr lang="tr-TR" dirty="0">
              <a:solidFill>
                <a:srgbClr val="00B050"/>
              </a:solidFill>
            </a:endParaRPr>
          </a:p>
        </p:txBody>
      </p:sp>
      <p:sp>
        <p:nvSpPr>
          <p:cNvPr id="8" name="Metin kutusu 7"/>
          <p:cNvSpPr txBox="1"/>
          <p:nvPr/>
        </p:nvSpPr>
        <p:spPr>
          <a:xfrm>
            <a:off x="395535" y="1884857"/>
            <a:ext cx="1247457" cy="369332"/>
          </a:xfrm>
          <a:prstGeom prst="rect">
            <a:avLst/>
          </a:prstGeom>
          <a:noFill/>
        </p:spPr>
        <p:txBody>
          <a:bodyPr wrap="none" rtlCol="0">
            <a:spAutoFit/>
          </a:bodyPr>
          <a:lstStyle/>
          <a:p>
            <a:r>
              <a:rPr lang="tr-TR" dirty="0" smtClean="0">
                <a:solidFill>
                  <a:srgbClr val="00B050"/>
                </a:solidFill>
              </a:rPr>
              <a:t>- Sorumluluk</a:t>
            </a:r>
            <a:endParaRPr lang="tr-TR" dirty="0">
              <a:solidFill>
                <a:srgbClr val="00B050"/>
              </a:solidFill>
            </a:endParaRPr>
          </a:p>
        </p:txBody>
      </p:sp>
      <p:sp>
        <p:nvSpPr>
          <p:cNvPr id="9" name="Metin kutusu 8"/>
          <p:cNvSpPr txBox="1"/>
          <p:nvPr/>
        </p:nvSpPr>
        <p:spPr>
          <a:xfrm>
            <a:off x="395535" y="2254189"/>
            <a:ext cx="708848" cy="369332"/>
          </a:xfrm>
          <a:prstGeom prst="rect">
            <a:avLst/>
          </a:prstGeom>
          <a:noFill/>
        </p:spPr>
        <p:txBody>
          <a:bodyPr wrap="none" rtlCol="0">
            <a:spAutoFit/>
          </a:bodyPr>
          <a:lstStyle/>
          <a:p>
            <a:r>
              <a:rPr lang="tr-TR" dirty="0" smtClean="0">
                <a:solidFill>
                  <a:srgbClr val="00B050"/>
                </a:solidFill>
              </a:rPr>
              <a:t>- Bilim</a:t>
            </a:r>
            <a:endParaRPr lang="tr-TR" dirty="0">
              <a:solidFill>
                <a:srgbClr val="00B050"/>
              </a:solidFill>
            </a:endParaRPr>
          </a:p>
        </p:txBody>
      </p:sp>
      <p:sp>
        <p:nvSpPr>
          <p:cNvPr id="10" name="Metin kutusu 9"/>
          <p:cNvSpPr txBox="1"/>
          <p:nvPr/>
        </p:nvSpPr>
        <p:spPr>
          <a:xfrm>
            <a:off x="395535" y="2623521"/>
            <a:ext cx="857927" cy="369332"/>
          </a:xfrm>
          <a:prstGeom prst="rect">
            <a:avLst/>
          </a:prstGeom>
          <a:noFill/>
        </p:spPr>
        <p:txBody>
          <a:bodyPr wrap="none" rtlCol="0">
            <a:spAutoFit/>
          </a:bodyPr>
          <a:lstStyle/>
          <a:p>
            <a:r>
              <a:rPr lang="tr-TR" dirty="0" smtClean="0">
                <a:solidFill>
                  <a:srgbClr val="00B050"/>
                </a:solidFill>
              </a:rPr>
              <a:t>- Kurum</a:t>
            </a:r>
            <a:endParaRPr lang="tr-TR" dirty="0">
              <a:solidFill>
                <a:srgbClr val="00B050"/>
              </a:solidFill>
            </a:endParaRPr>
          </a:p>
        </p:txBody>
      </p:sp>
      <p:sp>
        <p:nvSpPr>
          <p:cNvPr id="11" name="Metin kutusu 10"/>
          <p:cNvSpPr txBox="1"/>
          <p:nvPr/>
        </p:nvSpPr>
        <p:spPr>
          <a:xfrm>
            <a:off x="395535" y="2992853"/>
            <a:ext cx="689612" cy="369332"/>
          </a:xfrm>
          <a:prstGeom prst="rect">
            <a:avLst/>
          </a:prstGeom>
          <a:noFill/>
        </p:spPr>
        <p:txBody>
          <a:bodyPr wrap="none" rtlCol="0">
            <a:spAutoFit/>
          </a:bodyPr>
          <a:lstStyle/>
          <a:p>
            <a:r>
              <a:rPr lang="tr-TR" dirty="0">
                <a:solidFill>
                  <a:srgbClr val="00B050"/>
                </a:solidFill>
              </a:rPr>
              <a:t>-</a:t>
            </a:r>
            <a:r>
              <a:rPr lang="tr-TR" dirty="0" smtClean="0">
                <a:solidFill>
                  <a:srgbClr val="00B050"/>
                </a:solidFill>
              </a:rPr>
              <a:t> Olay</a:t>
            </a:r>
            <a:endParaRPr lang="tr-TR" dirty="0">
              <a:solidFill>
                <a:srgbClr val="00B050"/>
              </a:solidFill>
            </a:endParaRPr>
          </a:p>
        </p:txBody>
      </p:sp>
      <p:pic>
        <p:nvPicPr>
          <p:cNvPr id="12" name="Resim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78047" y="770745"/>
            <a:ext cx="7465953" cy="2591440"/>
          </a:xfrm>
          <a:prstGeom prst="rect">
            <a:avLst/>
          </a:prstGeom>
        </p:spPr>
      </p:pic>
      <p:pic>
        <p:nvPicPr>
          <p:cNvPr id="13" name="Resim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0442" y="3501008"/>
            <a:ext cx="8624045" cy="2520280"/>
          </a:xfrm>
          <a:prstGeom prst="rect">
            <a:avLst/>
          </a:prstGeom>
        </p:spPr>
      </p:pic>
      <p:sp>
        <p:nvSpPr>
          <p:cNvPr id="14" name="Metin kutusu 13"/>
          <p:cNvSpPr txBox="1"/>
          <p:nvPr/>
        </p:nvSpPr>
        <p:spPr>
          <a:xfrm>
            <a:off x="395535" y="408437"/>
            <a:ext cx="952505" cy="369332"/>
          </a:xfrm>
          <a:prstGeom prst="rect">
            <a:avLst/>
          </a:prstGeom>
          <a:noFill/>
        </p:spPr>
        <p:txBody>
          <a:bodyPr wrap="none" rtlCol="0">
            <a:spAutoFit/>
          </a:bodyPr>
          <a:lstStyle/>
          <a:p>
            <a:r>
              <a:rPr lang="tr-TR" dirty="0" smtClean="0">
                <a:solidFill>
                  <a:srgbClr val="00B050"/>
                </a:solidFill>
              </a:rPr>
              <a:t>- Kavram</a:t>
            </a:r>
            <a:endParaRPr lang="tr-TR" dirty="0">
              <a:solidFill>
                <a:srgbClr val="00B050"/>
              </a:solidFill>
            </a:endParaRPr>
          </a:p>
        </p:txBody>
      </p:sp>
    </p:spTree>
    <p:extLst>
      <p:ext uri="{BB962C8B-B14F-4D97-AF65-F5344CB8AC3E}">
        <p14:creationId xmlns:p14="http://schemas.microsoft.com/office/powerpoint/2010/main" val="3696534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down)">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down)">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circle(in)">
                                      <p:cBhvr>
                                        <p:cTn id="47" dur="20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6" presetClass="entr" presetSubtype="16" fill="hold"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circle(in)">
                                      <p:cBhvr>
                                        <p:cTn id="52"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P spid="8" grpId="0"/>
      <p:bldP spid="9" grpId="0"/>
      <p:bldP spid="10" grpId="0"/>
      <p:bldP spid="11"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07504" y="80943"/>
            <a:ext cx="1754006" cy="769441"/>
          </a:xfrm>
          <a:prstGeom prst="rect">
            <a:avLst/>
          </a:prstGeom>
          <a:noFill/>
        </p:spPr>
        <p:txBody>
          <a:bodyPr wrap="none" rtlCol="0">
            <a:spAutoFit/>
          </a:bodyPr>
          <a:lstStyle/>
          <a:p>
            <a:pPr algn="ctr"/>
            <a:r>
              <a:rPr lang="tr-TR" sz="4400" dirty="0" smtClean="0">
                <a:solidFill>
                  <a:srgbClr val="00B050"/>
                </a:solidFill>
              </a:rPr>
              <a:t>OLGU :</a:t>
            </a:r>
            <a:endParaRPr lang="tr-TR" sz="4400" dirty="0">
              <a:solidFill>
                <a:srgbClr val="00B050"/>
              </a:solidFill>
            </a:endParaRPr>
          </a:p>
        </p:txBody>
      </p:sp>
      <p:sp>
        <p:nvSpPr>
          <p:cNvPr id="4" name="Metin kutusu 3"/>
          <p:cNvSpPr txBox="1"/>
          <p:nvPr/>
        </p:nvSpPr>
        <p:spPr>
          <a:xfrm>
            <a:off x="107504" y="1052736"/>
            <a:ext cx="8928992" cy="5355312"/>
          </a:xfrm>
          <a:prstGeom prst="rect">
            <a:avLst/>
          </a:prstGeom>
          <a:noFill/>
        </p:spPr>
        <p:txBody>
          <a:bodyPr wrap="square" rtlCol="0">
            <a:spAutoFit/>
          </a:bodyPr>
          <a:lstStyle/>
          <a:p>
            <a:r>
              <a:rPr lang="tr-TR" dirty="0" smtClean="0">
                <a:solidFill>
                  <a:srgbClr val="FFFF00"/>
                </a:solidFill>
              </a:rPr>
              <a:t>Bilimsel verilere dayalı, kanıtlanabilir özellikteki </a:t>
            </a:r>
            <a:r>
              <a:rPr lang="tr-TR" dirty="0" smtClean="0">
                <a:solidFill>
                  <a:srgbClr val="FFFF00"/>
                </a:solidFill>
                <a:hlinkClick r:id="rId2" tooltip="Bilgi"/>
              </a:rPr>
              <a:t>bilgidir</a:t>
            </a:r>
            <a:r>
              <a:rPr lang="tr-TR" dirty="0" smtClean="0">
                <a:solidFill>
                  <a:srgbClr val="FFFF00"/>
                </a:solidFill>
              </a:rPr>
              <a:t>. Olgu; nesnel ve </a:t>
            </a:r>
            <a:r>
              <a:rPr lang="tr-TR" dirty="0" smtClean="0">
                <a:solidFill>
                  <a:srgbClr val="FFFF00"/>
                </a:solidFill>
                <a:hlinkClick r:id="rId3" tooltip="İrade"/>
              </a:rPr>
              <a:t>irade</a:t>
            </a:r>
            <a:r>
              <a:rPr lang="tr-TR" dirty="0" smtClean="0">
                <a:solidFill>
                  <a:srgbClr val="FFFF00"/>
                </a:solidFill>
              </a:rPr>
              <a:t> dışı olumlardır ve sık sık olay ile karıştırılır.</a:t>
            </a:r>
          </a:p>
          <a:p>
            <a:r>
              <a:rPr lang="tr-TR" dirty="0" smtClean="0">
                <a:solidFill>
                  <a:srgbClr val="FFFF00"/>
                </a:solidFill>
              </a:rPr>
              <a:t>- Tarafsızdır,</a:t>
            </a:r>
          </a:p>
          <a:p>
            <a:r>
              <a:rPr lang="tr-TR" dirty="0" smtClean="0">
                <a:solidFill>
                  <a:srgbClr val="FFFF00"/>
                </a:solidFill>
              </a:rPr>
              <a:t>- Nesneldir,</a:t>
            </a:r>
          </a:p>
          <a:p>
            <a:r>
              <a:rPr lang="tr-TR" dirty="0" smtClean="0">
                <a:solidFill>
                  <a:srgbClr val="FFFF00"/>
                </a:solidFill>
              </a:rPr>
              <a:t>- Yoruma açık değildir,</a:t>
            </a:r>
          </a:p>
          <a:p>
            <a:r>
              <a:rPr lang="tr-TR" dirty="0" smtClean="0">
                <a:solidFill>
                  <a:srgbClr val="FFFF00"/>
                </a:solidFill>
              </a:rPr>
              <a:t>- İstenç (irade) dışıdır,</a:t>
            </a:r>
          </a:p>
          <a:p>
            <a:r>
              <a:rPr lang="tr-TR" dirty="0" smtClean="0">
                <a:solidFill>
                  <a:srgbClr val="FFFF00"/>
                </a:solidFill>
              </a:rPr>
              <a:t>- Bir süreç belirtir,</a:t>
            </a:r>
          </a:p>
          <a:p>
            <a:r>
              <a:rPr lang="tr-TR" dirty="0" smtClean="0">
                <a:solidFill>
                  <a:srgbClr val="FFFF00"/>
                </a:solidFill>
              </a:rPr>
              <a:t>- Herkes tarafından kabul edilmiştir.</a:t>
            </a:r>
          </a:p>
          <a:p>
            <a:r>
              <a:rPr lang="tr-TR" dirty="0" smtClean="0">
                <a:solidFill>
                  <a:srgbClr val="FFFF00"/>
                </a:solidFill>
              </a:rPr>
              <a:t>Karşıt örnekler:</a:t>
            </a:r>
          </a:p>
          <a:p>
            <a:r>
              <a:rPr lang="tr-TR" dirty="0" smtClean="0">
                <a:solidFill>
                  <a:srgbClr val="FFFF00"/>
                </a:solidFill>
              </a:rPr>
              <a:t>- Atatürk </a:t>
            </a:r>
            <a:r>
              <a:rPr lang="tr-TR" dirty="0" smtClean="0">
                <a:solidFill>
                  <a:srgbClr val="FFFF00"/>
                </a:solidFill>
                <a:hlinkClick r:id="rId4" tooltip="1881"/>
              </a:rPr>
              <a:t>1881</a:t>
            </a:r>
            <a:r>
              <a:rPr lang="tr-TR" dirty="0" smtClean="0">
                <a:solidFill>
                  <a:srgbClr val="FFFF00"/>
                </a:solidFill>
              </a:rPr>
              <a:t> yılında doğmuştur:(Olgu değil olaydır.)</a:t>
            </a:r>
          </a:p>
          <a:p>
            <a:r>
              <a:rPr lang="tr-TR" dirty="0" smtClean="0">
                <a:solidFill>
                  <a:srgbClr val="FFFF00"/>
                </a:solidFill>
              </a:rPr>
              <a:t>- Türklerin ilk sözlüğü </a:t>
            </a:r>
            <a:r>
              <a:rPr lang="tr-TR" dirty="0" smtClean="0">
                <a:solidFill>
                  <a:srgbClr val="FFFF00"/>
                </a:solidFill>
                <a:hlinkClick r:id="rId5" tooltip="Divan-ı Lugat-it Türk"/>
              </a:rPr>
              <a:t>Divan-ı </a:t>
            </a:r>
            <a:r>
              <a:rPr lang="tr-TR" dirty="0" err="1" smtClean="0">
                <a:solidFill>
                  <a:srgbClr val="FFFF00"/>
                </a:solidFill>
                <a:hlinkClick r:id="rId5" tooltip="Divan-ı Lugat-it Türk"/>
              </a:rPr>
              <a:t>Lugat</a:t>
            </a:r>
            <a:r>
              <a:rPr lang="tr-TR" dirty="0" smtClean="0">
                <a:solidFill>
                  <a:srgbClr val="FFFF00"/>
                </a:solidFill>
                <a:hlinkClick r:id="rId5" tooltip="Divan-ı Lugat-it Türk"/>
              </a:rPr>
              <a:t>-it Türk</a:t>
            </a:r>
            <a:r>
              <a:rPr lang="tr-TR" dirty="0" smtClean="0">
                <a:solidFill>
                  <a:srgbClr val="FFFF00"/>
                </a:solidFill>
              </a:rPr>
              <a:t>'tür:(olgu değil olaydır.)</a:t>
            </a:r>
          </a:p>
          <a:p>
            <a:r>
              <a:rPr lang="tr-TR" dirty="0" smtClean="0">
                <a:solidFill>
                  <a:srgbClr val="FFFF00"/>
                </a:solidFill>
              </a:rPr>
              <a:t>- Atatürk 19 Mayıs 1919'da Samsuna çıkmıştır:(Olgu değil olaydır.)</a:t>
            </a:r>
          </a:p>
          <a:p>
            <a:r>
              <a:rPr lang="tr-TR" dirty="0" smtClean="0">
                <a:solidFill>
                  <a:srgbClr val="FFFF00"/>
                </a:solidFill>
              </a:rPr>
              <a:t>- Türkiye'nin başkenti Ankara'dır:(Olgu değil olaydır.)</a:t>
            </a:r>
          </a:p>
          <a:p>
            <a:r>
              <a:rPr lang="tr-TR" dirty="0" smtClean="0">
                <a:solidFill>
                  <a:srgbClr val="FFFF00"/>
                </a:solidFill>
              </a:rPr>
              <a:t>- Atatürk 10 Kasım 1938'de vefat etmiştir: Olgu değil olaydır.)</a:t>
            </a:r>
          </a:p>
          <a:p>
            <a:r>
              <a:rPr lang="tr-TR" dirty="0" smtClean="0">
                <a:solidFill>
                  <a:srgbClr val="FFFF00"/>
                </a:solidFill>
              </a:rPr>
              <a:t>Uygun örnekler:</a:t>
            </a:r>
          </a:p>
          <a:p>
            <a:r>
              <a:rPr lang="tr-TR" dirty="0" smtClean="0">
                <a:solidFill>
                  <a:srgbClr val="FFFF00"/>
                </a:solidFill>
              </a:rPr>
              <a:t>- Suyun 99 derecede kaynayıp 100 derecede buharlaşması, olgudur ama falancanın kilosu olaydır.</a:t>
            </a:r>
          </a:p>
          <a:p>
            <a:r>
              <a:rPr lang="tr-TR" dirty="0" smtClean="0">
                <a:solidFill>
                  <a:srgbClr val="FFFF00"/>
                </a:solidFill>
              </a:rPr>
              <a:t>- Işığın hızı, olgudur ama falancanın saniyedeki hızı, olaydır.</a:t>
            </a:r>
          </a:p>
          <a:p>
            <a:r>
              <a:rPr lang="tr-TR" dirty="0" smtClean="0">
                <a:solidFill>
                  <a:srgbClr val="FFFF00"/>
                </a:solidFill>
              </a:rPr>
              <a:t>- Yer çekimi, olgudur.</a:t>
            </a:r>
          </a:p>
          <a:p>
            <a:r>
              <a:rPr lang="tr-TR" dirty="0" smtClean="0">
                <a:solidFill>
                  <a:srgbClr val="FFFF00"/>
                </a:solidFill>
              </a:rPr>
              <a:t>- Canlıların üremeleri, olgudur ama falancanın üremesi, olaydır.</a:t>
            </a:r>
            <a:endParaRPr lang="tr-TR" dirty="0">
              <a:solidFill>
                <a:srgbClr val="FFFF00"/>
              </a:solidFill>
            </a:endParaRPr>
          </a:p>
        </p:txBody>
      </p:sp>
    </p:spTree>
    <p:extLst>
      <p:ext uri="{BB962C8B-B14F-4D97-AF65-F5344CB8AC3E}">
        <p14:creationId xmlns:p14="http://schemas.microsoft.com/office/powerpoint/2010/main" val="3451525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circle(in)">
                                      <p:cBhvr>
                                        <p:cTn id="7" dur="2000"/>
                                        <p:tgtEl>
                                          <p:spTgt spid="4">
                                            <p:txEl>
                                              <p:pRg st="0" end="0"/>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circle(in)">
                                      <p:cBhvr>
                                        <p:cTn id="10" dur="2000"/>
                                        <p:tgtEl>
                                          <p:spTgt spid="4">
                                            <p:txEl>
                                              <p:pRg st="1" end="1"/>
                                            </p:txEl>
                                          </p:spTgt>
                                        </p:tgtEl>
                                      </p:cBhvr>
                                    </p:animEffect>
                                  </p:childTnLst>
                                </p:cTn>
                              </p:par>
                              <p:par>
                                <p:cTn id="11" presetID="6" presetClass="entr" presetSubtype="16"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circle(in)">
                                      <p:cBhvr>
                                        <p:cTn id="13" dur="2000"/>
                                        <p:tgtEl>
                                          <p:spTgt spid="4">
                                            <p:txEl>
                                              <p:pRg st="2" end="2"/>
                                            </p:txEl>
                                          </p:spTgt>
                                        </p:tgtEl>
                                      </p:cBhvr>
                                    </p:animEffect>
                                  </p:childTnLst>
                                </p:cTn>
                              </p:par>
                              <p:par>
                                <p:cTn id="14" presetID="6" presetClass="entr" presetSubtype="16" fill="hold" nodeType="with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animEffect transition="in" filter="circle(in)">
                                      <p:cBhvr>
                                        <p:cTn id="16" dur="2000"/>
                                        <p:tgtEl>
                                          <p:spTgt spid="4">
                                            <p:txEl>
                                              <p:pRg st="3" end="3"/>
                                            </p:txEl>
                                          </p:spTgt>
                                        </p:tgtEl>
                                      </p:cBhvr>
                                    </p:animEffect>
                                  </p:childTnLst>
                                </p:cTn>
                              </p:par>
                              <p:par>
                                <p:cTn id="17" presetID="6" presetClass="entr" presetSubtype="16" fill="hold" nodeType="with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Effect transition="in" filter="circle(in)">
                                      <p:cBhvr>
                                        <p:cTn id="19" dur="2000"/>
                                        <p:tgtEl>
                                          <p:spTgt spid="4">
                                            <p:txEl>
                                              <p:pRg st="4" end="4"/>
                                            </p:txEl>
                                          </p:spTgt>
                                        </p:tgtEl>
                                      </p:cBhvr>
                                    </p:animEffect>
                                  </p:childTnLst>
                                </p:cTn>
                              </p:par>
                              <p:par>
                                <p:cTn id="20" presetID="6" presetClass="entr" presetSubtype="16" fill="hold" nodeType="withEffect">
                                  <p:stCondLst>
                                    <p:cond delay="0"/>
                                  </p:stCondLst>
                                  <p:childTnLst>
                                    <p:set>
                                      <p:cBhvr>
                                        <p:cTn id="21" dur="1" fill="hold">
                                          <p:stCondLst>
                                            <p:cond delay="0"/>
                                          </p:stCondLst>
                                        </p:cTn>
                                        <p:tgtEl>
                                          <p:spTgt spid="4">
                                            <p:txEl>
                                              <p:pRg st="5" end="5"/>
                                            </p:txEl>
                                          </p:spTgt>
                                        </p:tgtEl>
                                        <p:attrNameLst>
                                          <p:attrName>style.visibility</p:attrName>
                                        </p:attrNameLst>
                                      </p:cBhvr>
                                      <p:to>
                                        <p:strVal val="visible"/>
                                      </p:to>
                                    </p:set>
                                    <p:animEffect transition="in" filter="circle(in)">
                                      <p:cBhvr>
                                        <p:cTn id="22" dur="2000"/>
                                        <p:tgtEl>
                                          <p:spTgt spid="4">
                                            <p:txEl>
                                              <p:pRg st="5" end="5"/>
                                            </p:txEl>
                                          </p:spTgt>
                                        </p:tgtEl>
                                      </p:cBhvr>
                                    </p:animEffect>
                                  </p:childTnLst>
                                </p:cTn>
                              </p:par>
                              <p:par>
                                <p:cTn id="23" presetID="6" presetClass="entr" presetSubtype="16" fill="hold" nodeType="withEffect">
                                  <p:stCondLst>
                                    <p:cond delay="0"/>
                                  </p:stCondLst>
                                  <p:childTnLst>
                                    <p:set>
                                      <p:cBhvr>
                                        <p:cTn id="24" dur="1" fill="hold">
                                          <p:stCondLst>
                                            <p:cond delay="0"/>
                                          </p:stCondLst>
                                        </p:cTn>
                                        <p:tgtEl>
                                          <p:spTgt spid="4">
                                            <p:txEl>
                                              <p:pRg st="6" end="6"/>
                                            </p:txEl>
                                          </p:spTgt>
                                        </p:tgtEl>
                                        <p:attrNameLst>
                                          <p:attrName>style.visibility</p:attrName>
                                        </p:attrNameLst>
                                      </p:cBhvr>
                                      <p:to>
                                        <p:strVal val="visible"/>
                                      </p:to>
                                    </p:set>
                                    <p:animEffect transition="in" filter="circle(in)">
                                      <p:cBhvr>
                                        <p:cTn id="25" dur="2000"/>
                                        <p:tgtEl>
                                          <p:spTgt spid="4">
                                            <p:txEl>
                                              <p:pRg st="6" end="6"/>
                                            </p:txEl>
                                          </p:spTgt>
                                        </p:tgtEl>
                                      </p:cBhvr>
                                    </p:animEffect>
                                  </p:childTnLst>
                                </p:cTn>
                              </p:par>
                              <p:par>
                                <p:cTn id="26" presetID="6" presetClass="entr" presetSubtype="16" fill="hold" nodeType="withEffect">
                                  <p:stCondLst>
                                    <p:cond delay="0"/>
                                  </p:stCondLst>
                                  <p:childTnLst>
                                    <p:set>
                                      <p:cBhvr>
                                        <p:cTn id="27" dur="1" fill="hold">
                                          <p:stCondLst>
                                            <p:cond delay="0"/>
                                          </p:stCondLst>
                                        </p:cTn>
                                        <p:tgtEl>
                                          <p:spTgt spid="4">
                                            <p:txEl>
                                              <p:pRg st="7" end="7"/>
                                            </p:txEl>
                                          </p:spTgt>
                                        </p:tgtEl>
                                        <p:attrNameLst>
                                          <p:attrName>style.visibility</p:attrName>
                                        </p:attrNameLst>
                                      </p:cBhvr>
                                      <p:to>
                                        <p:strVal val="visible"/>
                                      </p:to>
                                    </p:set>
                                    <p:animEffect transition="in" filter="circle(in)">
                                      <p:cBhvr>
                                        <p:cTn id="28" dur="2000"/>
                                        <p:tgtEl>
                                          <p:spTgt spid="4">
                                            <p:txEl>
                                              <p:pRg st="7" end="7"/>
                                            </p:txEl>
                                          </p:spTgt>
                                        </p:tgtEl>
                                      </p:cBhvr>
                                    </p:animEffect>
                                  </p:childTnLst>
                                </p:cTn>
                              </p:par>
                              <p:par>
                                <p:cTn id="29" presetID="6" presetClass="entr" presetSubtype="16" fill="hold" nodeType="withEffect">
                                  <p:stCondLst>
                                    <p:cond delay="0"/>
                                  </p:stCondLst>
                                  <p:childTnLst>
                                    <p:set>
                                      <p:cBhvr>
                                        <p:cTn id="30" dur="1" fill="hold">
                                          <p:stCondLst>
                                            <p:cond delay="0"/>
                                          </p:stCondLst>
                                        </p:cTn>
                                        <p:tgtEl>
                                          <p:spTgt spid="4">
                                            <p:txEl>
                                              <p:pRg st="8" end="8"/>
                                            </p:txEl>
                                          </p:spTgt>
                                        </p:tgtEl>
                                        <p:attrNameLst>
                                          <p:attrName>style.visibility</p:attrName>
                                        </p:attrNameLst>
                                      </p:cBhvr>
                                      <p:to>
                                        <p:strVal val="visible"/>
                                      </p:to>
                                    </p:set>
                                    <p:animEffect transition="in" filter="circle(in)">
                                      <p:cBhvr>
                                        <p:cTn id="31" dur="2000"/>
                                        <p:tgtEl>
                                          <p:spTgt spid="4">
                                            <p:txEl>
                                              <p:pRg st="8" end="8"/>
                                            </p:txEl>
                                          </p:spTgt>
                                        </p:tgtEl>
                                      </p:cBhvr>
                                    </p:animEffect>
                                  </p:childTnLst>
                                </p:cTn>
                              </p:par>
                              <p:par>
                                <p:cTn id="32" presetID="6" presetClass="entr" presetSubtype="16" fill="hold" nodeType="withEffect">
                                  <p:stCondLst>
                                    <p:cond delay="0"/>
                                  </p:stCondLst>
                                  <p:childTnLst>
                                    <p:set>
                                      <p:cBhvr>
                                        <p:cTn id="33" dur="1" fill="hold">
                                          <p:stCondLst>
                                            <p:cond delay="0"/>
                                          </p:stCondLst>
                                        </p:cTn>
                                        <p:tgtEl>
                                          <p:spTgt spid="4">
                                            <p:txEl>
                                              <p:pRg st="9" end="9"/>
                                            </p:txEl>
                                          </p:spTgt>
                                        </p:tgtEl>
                                        <p:attrNameLst>
                                          <p:attrName>style.visibility</p:attrName>
                                        </p:attrNameLst>
                                      </p:cBhvr>
                                      <p:to>
                                        <p:strVal val="visible"/>
                                      </p:to>
                                    </p:set>
                                    <p:animEffect transition="in" filter="circle(in)">
                                      <p:cBhvr>
                                        <p:cTn id="34" dur="2000"/>
                                        <p:tgtEl>
                                          <p:spTgt spid="4">
                                            <p:txEl>
                                              <p:pRg st="9" end="9"/>
                                            </p:txEl>
                                          </p:spTgt>
                                        </p:tgtEl>
                                      </p:cBhvr>
                                    </p:animEffect>
                                  </p:childTnLst>
                                </p:cTn>
                              </p:par>
                              <p:par>
                                <p:cTn id="35" presetID="6" presetClass="entr" presetSubtype="16" fill="hold" nodeType="withEffect">
                                  <p:stCondLst>
                                    <p:cond delay="0"/>
                                  </p:stCondLst>
                                  <p:childTnLst>
                                    <p:set>
                                      <p:cBhvr>
                                        <p:cTn id="36" dur="1" fill="hold">
                                          <p:stCondLst>
                                            <p:cond delay="0"/>
                                          </p:stCondLst>
                                        </p:cTn>
                                        <p:tgtEl>
                                          <p:spTgt spid="4">
                                            <p:txEl>
                                              <p:pRg st="10" end="10"/>
                                            </p:txEl>
                                          </p:spTgt>
                                        </p:tgtEl>
                                        <p:attrNameLst>
                                          <p:attrName>style.visibility</p:attrName>
                                        </p:attrNameLst>
                                      </p:cBhvr>
                                      <p:to>
                                        <p:strVal val="visible"/>
                                      </p:to>
                                    </p:set>
                                    <p:animEffect transition="in" filter="circle(in)">
                                      <p:cBhvr>
                                        <p:cTn id="37" dur="2000"/>
                                        <p:tgtEl>
                                          <p:spTgt spid="4">
                                            <p:txEl>
                                              <p:pRg st="10" end="10"/>
                                            </p:txEl>
                                          </p:spTgt>
                                        </p:tgtEl>
                                      </p:cBhvr>
                                    </p:animEffect>
                                  </p:childTnLst>
                                </p:cTn>
                              </p:par>
                              <p:par>
                                <p:cTn id="38" presetID="6" presetClass="entr" presetSubtype="16" fill="hold" nodeType="withEffect">
                                  <p:stCondLst>
                                    <p:cond delay="0"/>
                                  </p:stCondLst>
                                  <p:childTnLst>
                                    <p:set>
                                      <p:cBhvr>
                                        <p:cTn id="39" dur="1" fill="hold">
                                          <p:stCondLst>
                                            <p:cond delay="0"/>
                                          </p:stCondLst>
                                        </p:cTn>
                                        <p:tgtEl>
                                          <p:spTgt spid="4">
                                            <p:txEl>
                                              <p:pRg st="11" end="11"/>
                                            </p:txEl>
                                          </p:spTgt>
                                        </p:tgtEl>
                                        <p:attrNameLst>
                                          <p:attrName>style.visibility</p:attrName>
                                        </p:attrNameLst>
                                      </p:cBhvr>
                                      <p:to>
                                        <p:strVal val="visible"/>
                                      </p:to>
                                    </p:set>
                                    <p:animEffect transition="in" filter="circle(in)">
                                      <p:cBhvr>
                                        <p:cTn id="40" dur="2000"/>
                                        <p:tgtEl>
                                          <p:spTgt spid="4">
                                            <p:txEl>
                                              <p:pRg st="11" end="11"/>
                                            </p:txEl>
                                          </p:spTgt>
                                        </p:tgtEl>
                                      </p:cBhvr>
                                    </p:animEffect>
                                  </p:childTnLst>
                                </p:cTn>
                              </p:par>
                              <p:par>
                                <p:cTn id="41" presetID="6" presetClass="entr" presetSubtype="16" fill="hold" nodeType="withEffect">
                                  <p:stCondLst>
                                    <p:cond delay="0"/>
                                  </p:stCondLst>
                                  <p:childTnLst>
                                    <p:set>
                                      <p:cBhvr>
                                        <p:cTn id="42" dur="1" fill="hold">
                                          <p:stCondLst>
                                            <p:cond delay="0"/>
                                          </p:stCondLst>
                                        </p:cTn>
                                        <p:tgtEl>
                                          <p:spTgt spid="4">
                                            <p:txEl>
                                              <p:pRg st="12" end="12"/>
                                            </p:txEl>
                                          </p:spTgt>
                                        </p:tgtEl>
                                        <p:attrNameLst>
                                          <p:attrName>style.visibility</p:attrName>
                                        </p:attrNameLst>
                                      </p:cBhvr>
                                      <p:to>
                                        <p:strVal val="visible"/>
                                      </p:to>
                                    </p:set>
                                    <p:animEffect transition="in" filter="circle(in)">
                                      <p:cBhvr>
                                        <p:cTn id="43" dur="2000"/>
                                        <p:tgtEl>
                                          <p:spTgt spid="4">
                                            <p:txEl>
                                              <p:pRg st="12" end="12"/>
                                            </p:txEl>
                                          </p:spTgt>
                                        </p:tgtEl>
                                      </p:cBhvr>
                                    </p:animEffect>
                                  </p:childTnLst>
                                </p:cTn>
                              </p:par>
                              <p:par>
                                <p:cTn id="44" presetID="6" presetClass="entr" presetSubtype="16" fill="hold" nodeType="withEffect">
                                  <p:stCondLst>
                                    <p:cond delay="0"/>
                                  </p:stCondLst>
                                  <p:childTnLst>
                                    <p:set>
                                      <p:cBhvr>
                                        <p:cTn id="45" dur="1" fill="hold">
                                          <p:stCondLst>
                                            <p:cond delay="0"/>
                                          </p:stCondLst>
                                        </p:cTn>
                                        <p:tgtEl>
                                          <p:spTgt spid="4">
                                            <p:txEl>
                                              <p:pRg st="13" end="13"/>
                                            </p:txEl>
                                          </p:spTgt>
                                        </p:tgtEl>
                                        <p:attrNameLst>
                                          <p:attrName>style.visibility</p:attrName>
                                        </p:attrNameLst>
                                      </p:cBhvr>
                                      <p:to>
                                        <p:strVal val="visible"/>
                                      </p:to>
                                    </p:set>
                                    <p:animEffect transition="in" filter="circle(in)">
                                      <p:cBhvr>
                                        <p:cTn id="46" dur="2000"/>
                                        <p:tgtEl>
                                          <p:spTgt spid="4">
                                            <p:txEl>
                                              <p:pRg st="13" end="13"/>
                                            </p:txEl>
                                          </p:spTgt>
                                        </p:tgtEl>
                                      </p:cBhvr>
                                    </p:animEffect>
                                  </p:childTnLst>
                                </p:cTn>
                              </p:par>
                              <p:par>
                                <p:cTn id="47" presetID="6" presetClass="entr" presetSubtype="16" fill="hold" nodeType="withEffect">
                                  <p:stCondLst>
                                    <p:cond delay="0"/>
                                  </p:stCondLst>
                                  <p:childTnLst>
                                    <p:set>
                                      <p:cBhvr>
                                        <p:cTn id="48" dur="1" fill="hold">
                                          <p:stCondLst>
                                            <p:cond delay="0"/>
                                          </p:stCondLst>
                                        </p:cTn>
                                        <p:tgtEl>
                                          <p:spTgt spid="4">
                                            <p:txEl>
                                              <p:pRg st="14" end="14"/>
                                            </p:txEl>
                                          </p:spTgt>
                                        </p:tgtEl>
                                        <p:attrNameLst>
                                          <p:attrName>style.visibility</p:attrName>
                                        </p:attrNameLst>
                                      </p:cBhvr>
                                      <p:to>
                                        <p:strVal val="visible"/>
                                      </p:to>
                                    </p:set>
                                    <p:animEffect transition="in" filter="circle(in)">
                                      <p:cBhvr>
                                        <p:cTn id="49" dur="2000"/>
                                        <p:tgtEl>
                                          <p:spTgt spid="4">
                                            <p:txEl>
                                              <p:pRg st="14" end="14"/>
                                            </p:txEl>
                                          </p:spTgt>
                                        </p:tgtEl>
                                      </p:cBhvr>
                                    </p:animEffect>
                                  </p:childTnLst>
                                </p:cTn>
                              </p:par>
                              <p:par>
                                <p:cTn id="50" presetID="6" presetClass="entr" presetSubtype="16" fill="hold" nodeType="withEffect">
                                  <p:stCondLst>
                                    <p:cond delay="0"/>
                                  </p:stCondLst>
                                  <p:childTnLst>
                                    <p:set>
                                      <p:cBhvr>
                                        <p:cTn id="51" dur="1" fill="hold">
                                          <p:stCondLst>
                                            <p:cond delay="0"/>
                                          </p:stCondLst>
                                        </p:cTn>
                                        <p:tgtEl>
                                          <p:spTgt spid="4">
                                            <p:txEl>
                                              <p:pRg st="15" end="15"/>
                                            </p:txEl>
                                          </p:spTgt>
                                        </p:tgtEl>
                                        <p:attrNameLst>
                                          <p:attrName>style.visibility</p:attrName>
                                        </p:attrNameLst>
                                      </p:cBhvr>
                                      <p:to>
                                        <p:strVal val="visible"/>
                                      </p:to>
                                    </p:set>
                                    <p:animEffect transition="in" filter="circle(in)">
                                      <p:cBhvr>
                                        <p:cTn id="52" dur="2000"/>
                                        <p:tgtEl>
                                          <p:spTgt spid="4">
                                            <p:txEl>
                                              <p:pRg st="15" end="15"/>
                                            </p:txEl>
                                          </p:spTgt>
                                        </p:tgtEl>
                                      </p:cBhvr>
                                    </p:animEffect>
                                  </p:childTnLst>
                                </p:cTn>
                              </p:par>
                              <p:par>
                                <p:cTn id="53" presetID="6" presetClass="entr" presetSubtype="16" fill="hold" nodeType="withEffect">
                                  <p:stCondLst>
                                    <p:cond delay="0"/>
                                  </p:stCondLst>
                                  <p:childTnLst>
                                    <p:set>
                                      <p:cBhvr>
                                        <p:cTn id="54" dur="1" fill="hold">
                                          <p:stCondLst>
                                            <p:cond delay="0"/>
                                          </p:stCondLst>
                                        </p:cTn>
                                        <p:tgtEl>
                                          <p:spTgt spid="4">
                                            <p:txEl>
                                              <p:pRg st="16" end="16"/>
                                            </p:txEl>
                                          </p:spTgt>
                                        </p:tgtEl>
                                        <p:attrNameLst>
                                          <p:attrName>style.visibility</p:attrName>
                                        </p:attrNameLst>
                                      </p:cBhvr>
                                      <p:to>
                                        <p:strVal val="visible"/>
                                      </p:to>
                                    </p:set>
                                    <p:animEffect transition="in" filter="circle(in)">
                                      <p:cBhvr>
                                        <p:cTn id="55" dur="2000"/>
                                        <p:tgtEl>
                                          <p:spTgt spid="4">
                                            <p:txEl>
                                              <p:pRg st="16" end="16"/>
                                            </p:txEl>
                                          </p:spTgt>
                                        </p:tgtEl>
                                      </p:cBhvr>
                                    </p:animEffect>
                                  </p:childTnLst>
                                </p:cTn>
                              </p:par>
                              <p:par>
                                <p:cTn id="56" presetID="6" presetClass="entr" presetSubtype="16" fill="hold" nodeType="withEffect">
                                  <p:stCondLst>
                                    <p:cond delay="0"/>
                                  </p:stCondLst>
                                  <p:childTnLst>
                                    <p:set>
                                      <p:cBhvr>
                                        <p:cTn id="57" dur="1" fill="hold">
                                          <p:stCondLst>
                                            <p:cond delay="0"/>
                                          </p:stCondLst>
                                        </p:cTn>
                                        <p:tgtEl>
                                          <p:spTgt spid="4">
                                            <p:txEl>
                                              <p:pRg st="17" end="17"/>
                                            </p:txEl>
                                          </p:spTgt>
                                        </p:tgtEl>
                                        <p:attrNameLst>
                                          <p:attrName>style.visibility</p:attrName>
                                        </p:attrNameLst>
                                      </p:cBhvr>
                                      <p:to>
                                        <p:strVal val="visible"/>
                                      </p:to>
                                    </p:set>
                                    <p:animEffect transition="in" filter="circle(in)">
                                      <p:cBhvr>
                                        <p:cTn id="58" dur="2000"/>
                                        <p:tgtEl>
                                          <p:spTgt spid="4">
                                            <p:txEl>
                                              <p:pRg st="17" end="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07504" y="116632"/>
            <a:ext cx="1636730" cy="769441"/>
          </a:xfrm>
          <a:prstGeom prst="rect">
            <a:avLst/>
          </a:prstGeom>
          <a:noFill/>
        </p:spPr>
        <p:txBody>
          <a:bodyPr wrap="none" rtlCol="0">
            <a:spAutoFit/>
          </a:bodyPr>
          <a:lstStyle/>
          <a:p>
            <a:r>
              <a:rPr lang="tr-TR" sz="4400" dirty="0" smtClean="0">
                <a:solidFill>
                  <a:srgbClr val="00B050"/>
                </a:solidFill>
              </a:rPr>
              <a:t>OLAY :</a:t>
            </a:r>
            <a:endParaRPr lang="tr-TR" sz="4400" dirty="0">
              <a:solidFill>
                <a:srgbClr val="00B050"/>
              </a:solidFill>
            </a:endParaRPr>
          </a:p>
        </p:txBody>
      </p:sp>
      <p:sp>
        <p:nvSpPr>
          <p:cNvPr id="3" name="Metin kutusu 2"/>
          <p:cNvSpPr txBox="1"/>
          <p:nvPr/>
        </p:nvSpPr>
        <p:spPr>
          <a:xfrm>
            <a:off x="107504" y="886073"/>
            <a:ext cx="9036496" cy="3970318"/>
          </a:xfrm>
          <a:prstGeom prst="rect">
            <a:avLst/>
          </a:prstGeom>
          <a:noFill/>
        </p:spPr>
        <p:txBody>
          <a:bodyPr wrap="square" rtlCol="0">
            <a:spAutoFit/>
          </a:bodyPr>
          <a:lstStyle/>
          <a:p>
            <a:r>
              <a:rPr lang="tr-TR" dirty="0" smtClean="0">
                <a:solidFill>
                  <a:srgbClr val="FFFF00"/>
                </a:solidFill>
              </a:rPr>
              <a:t>Ortaya çıkan, oluşan durum, ilgi çeken veya çekebilecek özellikte olan her türlü iş veya hadiseye denir. </a:t>
            </a:r>
            <a:r>
              <a:rPr lang="tr-TR" dirty="0" err="1" smtClean="0">
                <a:solidFill>
                  <a:srgbClr val="FFFF00"/>
                </a:solidFill>
              </a:rPr>
              <a:t>Örn</a:t>
            </a:r>
            <a:r>
              <a:rPr lang="tr-TR" dirty="0" smtClean="0">
                <a:solidFill>
                  <a:srgbClr val="FFFF00"/>
                </a:solidFill>
              </a:rPr>
              <a:t>. çocukların parkta oynaması, insanların alışveriş yapması, iki kişinin birbiriyle tartışması, trafik kazasının yaşanması, çevre kirliliğinin ortaya çıkması vs.</a:t>
            </a:r>
          </a:p>
          <a:p>
            <a:endParaRPr lang="tr-TR" dirty="0">
              <a:solidFill>
                <a:srgbClr val="FFFF00"/>
              </a:solidFill>
            </a:endParaRPr>
          </a:p>
          <a:p>
            <a:r>
              <a:rPr lang="tr-TR" dirty="0" smtClean="0">
                <a:solidFill>
                  <a:srgbClr val="FFFF00"/>
                </a:solidFill>
              </a:rPr>
              <a:t>- Çocukların parkta oynaması-</a:t>
            </a:r>
          </a:p>
          <a:p>
            <a:r>
              <a:rPr lang="tr-TR" dirty="0" smtClean="0">
                <a:solidFill>
                  <a:srgbClr val="FFFF00"/>
                </a:solidFill>
              </a:rPr>
              <a:t>- İnsanların alışveriş yapması</a:t>
            </a:r>
          </a:p>
          <a:p>
            <a:r>
              <a:rPr lang="tr-TR" dirty="0" smtClean="0">
                <a:solidFill>
                  <a:srgbClr val="FFFF00"/>
                </a:solidFill>
              </a:rPr>
              <a:t>- İki kişinin birbiriyle tartışması</a:t>
            </a:r>
          </a:p>
          <a:p>
            <a:r>
              <a:rPr lang="tr-TR" dirty="0" smtClean="0">
                <a:solidFill>
                  <a:srgbClr val="FFFF00"/>
                </a:solidFill>
              </a:rPr>
              <a:t>- Trafik kazasının yaşanması</a:t>
            </a:r>
          </a:p>
          <a:p>
            <a:r>
              <a:rPr lang="tr-TR" dirty="0" smtClean="0">
                <a:solidFill>
                  <a:srgbClr val="FFFF00"/>
                </a:solidFill>
              </a:rPr>
              <a:t>- Çevre kirliliğinin ortaya çıkması</a:t>
            </a:r>
          </a:p>
          <a:p>
            <a:r>
              <a:rPr lang="tr-TR" dirty="0" smtClean="0">
                <a:solidFill>
                  <a:srgbClr val="FFFF00"/>
                </a:solidFill>
              </a:rPr>
              <a:t>- Çocukların okula gitmesi</a:t>
            </a:r>
          </a:p>
          <a:p>
            <a:r>
              <a:rPr lang="tr-TR" dirty="0" smtClean="0">
                <a:solidFill>
                  <a:srgbClr val="FFFF00"/>
                </a:solidFill>
              </a:rPr>
              <a:t>- Arabanın yolda gitmesi</a:t>
            </a:r>
          </a:p>
          <a:p>
            <a:r>
              <a:rPr lang="tr-TR" dirty="0" smtClean="0">
                <a:solidFill>
                  <a:srgbClr val="FFFF00"/>
                </a:solidFill>
              </a:rPr>
              <a:t>-  Kuşların uçması</a:t>
            </a:r>
          </a:p>
          <a:p>
            <a:r>
              <a:rPr lang="tr-TR" dirty="0" smtClean="0">
                <a:solidFill>
                  <a:srgbClr val="FFFF00"/>
                </a:solidFill>
              </a:rPr>
              <a:t>- Tekerleklerin dönmesi</a:t>
            </a:r>
          </a:p>
          <a:p>
            <a:r>
              <a:rPr lang="tr-TR" dirty="0" smtClean="0">
                <a:solidFill>
                  <a:srgbClr val="FFFF00"/>
                </a:solidFill>
              </a:rPr>
              <a:t>- Çocukların ağlaması</a:t>
            </a:r>
            <a:endParaRPr lang="tr-TR" dirty="0">
              <a:solidFill>
                <a:srgbClr val="FFFF00"/>
              </a:solidFill>
            </a:endParaRPr>
          </a:p>
        </p:txBody>
      </p:sp>
    </p:spTree>
    <p:extLst>
      <p:ext uri="{BB962C8B-B14F-4D97-AF65-F5344CB8AC3E}">
        <p14:creationId xmlns:p14="http://schemas.microsoft.com/office/powerpoint/2010/main" val="2266755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circle(in)">
                                      <p:cBhvr>
                                        <p:cTn id="10" dur="2000"/>
                                        <p:tgtEl>
                                          <p:spTgt spid="3">
                                            <p:txEl>
                                              <p:pRg st="2" end="2"/>
                                            </p:txEl>
                                          </p:spTgt>
                                        </p:tgtEl>
                                      </p:cBhvr>
                                    </p:animEffect>
                                  </p:childTnLst>
                                </p:cTn>
                              </p:par>
                              <p:par>
                                <p:cTn id="11" presetID="6" presetClass="entr" presetSubtype="16"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circle(in)">
                                      <p:cBhvr>
                                        <p:cTn id="13" dur="2000"/>
                                        <p:tgtEl>
                                          <p:spTgt spid="3">
                                            <p:txEl>
                                              <p:pRg st="3" end="3"/>
                                            </p:txEl>
                                          </p:spTgt>
                                        </p:tgtEl>
                                      </p:cBhvr>
                                    </p:animEffect>
                                  </p:childTnLst>
                                </p:cTn>
                              </p:par>
                              <p:par>
                                <p:cTn id="14" presetID="6" presetClass="entr" presetSubtype="16"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circle(in)">
                                      <p:cBhvr>
                                        <p:cTn id="16" dur="2000"/>
                                        <p:tgtEl>
                                          <p:spTgt spid="3">
                                            <p:txEl>
                                              <p:pRg st="4" end="4"/>
                                            </p:txEl>
                                          </p:spTgt>
                                        </p:tgtEl>
                                      </p:cBhvr>
                                    </p:animEffect>
                                  </p:childTnLst>
                                </p:cTn>
                              </p:par>
                              <p:par>
                                <p:cTn id="17" presetID="6" presetClass="entr" presetSubtype="16"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circle(in)">
                                      <p:cBhvr>
                                        <p:cTn id="19" dur="2000"/>
                                        <p:tgtEl>
                                          <p:spTgt spid="3">
                                            <p:txEl>
                                              <p:pRg st="5" end="5"/>
                                            </p:txEl>
                                          </p:spTgt>
                                        </p:tgtEl>
                                      </p:cBhvr>
                                    </p:animEffect>
                                  </p:childTnLst>
                                </p:cTn>
                              </p:par>
                              <p:par>
                                <p:cTn id="20" presetID="6" presetClass="entr" presetSubtype="16" fill="hold" nodeType="with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circle(in)">
                                      <p:cBhvr>
                                        <p:cTn id="22" dur="2000"/>
                                        <p:tgtEl>
                                          <p:spTgt spid="3">
                                            <p:txEl>
                                              <p:pRg st="6" end="6"/>
                                            </p:txEl>
                                          </p:spTgt>
                                        </p:tgtEl>
                                      </p:cBhvr>
                                    </p:animEffect>
                                  </p:childTnLst>
                                </p:cTn>
                              </p:par>
                              <p:par>
                                <p:cTn id="23" presetID="6" presetClass="entr" presetSubtype="16"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animEffect transition="in" filter="circle(in)">
                                      <p:cBhvr>
                                        <p:cTn id="25" dur="2000"/>
                                        <p:tgtEl>
                                          <p:spTgt spid="3">
                                            <p:txEl>
                                              <p:pRg st="7" end="7"/>
                                            </p:txEl>
                                          </p:spTgt>
                                        </p:tgtEl>
                                      </p:cBhvr>
                                    </p:animEffect>
                                  </p:childTnLst>
                                </p:cTn>
                              </p:par>
                              <p:par>
                                <p:cTn id="26" presetID="6" presetClass="entr" presetSubtype="16" fill="hold" nodeType="withEffect">
                                  <p:stCondLst>
                                    <p:cond delay="0"/>
                                  </p:stCondLst>
                                  <p:childTnLst>
                                    <p:set>
                                      <p:cBhvr>
                                        <p:cTn id="27" dur="1" fill="hold">
                                          <p:stCondLst>
                                            <p:cond delay="0"/>
                                          </p:stCondLst>
                                        </p:cTn>
                                        <p:tgtEl>
                                          <p:spTgt spid="3">
                                            <p:txEl>
                                              <p:pRg st="8" end="8"/>
                                            </p:txEl>
                                          </p:spTgt>
                                        </p:tgtEl>
                                        <p:attrNameLst>
                                          <p:attrName>style.visibility</p:attrName>
                                        </p:attrNameLst>
                                      </p:cBhvr>
                                      <p:to>
                                        <p:strVal val="visible"/>
                                      </p:to>
                                    </p:set>
                                    <p:animEffect transition="in" filter="circle(in)">
                                      <p:cBhvr>
                                        <p:cTn id="28" dur="2000"/>
                                        <p:tgtEl>
                                          <p:spTgt spid="3">
                                            <p:txEl>
                                              <p:pRg st="8" end="8"/>
                                            </p:txEl>
                                          </p:spTgt>
                                        </p:tgtEl>
                                      </p:cBhvr>
                                    </p:animEffect>
                                  </p:childTnLst>
                                </p:cTn>
                              </p:par>
                              <p:par>
                                <p:cTn id="29" presetID="6" presetClass="entr" presetSubtype="16" fill="hold" nodeType="with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animEffect transition="in" filter="circle(in)">
                                      <p:cBhvr>
                                        <p:cTn id="31" dur="2000"/>
                                        <p:tgtEl>
                                          <p:spTgt spid="3">
                                            <p:txEl>
                                              <p:pRg st="9" end="9"/>
                                            </p:txEl>
                                          </p:spTgt>
                                        </p:tgtEl>
                                      </p:cBhvr>
                                    </p:animEffect>
                                  </p:childTnLst>
                                </p:cTn>
                              </p:par>
                              <p:par>
                                <p:cTn id="32" presetID="6" presetClass="entr" presetSubtype="16" fill="hold" nodeType="withEffect">
                                  <p:stCondLst>
                                    <p:cond delay="0"/>
                                  </p:stCondLst>
                                  <p:childTnLst>
                                    <p:set>
                                      <p:cBhvr>
                                        <p:cTn id="33" dur="1" fill="hold">
                                          <p:stCondLst>
                                            <p:cond delay="0"/>
                                          </p:stCondLst>
                                        </p:cTn>
                                        <p:tgtEl>
                                          <p:spTgt spid="3">
                                            <p:txEl>
                                              <p:pRg st="10" end="10"/>
                                            </p:txEl>
                                          </p:spTgt>
                                        </p:tgtEl>
                                        <p:attrNameLst>
                                          <p:attrName>style.visibility</p:attrName>
                                        </p:attrNameLst>
                                      </p:cBhvr>
                                      <p:to>
                                        <p:strVal val="visible"/>
                                      </p:to>
                                    </p:set>
                                    <p:animEffect transition="in" filter="circle(in)">
                                      <p:cBhvr>
                                        <p:cTn id="34" dur="2000"/>
                                        <p:tgtEl>
                                          <p:spTgt spid="3">
                                            <p:txEl>
                                              <p:pRg st="10" end="10"/>
                                            </p:txEl>
                                          </p:spTgt>
                                        </p:tgtEl>
                                      </p:cBhvr>
                                    </p:animEffect>
                                  </p:childTnLst>
                                </p:cTn>
                              </p:par>
                              <p:par>
                                <p:cTn id="35" presetID="6" presetClass="entr" presetSubtype="16" fill="hold" nodeType="withEffect">
                                  <p:stCondLst>
                                    <p:cond delay="0"/>
                                  </p:stCondLst>
                                  <p:childTnLst>
                                    <p:set>
                                      <p:cBhvr>
                                        <p:cTn id="36" dur="1" fill="hold">
                                          <p:stCondLst>
                                            <p:cond delay="0"/>
                                          </p:stCondLst>
                                        </p:cTn>
                                        <p:tgtEl>
                                          <p:spTgt spid="3">
                                            <p:txEl>
                                              <p:pRg st="11" end="11"/>
                                            </p:txEl>
                                          </p:spTgt>
                                        </p:tgtEl>
                                        <p:attrNameLst>
                                          <p:attrName>style.visibility</p:attrName>
                                        </p:attrNameLst>
                                      </p:cBhvr>
                                      <p:to>
                                        <p:strVal val="visible"/>
                                      </p:to>
                                    </p:set>
                                    <p:animEffect transition="in" filter="circle(in)">
                                      <p:cBhvr>
                                        <p:cTn id="37" dur="20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07504" y="116632"/>
            <a:ext cx="2138727" cy="769441"/>
          </a:xfrm>
          <a:prstGeom prst="rect">
            <a:avLst/>
          </a:prstGeom>
          <a:noFill/>
        </p:spPr>
        <p:txBody>
          <a:bodyPr wrap="none" rtlCol="0">
            <a:spAutoFit/>
          </a:bodyPr>
          <a:lstStyle/>
          <a:p>
            <a:r>
              <a:rPr lang="tr-TR" sz="4400" dirty="0" smtClean="0">
                <a:solidFill>
                  <a:srgbClr val="00B050"/>
                </a:solidFill>
              </a:rPr>
              <a:t>GÖRÜŞ :</a:t>
            </a:r>
            <a:endParaRPr lang="tr-TR" sz="4400" dirty="0">
              <a:solidFill>
                <a:srgbClr val="00B050"/>
              </a:solidFill>
            </a:endParaRPr>
          </a:p>
        </p:txBody>
      </p:sp>
      <p:sp>
        <p:nvSpPr>
          <p:cNvPr id="3" name="Metin kutusu 2"/>
          <p:cNvSpPr txBox="1"/>
          <p:nvPr/>
        </p:nvSpPr>
        <p:spPr>
          <a:xfrm>
            <a:off x="107504" y="886073"/>
            <a:ext cx="6985438" cy="2862322"/>
          </a:xfrm>
          <a:prstGeom prst="rect">
            <a:avLst/>
          </a:prstGeom>
          <a:noFill/>
        </p:spPr>
        <p:txBody>
          <a:bodyPr wrap="none" rtlCol="0">
            <a:spAutoFit/>
          </a:bodyPr>
          <a:lstStyle/>
          <a:p>
            <a:r>
              <a:rPr lang="tr-TR" dirty="0" smtClean="0">
                <a:solidFill>
                  <a:srgbClr val="FFFF00"/>
                </a:solidFill>
              </a:rPr>
              <a:t>Kişiden kişiye değişen ve insanların bireysel düşüncelerini yansıtan bilgiye denir. </a:t>
            </a:r>
            <a:br>
              <a:rPr lang="tr-TR" dirty="0" smtClean="0">
                <a:solidFill>
                  <a:srgbClr val="FFFF00"/>
                </a:solidFill>
              </a:rPr>
            </a:br>
            <a:endParaRPr lang="tr-TR" dirty="0">
              <a:solidFill>
                <a:srgbClr val="FFFF00"/>
              </a:solidFill>
            </a:endParaRPr>
          </a:p>
          <a:p>
            <a:r>
              <a:rPr lang="tr-TR" dirty="0" smtClean="0">
                <a:solidFill>
                  <a:srgbClr val="FFFF00"/>
                </a:solidFill>
              </a:rPr>
              <a:t>- En güzel çiçek laledir.</a:t>
            </a:r>
          </a:p>
          <a:p>
            <a:r>
              <a:rPr lang="tr-TR" dirty="0" smtClean="0">
                <a:solidFill>
                  <a:srgbClr val="FFFF00"/>
                </a:solidFill>
              </a:rPr>
              <a:t>- İstanbul, Türkiye'nin en güzel şehridir.</a:t>
            </a:r>
          </a:p>
          <a:p>
            <a:r>
              <a:rPr lang="tr-TR" dirty="0" smtClean="0">
                <a:solidFill>
                  <a:srgbClr val="FFFF00"/>
                </a:solidFill>
              </a:rPr>
              <a:t>- Ordumuz, dünyanın en güçlü ordusudur.</a:t>
            </a:r>
          </a:p>
          <a:p>
            <a:r>
              <a:rPr lang="tr-TR" dirty="0" smtClean="0">
                <a:solidFill>
                  <a:srgbClr val="FFFF00"/>
                </a:solidFill>
              </a:rPr>
              <a:t>- Fenerbahçe Galatasaray'dan daha üstündür.</a:t>
            </a:r>
          </a:p>
          <a:p>
            <a:r>
              <a:rPr lang="tr-TR" dirty="0" smtClean="0">
                <a:solidFill>
                  <a:srgbClr val="FFFF00"/>
                </a:solidFill>
              </a:rPr>
              <a:t>- Sinema tiyatrodan daha eğlencelidir</a:t>
            </a:r>
          </a:p>
          <a:p>
            <a:r>
              <a:rPr lang="tr-TR" dirty="0" smtClean="0">
                <a:solidFill>
                  <a:srgbClr val="FFFF00"/>
                </a:solidFill>
              </a:rPr>
              <a:t>- En kolay ders matematik dersidir.</a:t>
            </a:r>
          </a:p>
          <a:p>
            <a:r>
              <a:rPr lang="tr-TR" dirty="0" smtClean="0">
                <a:solidFill>
                  <a:srgbClr val="FFFF00"/>
                </a:solidFill>
              </a:rPr>
              <a:t>- Elma portakaldan daha güzeldir.</a:t>
            </a:r>
          </a:p>
          <a:p>
            <a:r>
              <a:rPr lang="tr-TR" dirty="0" smtClean="0">
                <a:solidFill>
                  <a:srgbClr val="FFFF00"/>
                </a:solidFill>
              </a:rPr>
              <a:t>- Trenle seyahat etmek daha kolaydır.</a:t>
            </a:r>
            <a:endParaRPr lang="tr-TR" dirty="0">
              <a:solidFill>
                <a:srgbClr val="FFFF00"/>
              </a:solidFill>
            </a:endParaRPr>
          </a:p>
        </p:txBody>
      </p:sp>
    </p:spTree>
    <p:extLst>
      <p:ext uri="{BB962C8B-B14F-4D97-AF65-F5344CB8AC3E}">
        <p14:creationId xmlns:p14="http://schemas.microsoft.com/office/powerpoint/2010/main" val="2996904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ircle(in)">
                                      <p:cBhvr>
                                        <p:cTn id="10" dur="2000"/>
                                        <p:tgtEl>
                                          <p:spTgt spid="3">
                                            <p:txEl>
                                              <p:pRg st="1" end="1"/>
                                            </p:txEl>
                                          </p:spTgt>
                                        </p:tgtEl>
                                      </p:cBhvr>
                                    </p:animEffect>
                                  </p:childTnLst>
                                </p:cTn>
                              </p:par>
                              <p:par>
                                <p:cTn id="11" presetID="6" presetClass="entr" presetSubtype="16"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circle(in)">
                                      <p:cBhvr>
                                        <p:cTn id="13" dur="2000"/>
                                        <p:tgtEl>
                                          <p:spTgt spid="3">
                                            <p:txEl>
                                              <p:pRg st="2" end="2"/>
                                            </p:txEl>
                                          </p:spTgt>
                                        </p:tgtEl>
                                      </p:cBhvr>
                                    </p:animEffect>
                                  </p:childTnLst>
                                </p:cTn>
                              </p:par>
                              <p:par>
                                <p:cTn id="14" presetID="6" presetClass="entr" presetSubtype="16"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circle(in)">
                                      <p:cBhvr>
                                        <p:cTn id="16" dur="2000"/>
                                        <p:tgtEl>
                                          <p:spTgt spid="3">
                                            <p:txEl>
                                              <p:pRg st="3" end="3"/>
                                            </p:txEl>
                                          </p:spTgt>
                                        </p:tgtEl>
                                      </p:cBhvr>
                                    </p:animEffect>
                                  </p:childTnLst>
                                </p:cTn>
                              </p:par>
                              <p:par>
                                <p:cTn id="17" presetID="6" presetClass="entr" presetSubtype="16"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circle(in)">
                                      <p:cBhvr>
                                        <p:cTn id="19" dur="2000"/>
                                        <p:tgtEl>
                                          <p:spTgt spid="3">
                                            <p:txEl>
                                              <p:pRg st="4" end="4"/>
                                            </p:txEl>
                                          </p:spTgt>
                                        </p:tgtEl>
                                      </p:cBhvr>
                                    </p:animEffect>
                                  </p:childTnLst>
                                </p:cTn>
                              </p:par>
                              <p:par>
                                <p:cTn id="20" presetID="6" presetClass="entr" presetSubtype="16"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circle(in)">
                                      <p:cBhvr>
                                        <p:cTn id="22" dur="2000"/>
                                        <p:tgtEl>
                                          <p:spTgt spid="3">
                                            <p:txEl>
                                              <p:pRg st="5" end="5"/>
                                            </p:txEl>
                                          </p:spTgt>
                                        </p:tgtEl>
                                      </p:cBhvr>
                                    </p:animEffect>
                                  </p:childTnLst>
                                </p:cTn>
                              </p:par>
                              <p:par>
                                <p:cTn id="23" presetID="6" presetClass="entr" presetSubtype="16"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circle(in)">
                                      <p:cBhvr>
                                        <p:cTn id="25" dur="2000"/>
                                        <p:tgtEl>
                                          <p:spTgt spid="3">
                                            <p:txEl>
                                              <p:pRg st="6" end="6"/>
                                            </p:txEl>
                                          </p:spTgt>
                                        </p:tgtEl>
                                      </p:cBhvr>
                                    </p:animEffect>
                                  </p:childTnLst>
                                </p:cTn>
                              </p:par>
                              <p:par>
                                <p:cTn id="26" presetID="6" presetClass="entr" presetSubtype="16" fill="hold"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circle(in)">
                                      <p:cBhvr>
                                        <p:cTn id="28" dur="2000"/>
                                        <p:tgtEl>
                                          <p:spTgt spid="3">
                                            <p:txEl>
                                              <p:pRg st="7" end="7"/>
                                            </p:txEl>
                                          </p:spTgt>
                                        </p:tgtEl>
                                      </p:cBhvr>
                                    </p:animEffect>
                                  </p:childTnLst>
                                </p:cTn>
                              </p:par>
                              <p:par>
                                <p:cTn id="29" presetID="6" presetClass="entr" presetSubtype="16" fill="hold"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circle(in)">
                                      <p:cBhvr>
                                        <p:cTn id="31" dur="2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156722" y="116632"/>
            <a:ext cx="1649811" cy="769441"/>
          </a:xfrm>
          <a:prstGeom prst="rect">
            <a:avLst/>
          </a:prstGeom>
          <a:noFill/>
        </p:spPr>
        <p:txBody>
          <a:bodyPr wrap="none" rtlCol="0">
            <a:spAutoFit/>
          </a:bodyPr>
          <a:lstStyle/>
          <a:p>
            <a:r>
              <a:rPr lang="tr-TR" sz="4400" dirty="0" smtClean="0">
                <a:solidFill>
                  <a:srgbClr val="00B050"/>
                </a:solidFill>
              </a:rPr>
              <a:t>BİLİM :</a:t>
            </a:r>
            <a:endParaRPr lang="tr-TR" sz="4400" dirty="0">
              <a:solidFill>
                <a:srgbClr val="00B050"/>
              </a:solidFill>
            </a:endParaRPr>
          </a:p>
        </p:txBody>
      </p:sp>
      <p:sp>
        <p:nvSpPr>
          <p:cNvPr id="4" name="Metin kutusu 3"/>
          <p:cNvSpPr txBox="1"/>
          <p:nvPr/>
        </p:nvSpPr>
        <p:spPr>
          <a:xfrm>
            <a:off x="-33533" y="1200670"/>
            <a:ext cx="9177533" cy="2862322"/>
          </a:xfrm>
          <a:prstGeom prst="rect">
            <a:avLst/>
          </a:prstGeom>
          <a:noFill/>
        </p:spPr>
        <p:txBody>
          <a:bodyPr wrap="square" rtlCol="0">
            <a:spAutoFit/>
          </a:bodyPr>
          <a:lstStyle/>
          <a:p>
            <a:r>
              <a:rPr lang="tr-TR" b="1" dirty="0" smtClean="0">
                <a:solidFill>
                  <a:srgbClr val="FFFF00"/>
                </a:solidFill>
              </a:rPr>
              <a:t>Bilim</a:t>
            </a:r>
            <a:r>
              <a:rPr lang="tr-TR" dirty="0" smtClean="0">
                <a:solidFill>
                  <a:srgbClr val="FFFF00"/>
                </a:solidFill>
              </a:rPr>
              <a:t> veya </a:t>
            </a:r>
            <a:r>
              <a:rPr lang="tr-TR" b="1" dirty="0" smtClean="0">
                <a:solidFill>
                  <a:srgbClr val="FFFF00"/>
                </a:solidFill>
              </a:rPr>
              <a:t>ilim</a:t>
            </a:r>
            <a:r>
              <a:rPr lang="tr-TR" dirty="0" smtClean="0">
                <a:solidFill>
                  <a:srgbClr val="FFFF00"/>
                </a:solidFill>
              </a:rPr>
              <a:t>, </a:t>
            </a:r>
            <a:r>
              <a:rPr lang="tr-TR" dirty="0" smtClean="0">
                <a:solidFill>
                  <a:srgbClr val="FFFF00"/>
                </a:solidFill>
                <a:hlinkClick r:id="rId2" tooltip="Fizik"/>
              </a:rPr>
              <a:t>fiziki</a:t>
            </a:r>
            <a:r>
              <a:rPr lang="tr-TR" dirty="0" smtClean="0">
                <a:solidFill>
                  <a:srgbClr val="FFFF00"/>
                </a:solidFill>
              </a:rPr>
              <a:t> ve </a:t>
            </a:r>
            <a:r>
              <a:rPr lang="tr-TR" dirty="0" smtClean="0">
                <a:solidFill>
                  <a:srgbClr val="FFFF00"/>
                </a:solidFill>
                <a:hlinkClick r:id="rId3" tooltip="Doğa"/>
              </a:rPr>
              <a:t>doğal</a:t>
            </a:r>
            <a:r>
              <a:rPr lang="tr-TR" dirty="0" smtClean="0">
                <a:solidFill>
                  <a:srgbClr val="FFFF00"/>
                </a:solidFill>
              </a:rPr>
              <a:t> </a:t>
            </a:r>
            <a:r>
              <a:rPr lang="tr-TR" dirty="0" smtClean="0">
                <a:solidFill>
                  <a:srgbClr val="FFFF00"/>
                </a:solidFill>
                <a:hlinkClick r:id="rId4" tooltip="Evren"/>
              </a:rPr>
              <a:t>evrenin</a:t>
            </a:r>
            <a:r>
              <a:rPr lang="tr-TR" dirty="0" smtClean="0">
                <a:solidFill>
                  <a:srgbClr val="FFFF00"/>
                </a:solidFill>
              </a:rPr>
              <a:t> yapısının ve davranışlarının birtakım yöntemler (</a:t>
            </a:r>
            <a:r>
              <a:rPr lang="tr-TR" dirty="0" smtClean="0">
                <a:solidFill>
                  <a:srgbClr val="FFFF00"/>
                </a:solidFill>
                <a:hlinkClick r:id="rId5" tooltip="Deney"/>
              </a:rPr>
              <a:t>deney</a:t>
            </a:r>
            <a:r>
              <a:rPr lang="tr-TR" dirty="0" smtClean="0">
                <a:solidFill>
                  <a:srgbClr val="FFFF00"/>
                </a:solidFill>
              </a:rPr>
              <a:t>, </a:t>
            </a:r>
            <a:r>
              <a:rPr lang="tr-TR" dirty="0" smtClean="0">
                <a:solidFill>
                  <a:srgbClr val="FFFF00"/>
                </a:solidFill>
                <a:hlinkClick r:id="rId6" tooltip="Düşünce"/>
              </a:rPr>
              <a:t>düşünce</a:t>
            </a:r>
            <a:r>
              <a:rPr lang="tr-TR" dirty="0" smtClean="0">
                <a:solidFill>
                  <a:srgbClr val="FFFF00"/>
                </a:solidFill>
              </a:rPr>
              <a:t> ve/veya </a:t>
            </a:r>
            <a:r>
              <a:rPr lang="tr-TR" dirty="0" smtClean="0">
                <a:solidFill>
                  <a:srgbClr val="FFFF00"/>
                </a:solidFill>
                <a:hlinkClick r:id="rId7" tooltip="Gözlem"/>
              </a:rPr>
              <a:t>gözlemler</a:t>
            </a:r>
            <a:r>
              <a:rPr lang="tr-TR" dirty="0" smtClean="0">
                <a:solidFill>
                  <a:srgbClr val="FFFF00"/>
                </a:solidFill>
              </a:rPr>
              <a:t>) aracılığıyla sistematik bir şekilde incelenmesini de kapsayan entelektüel ve pratik çalışmalar </a:t>
            </a:r>
            <a:r>
              <a:rPr lang="tr-TR" dirty="0" err="1" smtClean="0">
                <a:solidFill>
                  <a:srgbClr val="FFFF00"/>
                </a:solidFill>
              </a:rPr>
              <a:t>bütünü.Bilim</a:t>
            </a:r>
            <a:r>
              <a:rPr lang="tr-TR" dirty="0" smtClean="0">
                <a:solidFill>
                  <a:srgbClr val="FFFF00"/>
                </a:solidFill>
              </a:rPr>
              <a:t>; neden, </a:t>
            </a:r>
            <a:r>
              <a:rPr lang="tr-TR" dirty="0" smtClean="0">
                <a:solidFill>
                  <a:srgbClr val="FFFF00"/>
                </a:solidFill>
                <a:hlinkClick r:id="rId8" tooltip="Merak"/>
              </a:rPr>
              <a:t>merak</a:t>
            </a:r>
            <a:r>
              <a:rPr lang="tr-TR" dirty="0" smtClean="0">
                <a:solidFill>
                  <a:srgbClr val="FFFF00"/>
                </a:solidFill>
              </a:rPr>
              <a:t> ve amaç besleyen bir olgu olarak günümüze kadar birçok alt dala bölünmüş, insanların daha iyi yaşam koşullarına kavuşmasına, bilinmeyen olguları bulmasına ve yeni şeyler öğrenmesine ön ayak olmuştur. Tüm bilim dalları evrenin bir bölümünü kendine konu olarak seçer, deneysel yöntemlere ve gerçekliğe dayanarak yasalar çıkarmaya </a:t>
            </a:r>
            <a:r>
              <a:rPr lang="tr-TR" dirty="0" err="1" smtClean="0">
                <a:solidFill>
                  <a:srgbClr val="FFFF00"/>
                </a:solidFill>
              </a:rPr>
              <a:t>çalışır.Bilim</a:t>
            </a:r>
            <a:r>
              <a:rPr lang="tr-TR" dirty="0" smtClean="0">
                <a:solidFill>
                  <a:srgbClr val="FFFF00"/>
                </a:solidFill>
              </a:rPr>
              <a:t>; temelleri sanat tarafından atılmış, her aşamada sanat ve yaratıcılıkla beslenerek insanların hayat koşullarını iyileştirmek için yapılan çalışmaların bütünüdür. </a:t>
            </a:r>
            <a:r>
              <a:rPr lang="tr-TR" dirty="0" smtClean="0">
                <a:solidFill>
                  <a:srgbClr val="FFFF00"/>
                </a:solidFill>
                <a:hlinkClick r:id="rId9" tooltip="Albert Einstein"/>
              </a:rPr>
              <a:t>Einstein</a:t>
            </a:r>
            <a:r>
              <a:rPr lang="tr-TR" dirty="0" smtClean="0">
                <a:solidFill>
                  <a:srgbClr val="FFFF00"/>
                </a:solidFill>
              </a:rPr>
              <a:t> bilimi, </a:t>
            </a:r>
            <a:r>
              <a:rPr lang="tr-TR" i="1" dirty="0" smtClean="0">
                <a:solidFill>
                  <a:srgbClr val="FFFF00"/>
                </a:solidFill>
              </a:rPr>
              <a:t>her türlü düzenden yoksun duyu verileri ile düzenli düşünceler arasında uygunluk sağlama çabası,</a:t>
            </a:r>
            <a:r>
              <a:rPr lang="tr-TR" dirty="0" smtClean="0">
                <a:solidFill>
                  <a:srgbClr val="FFFF00"/>
                </a:solidFill>
              </a:rPr>
              <a:t> </a:t>
            </a:r>
            <a:r>
              <a:rPr lang="tr-TR" dirty="0" err="1" smtClean="0">
                <a:solidFill>
                  <a:srgbClr val="FFFF00"/>
                </a:solidFill>
                <a:hlinkClick r:id="rId10" tooltip="Bertrand Russell"/>
              </a:rPr>
              <a:t>Bertrand</a:t>
            </a:r>
            <a:r>
              <a:rPr lang="tr-TR" dirty="0" smtClean="0">
                <a:solidFill>
                  <a:srgbClr val="FFFF00"/>
                </a:solidFill>
                <a:hlinkClick r:id="rId10" tooltip="Bertrand Russell"/>
              </a:rPr>
              <a:t> </a:t>
            </a:r>
            <a:r>
              <a:rPr lang="tr-TR" dirty="0" err="1" smtClean="0">
                <a:solidFill>
                  <a:srgbClr val="FFFF00"/>
                </a:solidFill>
                <a:hlinkClick r:id="rId10" tooltip="Bertrand Russell"/>
              </a:rPr>
              <a:t>Russell</a:t>
            </a:r>
            <a:r>
              <a:rPr lang="tr-TR" dirty="0" smtClean="0">
                <a:solidFill>
                  <a:srgbClr val="FFFF00"/>
                </a:solidFill>
              </a:rPr>
              <a:t> ise </a:t>
            </a:r>
            <a:r>
              <a:rPr lang="tr-TR" i="1" dirty="0" smtClean="0">
                <a:solidFill>
                  <a:srgbClr val="FFFF00"/>
                </a:solidFill>
              </a:rPr>
              <a:t>gözlem ve gözleme dayalı akıl yürütme yoluyla dünyaya ilişkin olguları birbirine bağlayan yasaları bulma çabası</a:t>
            </a:r>
            <a:r>
              <a:rPr lang="tr-TR" dirty="0" smtClean="0">
                <a:solidFill>
                  <a:srgbClr val="FFFF00"/>
                </a:solidFill>
              </a:rPr>
              <a:t> olarak tanımlar.</a:t>
            </a:r>
            <a:endParaRPr lang="tr-TR" dirty="0">
              <a:solidFill>
                <a:srgbClr val="FFFF00"/>
              </a:solidFill>
            </a:endParaRPr>
          </a:p>
        </p:txBody>
      </p:sp>
    </p:spTree>
    <p:extLst>
      <p:ext uri="{BB962C8B-B14F-4D97-AF65-F5344CB8AC3E}">
        <p14:creationId xmlns:p14="http://schemas.microsoft.com/office/powerpoint/2010/main" val="916277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circle(in)">
                                      <p:cBhvr>
                                        <p:cTn id="7"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80528" y="59643"/>
            <a:ext cx="4112810" cy="769441"/>
          </a:xfrm>
          <a:prstGeom prst="rect">
            <a:avLst/>
          </a:prstGeom>
          <a:noFill/>
        </p:spPr>
        <p:txBody>
          <a:bodyPr wrap="square" rtlCol="0">
            <a:spAutoFit/>
          </a:bodyPr>
          <a:lstStyle/>
          <a:p>
            <a:pPr algn="ctr"/>
            <a:r>
              <a:rPr lang="tr-TR" sz="4400" dirty="0" smtClean="0">
                <a:solidFill>
                  <a:srgbClr val="00B050"/>
                </a:solidFill>
              </a:rPr>
              <a:t>SORUMLULUK  :</a:t>
            </a:r>
            <a:endParaRPr lang="tr-TR" sz="4400" dirty="0">
              <a:solidFill>
                <a:srgbClr val="00B050"/>
              </a:solidFill>
            </a:endParaRPr>
          </a:p>
        </p:txBody>
      </p:sp>
      <p:sp>
        <p:nvSpPr>
          <p:cNvPr id="3" name="Metin kutusu 2"/>
          <p:cNvSpPr txBox="1"/>
          <p:nvPr/>
        </p:nvSpPr>
        <p:spPr>
          <a:xfrm>
            <a:off x="111840" y="1916832"/>
            <a:ext cx="8244408" cy="3139321"/>
          </a:xfrm>
          <a:prstGeom prst="rect">
            <a:avLst/>
          </a:prstGeom>
          <a:noFill/>
        </p:spPr>
        <p:txBody>
          <a:bodyPr wrap="square" rtlCol="0">
            <a:spAutoFit/>
          </a:bodyPr>
          <a:lstStyle/>
          <a:p>
            <a:r>
              <a:rPr lang="tr-TR" b="1" dirty="0" smtClean="0">
                <a:solidFill>
                  <a:srgbClr val="FFFF00"/>
                </a:solidFill>
              </a:rPr>
              <a:t>Sorumluluk,</a:t>
            </a:r>
            <a:r>
              <a:rPr lang="tr-TR" dirty="0" smtClean="0">
                <a:solidFill>
                  <a:srgbClr val="FFFF00"/>
                </a:solidFill>
              </a:rPr>
              <a:t> kişinin kendine ve başkalarına karşı yerine getirilmesi gereken yükümlülüklerini zamanında yerine getirmesi zorunluluğudur.</a:t>
            </a:r>
          </a:p>
          <a:p>
            <a:r>
              <a:rPr lang="tr-TR" dirty="0" smtClean="0">
                <a:solidFill>
                  <a:srgbClr val="FFFF00"/>
                </a:solidFill>
              </a:rPr>
              <a:t>Sorumluluk, </a:t>
            </a:r>
            <a:r>
              <a:rPr lang="tr-TR" dirty="0" smtClean="0">
                <a:solidFill>
                  <a:srgbClr val="FFFF00"/>
                </a:solidFill>
                <a:hlinkClick r:id="rId2" tooltip="Karakter"/>
              </a:rPr>
              <a:t>karakterin</a:t>
            </a:r>
            <a:r>
              <a:rPr lang="tr-TR" dirty="0" smtClean="0">
                <a:solidFill>
                  <a:srgbClr val="FFFF00"/>
                </a:solidFill>
              </a:rPr>
              <a:t> en önemli öğelerinden biridir. Sorumlu olan kişi kendi üzerine düşen görevleri ve işlevleri zamanında ve istenilen şekilde istenilen biçimde yerine getirmek zorundadır. Sorumluluk duygusu ya küçük yaşta doğal olarak var olan </a:t>
            </a:r>
            <a:r>
              <a:rPr lang="tr-TR" dirty="0" smtClean="0">
                <a:solidFill>
                  <a:srgbClr val="FFFF00"/>
                </a:solidFill>
                <a:hlinkClick r:id="rId3" tooltip="Çevre"/>
              </a:rPr>
              <a:t>çevre</a:t>
            </a:r>
            <a:r>
              <a:rPr lang="tr-TR" dirty="0" smtClean="0">
                <a:solidFill>
                  <a:srgbClr val="FFFF00"/>
                </a:solidFill>
              </a:rPr>
              <a:t> dolayısıyla insanın içinde yer eder veya daha sonra dışardan verilen </a:t>
            </a:r>
            <a:r>
              <a:rPr lang="tr-TR" dirty="0" smtClean="0">
                <a:solidFill>
                  <a:srgbClr val="FFFF00"/>
                </a:solidFill>
                <a:hlinkClick r:id="rId4" tooltip="Eğitim"/>
              </a:rPr>
              <a:t>eğitimle</a:t>
            </a:r>
            <a:r>
              <a:rPr lang="tr-TR" dirty="0" smtClean="0">
                <a:solidFill>
                  <a:srgbClr val="FFFF00"/>
                </a:solidFill>
              </a:rPr>
              <a:t> yaratılır. Sorumsuz insan sürekli başkaları tarafından güdülen insandır . Sorumlu insan ise, yapılması gereken bir işi zamanında yapabilmek için inisiyatifi ele alıp kendiliğinden harekete geçebilen insandır. Sorumluluk, varoluşçu </a:t>
            </a:r>
            <a:r>
              <a:rPr lang="tr-TR" dirty="0" smtClean="0">
                <a:solidFill>
                  <a:srgbClr val="FFFF00"/>
                </a:solidFill>
                <a:hlinkClick r:id="rId5" tooltip="Felsefe"/>
              </a:rPr>
              <a:t>felsefe</a:t>
            </a:r>
            <a:r>
              <a:rPr lang="tr-TR" dirty="0" smtClean="0">
                <a:solidFill>
                  <a:srgbClr val="FFFF00"/>
                </a:solidFill>
              </a:rPr>
              <a:t> anlayışının en önemli öğesi halindedir.</a:t>
            </a:r>
          </a:p>
          <a:p>
            <a:endParaRPr lang="tr-TR" dirty="0">
              <a:solidFill>
                <a:srgbClr val="FFFF00"/>
              </a:solidFill>
            </a:endParaRPr>
          </a:p>
          <a:p>
            <a:endParaRPr lang="tr-TR" dirty="0"/>
          </a:p>
        </p:txBody>
      </p:sp>
    </p:spTree>
    <p:extLst>
      <p:ext uri="{BB962C8B-B14F-4D97-AF65-F5344CB8AC3E}">
        <p14:creationId xmlns:p14="http://schemas.microsoft.com/office/powerpoint/2010/main" val="913646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79512" y="211287"/>
            <a:ext cx="2362891" cy="769441"/>
          </a:xfrm>
          <a:prstGeom prst="rect">
            <a:avLst/>
          </a:prstGeom>
          <a:noFill/>
        </p:spPr>
        <p:txBody>
          <a:bodyPr wrap="none" rtlCol="0">
            <a:spAutoFit/>
          </a:bodyPr>
          <a:lstStyle/>
          <a:p>
            <a:r>
              <a:rPr lang="tr-TR" sz="4400" dirty="0" smtClean="0">
                <a:solidFill>
                  <a:srgbClr val="00B050"/>
                </a:solidFill>
              </a:rPr>
              <a:t>KAVRAM :</a:t>
            </a:r>
            <a:endParaRPr lang="tr-TR" sz="4400" dirty="0">
              <a:solidFill>
                <a:srgbClr val="00B050"/>
              </a:solidFill>
            </a:endParaRPr>
          </a:p>
        </p:txBody>
      </p:sp>
      <p:sp>
        <p:nvSpPr>
          <p:cNvPr id="3" name="Metin kutusu 2"/>
          <p:cNvSpPr txBox="1"/>
          <p:nvPr/>
        </p:nvSpPr>
        <p:spPr>
          <a:xfrm>
            <a:off x="179512" y="2348880"/>
            <a:ext cx="7416824" cy="1477328"/>
          </a:xfrm>
          <a:prstGeom prst="rect">
            <a:avLst/>
          </a:prstGeom>
          <a:noFill/>
        </p:spPr>
        <p:txBody>
          <a:bodyPr wrap="square" rtlCol="0">
            <a:spAutoFit/>
          </a:bodyPr>
          <a:lstStyle/>
          <a:p>
            <a:r>
              <a:rPr lang="tr-TR" b="1" dirty="0">
                <a:solidFill>
                  <a:srgbClr val="FFFF00"/>
                </a:solidFill>
              </a:rPr>
              <a:t>Kavram</a:t>
            </a:r>
            <a:r>
              <a:rPr lang="tr-TR" dirty="0">
                <a:solidFill>
                  <a:srgbClr val="FFFF00"/>
                </a:solidFill>
              </a:rPr>
              <a:t>, </a:t>
            </a:r>
            <a:r>
              <a:rPr lang="tr-TR" dirty="0">
                <a:solidFill>
                  <a:srgbClr val="FFFF00"/>
                </a:solidFill>
                <a:hlinkClick r:id="rId2" tooltip="Nesne"/>
              </a:rPr>
              <a:t>nesnelerin</a:t>
            </a:r>
            <a:r>
              <a:rPr lang="tr-TR" dirty="0">
                <a:solidFill>
                  <a:srgbClr val="FFFF00"/>
                </a:solidFill>
              </a:rPr>
              <a:t> ya da </a:t>
            </a:r>
            <a:r>
              <a:rPr lang="tr-TR" dirty="0">
                <a:solidFill>
                  <a:srgbClr val="FFFF00"/>
                </a:solidFill>
                <a:hlinkClick r:id="rId3" tooltip="Olay"/>
              </a:rPr>
              <a:t>olayların</a:t>
            </a:r>
            <a:r>
              <a:rPr lang="tr-TR" dirty="0">
                <a:solidFill>
                  <a:srgbClr val="FFFF00"/>
                </a:solidFill>
              </a:rPr>
              <a:t> ortak özelliklerini kapsayan ve bir ortak </a:t>
            </a:r>
            <a:r>
              <a:rPr lang="tr-TR" dirty="0">
                <a:solidFill>
                  <a:srgbClr val="FFFF00"/>
                </a:solidFill>
                <a:hlinkClick r:id="rId4" tooltip="Ad"/>
              </a:rPr>
              <a:t>ad</a:t>
            </a:r>
            <a:r>
              <a:rPr lang="tr-TR" dirty="0">
                <a:solidFill>
                  <a:srgbClr val="FFFF00"/>
                </a:solidFill>
              </a:rPr>
              <a:t> altında toplayan genel tasarımdır.</a:t>
            </a:r>
            <a:r>
              <a:rPr lang="tr-TR" baseline="30000" dirty="0">
                <a:solidFill>
                  <a:srgbClr val="FFFF00"/>
                </a:solidFill>
                <a:hlinkClick r:id="rId5"/>
              </a:rPr>
              <a:t>[1]</a:t>
            </a:r>
            <a:r>
              <a:rPr lang="tr-TR" dirty="0">
                <a:solidFill>
                  <a:srgbClr val="FFFF00"/>
                </a:solidFill>
              </a:rPr>
              <a:t> Kavramlar, </a:t>
            </a:r>
            <a:r>
              <a:rPr lang="tr-TR" dirty="0">
                <a:solidFill>
                  <a:srgbClr val="FFFF00"/>
                </a:solidFill>
                <a:hlinkClick r:id="rId6" tooltip="Soyut"/>
              </a:rPr>
              <a:t>soyuttur</a:t>
            </a:r>
            <a:r>
              <a:rPr lang="tr-TR" dirty="0">
                <a:solidFill>
                  <a:srgbClr val="FFFF00"/>
                </a:solidFill>
              </a:rPr>
              <a:t> ve gerçek dünyada yoktur. Benzer olan fikirleri, insanları, olayları </a:t>
            </a:r>
            <a:r>
              <a:rPr lang="tr-TR" dirty="0" err="1">
                <a:solidFill>
                  <a:srgbClr val="FFFF00"/>
                </a:solidFill>
              </a:rPr>
              <a:t>vs</a:t>
            </a:r>
            <a:r>
              <a:rPr lang="tr-TR" dirty="0">
                <a:solidFill>
                  <a:srgbClr val="FFFF00"/>
                </a:solidFill>
              </a:rPr>
              <a:t> gruplandırmak için kullanılan bir sınıflamadır. </a:t>
            </a:r>
            <a:r>
              <a:rPr lang="tr-TR" b="1" dirty="0">
                <a:solidFill>
                  <a:srgbClr val="FFFF00"/>
                </a:solidFill>
              </a:rPr>
              <a:t>Kavram yanılgıları</a:t>
            </a:r>
            <a:r>
              <a:rPr lang="tr-TR" dirty="0">
                <a:solidFill>
                  <a:srgbClr val="FFFF00"/>
                </a:solidFill>
              </a:rPr>
              <a:t> ise, daha çok kişisel deneyimler sonucu oluşmuş, </a:t>
            </a:r>
            <a:r>
              <a:rPr lang="tr-TR" dirty="0">
                <a:solidFill>
                  <a:srgbClr val="FFFF00"/>
                </a:solidFill>
                <a:hlinkClick r:id="rId7" tooltip="Bilim"/>
              </a:rPr>
              <a:t>bilimsel</a:t>
            </a:r>
            <a:r>
              <a:rPr lang="tr-TR" dirty="0">
                <a:solidFill>
                  <a:srgbClr val="FFFF00"/>
                </a:solidFill>
              </a:rPr>
              <a:t> gerçeklere ve düşüncelere aykırı, anlamlı öğrenmeyi </a:t>
            </a:r>
            <a:r>
              <a:rPr lang="tr-TR" dirty="0" err="1">
                <a:solidFill>
                  <a:srgbClr val="FFFF00"/>
                </a:solidFill>
              </a:rPr>
              <a:t>engelliyici</a:t>
            </a:r>
            <a:r>
              <a:rPr lang="tr-TR" dirty="0">
                <a:solidFill>
                  <a:srgbClr val="FFFF00"/>
                </a:solidFill>
              </a:rPr>
              <a:t> bilgilerdir.</a:t>
            </a:r>
          </a:p>
        </p:txBody>
      </p:sp>
    </p:spTree>
    <p:extLst>
      <p:ext uri="{BB962C8B-B14F-4D97-AF65-F5344CB8AC3E}">
        <p14:creationId xmlns:p14="http://schemas.microsoft.com/office/powerpoint/2010/main" val="2253823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79512" y="188640"/>
            <a:ext cx="2135521" cy="769441"/>
          </a:xfrm>
          <a:prstGeom prst="rect">
            <a:avLst/>
          </a:prstGeom>
          <a:noFill/>
        </p:spPr>
        <p:txBody>
          <a:bodyPr wrap="none" rtlCol="0">
            <a:spAutoFit/>
          </a:bodyPr>
          <a:lstStyle/>
          <a:p>
            <a:r>
              <a:rPr lang="tr-TR" sz="4400" dirty="0" smtClean="0">
                <a:solidFill>
                  <a:srgbClr val="00B050"/>
                </a:solidFill>
              </a:rPr>
              <a:t>KURUM :</a:t>
            </a:r>
            <a:endParaRPr lang="tr-TR" sz="4400" dirty="0">
              <a:solidFill>
                <a:srgbClr val="00B050"/>
              </a:solidFill>
            </a:endParaRPr>
          </a:p>
        </p:txBody>
      </p:sp>
      <p:sp>
        <p:nvSpPr>
          <p:cNvPr id="3" name="Metin kutusu 2"/>
          <p:cNvSpPr txBox="1"/>
          <p:nvPr/>
        </p:nvSpPr>
        <p:spPr>
          <a:xfrm>
            <a:off x="179512" y="958081"/>
            <a:ext cx="7056784" cy="5632311"/>
          </a:xfrm>
          <a:prstGeom prst="rect">
            <a:avLst/>
          </a:prstGeom>
          <a:noFill/>
        </p:spPr>
        <p:txBody>
          <a:bodyPr wrap="square" rtlCol="0">
            <a:spAutoFit/>
          </a:bodyPr>
          <a:lstStyle/>
          <a:p>
            <a:r>
              <a:rPr lang="tr-TR" b="1" dirty="0">
                <a:solidFill>
                  <a:srgbClr val="FFFF00"/>
                </a:solidFill>
              </a:rPr>
              <a:t>Kurum</a:t>
            </a:r>
            <a:r>
              <a:rPr lang="tr-TR" dirty="0">
                <a:solidFill>
                  <a:srgbClr val="FFFF00"/>
                </a:solidFill>
              </a:rPr>
              <a:t> kavramı, günlük dilde çeşitli kuruluşları tanımlamak amacıyla kullanılır. Kurum sözcüğünün bilimsel anlamı, çoğunluğun aynı şekilde ve sıklıkla ortaya koyduğu davranışlarımızın toplamıdır, örüntülerdir</a:t>
            </a:r>
            <a:r>
              <a:rPr lang="tr-TR" dirty="0" smtClean="0">
                <a:solidFill>
                  <a:srgbClr val="FFFF00"/>
                </a:solidFill>
              </a:rPr>
              <a:t>.</a:t>
            </a:r>
          </a:p>
          <a:p>
            <a:endParaRPr lang="tr-TR" dirty="0">
              <a:solidFill>
                <a:srgbClr val="FFFF00"/>
              </a:solidFill>
            </a:endParaRPr>
          </a:p>
          <a:p>
            <a:r>
              <a:rPr lang="tr-TR" b="1" dirty="0" smtClean="0">
                <a:solidFill>
                  <a:srgbClr val="FFFF00"/>
                </a:solidFill>
              </a:rPr>
              <a:t>- Jandarma </a:t>
            </a:r>
            <a:r>
              <a:rPr lang="tr-TR" b="1" dirty="0">
                <a:solidFill>
                  <a:srgbClr val="FFFF00"/>
                </a:solidFill>
              </a:rPr>
              <a:t>Komutanlığı </a:t>
            </a:r>
            <a:endParaRPr lang="tr-TR" dirty="0" smtClean="0">
              <a:solidFill>
                <a:srgbClr val="FFFF00"/>
              </a:solidFill>
            </a:endParaRPr>
          </a:p>
          <a:p>
            <a:r>
              <a:rPr lang="tr-TR" b="1" dirty="0">
                <a:solidFill>
                  <a:srgbClr val="FFFF00"/>
                </a:solidFill>
              </a:rPr>
              <a:t>-</a:t>
            </a:r>
            <a:r>
              <a:rPr lang="tr-TR" b="1" dirty="0" smtClean="0">
                <a:solidFill>
                  <a:srgbClr val="FFFF00"/>
                </a:solidFill>
              </a:rPr>
              <a:t> </a:t>
            </a:r>
            <a:r>
              <a:rPr lang="tr-TR" b="1" dirty="0">
                <a:solidFill>
                  <a:srgbClr val="FFFF00"/>
                </a:solidFill>
              </a:rPr>
              <a:t>9.Jandarma Er Eğitim Alayı</a:t>
            </a:r>
            <a:r>
              <a:rPr lang="tr-TR" dirty="0">
                <a:solidFill>
                  <a:srgbClr val="FFFF00"/>
                </a:solidFill>
              </a:rPr>
              <a:t/>
            </a:r>
            <a:br>
              <a:rPr lang="tr-TR" dirty="0">
                <a:solidFill>
                  <a:srgbClr val="FFFF00"/>
                </a:solidFill>
              </a:rPr>
            </a:br>
            <a:r>
              <a:rPr lang="tr-TR" b="1" dirty="0">
                <a:solidFill>
                  <a:srgbClr val="FFFF00"/>
                </a:solidFill>
              </a:rPr>
              <a:t>-</a:t>
            </a:r>
            <a:r>
              <a:rPr lang="tr-TR" b="1" dirty="0" smtClean="0">
                <a:solidFill>
                  <a:srgbClr val="FFFF00"/>
                </a:solidFill>
              </a:rPr>
              <a:t> </a:t>
            </a:r>
            <a:r>
              <a:rPr lang="tr-TR" b="1" dirty="0">
                <a:solidFill>
                  <a:srgbClr val="FFFF00"/>
                </a:solidFill>
              </a:rPr>
              <a:t>Kırkağaç Belediyesi</a:t>
            </a:r>
            <a:r>
              <a:rPr lang="tr-TR" dirty="0">
                <a:solidFill>
                  <a:srgbClr val="FFFF00"/>
                </a:solidFill>
              </a:rPr>
              <a:t/>
            </a:r>
            <a:br>
              <a:rPr lang="tr-TR" dirty="0">
                <a:solidFill>
                  <a:srgbClr val="FFFF00"/>
                </a:solidFill>
              </a:rPr>
            </a:br>
            <a:r>
              <a:rPr lang="tr-TR" b="1" dirty="0">
                <a:solidFill>
                  <a:srgbClr val="FFFF00"/>
                </a:solidFill>
              </a:rPr>
              <a:t>-</a:t>
            </a:r>
            <a:r>
              <a:rPr lang="tr-TR" b="1" dirty="0" smtClean="0">
                <a:solidFill>
                  <a:srgbClr val="FFFF00"/>
                </a:solidFill>
              </a:rPr>
              <a:t> </a:t>
            </a:r>
            <a:r>
              <a:rPr lang="tr-TR" b="1" dirty="0">
                <a:solidFill>
                  <a:srgbClr val="FFFF00"/>
                </a:solidFill>
              </a:rPr>
              <a:t>Cumhuriyet Savcılığı</a:t>
            </a:r>
            <a:r>
              <a:rPr lang="tr-TR" dirty="0">
                <a:solidFill>
                  <a:srgbClr val="FFFF00"/>
                </a:solidFill>
              </a:rPr>
              <a:t/>
            </a:r>
            <a:br>
              <a:rPr lang="tr-TR" dirty="0">
                <a:solidFill>
                  <a:srgbClr val="FFFF00"/>
                </a:solidFill>
              </a:rPr>
            </a:br>
            <a:r>
              <a:rPr lang="tr-TR" b="1" dirty="0">
                <a:solidFill>
                  <a:srgbClr val="FFFF00"/>
                </a:solidFill>
              </a:rPr>
              <a:t>-</a:t>
            </a:r>
            <a:r>
              <a:rPr lang="tr-TR" b="1" dirty="0" smtClean="0">
                <a:solidFill>
                  <a:srgbClr val="FFFF00"/>
                </a:solidFill>
              </a:rPr>
              <a:t> </a:t>
            </a:r>
            <a:r>
              <a:rPr lang="tr-TR" b="1" dirty="0">
                <a:solidFill>
                  <a:srgbClr val="FFFF00"/>
                </a:solidFill>
              </a:rPr>
              <a:t>Askerlik </a:t>
            </a:r>
            <a:r>
              <a:rPr lang="tr-TR" b="1" dirty="0" smtClean="0">
                <a:solidFill>
                  <a:srgbClr val="FFFF00"/>
                </a:solidFill>
              </a:rPr>
              <a:t>Şubesi</a:t>
            </a:r>
            <a:endParaRPr lang="tr-TR" dirty="0">
              <a:solidFill>
                <a:srgbClr val="FFFF00"/>
              </a:solidFill>
            </a:endParaRPr>
          </a:p>
          <a:p>
            <a:r>
              <a:rPr lang="tr-TR" b="1" dirty="0" smtClean="0">
                <a:solidFill>
                  <a:srgbClr val="FFFF00"/>
                </a:solidFill>
              </a:rPr>
              <a:t>- Emniyet Müdürlüğü</a:t>
            </a:r>
            <a:endParaRPr lang="tr-TR" dirty="0" smtClean="0">
              <a:solidFill>
                <a:srgbClr val="FFFF00"/>
              </a:solidFill>
            </a:endParaRPr>
          </a:p>
          <a:p>
            <a:r>
              <a:rPr lang="tr-TR" b="1" dirty="0" smtClean="0">
                <a:solidFill>
                  <a:srgbClr val="FFFF00"/>
                </a:solidFill>
              </a:rPr>
              <a:t>- İlçe </a:t>
            </a:r>
            <a:r>
              <a:rPr lang="tr-TR" b="1" dirty="0">
                <a:solidFill>
                  <a:srgbClr val="FFFF00"/>
                </a:solidFill>
              </a:rPr>
              <a:t>Müftülüğü</a:t>
            </a:r>
            <a:r>
              <a:rPr lang="tr-TR" dirty="0">
                <a:solidFill>
                  <a:srgbClr val="FFFF00"/>
                </a:solidFill>
              </a:rPr>
              <a:t/>
            </a:r>
            <a:br>
              <a:rPr lang="tr-TR" dirty="0">
                <a:solidFill>
                  <a:srgbClr val="FFFF00"/>
                </a:solidFill>
              </a:rPr>
            </a:br>
            <a:r>
              <a:rPr lang="tr-TR" b="1" dirty="0" smtClean="0">
                <a:solidFill>
                  <a:srgbClr val="FFFF00"/>
                </a:solidFill>
              </a:rPr>
              <a:t>-  </a:t>
            </a:r>
            <a:r>
              <a:rPr lang="tr-TR" b="1" dirty="0">
                <a:solidFill>
                  <a:srgbClr val="FFFF00"/>
                </a:solidFill>
              </a:rPr>
              <a:t>Gençlik Spor Müdürlüğü</a:t>
            </a:r>
            <a:r>
              <a:rPr lang="tr-TR" dirty="0">
                <a:solidFill>
                  <a:srgbClr val="FFFF00"/>
                </a:solidFill>
              </a:rPr>
              <a:t/>
            </a:r>
            <a:br>
              <a:rPr lang="tr-TR" dirty="0">
                <a:solidFill>
                  <a:srgbClr val="FFFF00"/>
                </a:solidFill>
              </a:rPr>
            </a:br>
            <a:r>
              <a:rPr lang="tr-TR" b="1" dirty="0">
                <a:solidFill>
                  <a:srgbClr val="FFFF00"/>
                </a:solidFill>
              </a:rPr>
              <a:t>-</a:t>
            </a:r>
            <a:r>
              <a:rPr lang="tr-TR" b="1" dirty="0" smtClean="0">
                <a:solidFill>
                  <a:srgbClr val="FFFF00"/>
                </a:solidFill>
              </a:rPr>
              <a:t> </a:t>
            </a:r>
            <a:r>
              <a:rPr lang="tr-TR" b="1" dirty="0">
                <a:solidFill>
                  <a:srgbClr val="FFFF00"/>
                </a:solidFill>
              </a:rPr>
              <a:t>Sivil Savunma Müdürlüğü</a:t>
            </a:r>
            <a:r>
              <a:rPr lang="tr-TR" dirty="0">
                <a:solidFill>
                  <a:srgbClr val="FFFF00"/>
                </a:solidFill>
              </a:rPr>
              <a:t/>
            </a:r>
            <a:br>
              <a:rPr lang="tr-TR" dirty="0">
                <a:solidFill>
                  <a:srgbClr val="FFFF00"/>
                </a:solidFill>
              </a:rPr>
            </a:br>
            <a:r>
              <a:rPr lang="tr-TR" b="1" dirty="0" smtClean="0">
                <a:solidFill>
                  <a:srgbClr val="FFFF00"/>
                </a:solidFill>
              </a:rPr>
              <a:t>- </a:t>
            </a:r>
            <a:r>
              <a:rPr lang="tr-TR" b="1" dirty="0">
                <a:solidFill>
                  <a:srgbClr val="FFFF00"/>
                </a:solidFill>
              </a:rPr>
              <a:t>Nüfus Müdürlüğü</a:t>
            </a:r>
            <a:r>
              <a:rPr lang="tr-TR" dirty="0">
                <a:solidFill>
                  <a:srgbClr val="FFFF00"/>
                </a:solidFill>
              </a:rPr>
              <a:t/>
            </a:r>
            <a:br>
              <a:rPr lang="tr-TR" dirty="0">
                <a:solidFill>
                  <a:srgbClr val="FFFF00"/>
                </a:solidFill>
              </a:rPr>
            </a:br>
            <a:r>
              <a:rPr lang="tr-TR" b="1" dirty="0" smtClean="0">
                <a:solidFill>
                  <a:srgbClr val="FFFF00"/>
                </a:solidFill>
              </a:rPr>
              <a:t>-  </a:t>
            </a:r>
            <a:r>
              <a:rPr lang="tr-TR" b="1" dirty="0">
                <a:solidFill>
                  <a:srgbClr val="FFFF00"/>
                </a:solidFill>
              </a:rPr>
              <a:t>Özel İdare Müdürlüğü</a:t>
            </a:r>
            <a:r>
              <a:rPr lang="tr-TR" dirty="0">
                <a:solidFill>
                  <a:srgbClr val="FFFF00"/>
                </a:solidFill>
              </a:rPr>
              <a:t/>
            </a:r>
            <a:br>
              <a:rPr lang="tr-TR" dirty="0">
                <a:solidFill>
                  <a:srgbClr val="FFFF00"/>
                </a:solidFill>
              </a:rPr>
            </a:br>
            <a:r>
              <a:rPr lang="tr-TR" b="1" dirty="0" smtClean="0">
                <a:solidFill>
                  <a:srgbClr val="FFFF00"/>
                </a:solidFill>
              </a:rPr>
              <a:t>-  </a:t>
            </a:r>
            <a:r>
              <a:rPr lang="tr-TR" b="1" dirty="0">
                <a:solidFill>
                  <a:srgbClr val="FFFF00"/>
                </a:solidFill>
              </a:rPr>
              <a:t>Mal Müdürlüğü</a:t>
            </a:r>
            <a:r>
              <a:rPr lang="tr-TR" dirty="0">
                <a:solidFill>
                  <a:srgbClr val="FFFF00"/>
                </a:solidFill>
              </a:rPr>
              <a:t/>
            </a:r>
            <a:br>
              <a:rPr lang="tr-TR" dirty="0">
                <a:solidFill>
                  <a:srgbClr val="FFFF00"/>
                </a:solidFill>
              </a:rPr>
            </a:br>
            <a:r>
              <a:rPr lang="tr-TR" b="1" dirty="0" smtClean="0">
                <a:solidFill>
                  <a:srgbClr val="FFFF00"/>
                </a:solidFill>
              </a:rPr>
              <a:t>- </a:t>
            </a:r>
            <a:r>
              <a:rPr lang="tr-TR" b="1" dirty="0">
                <a:solidFill>
                  <a:srgbClr val="FFFF00"/>
                </a:solidFill>
              </a:rPr>
              <a:t>Vergi Dairesi</a:t>
            </a:r>
            <a:r>
              <a:rPr lang="tr-TR" dirty="0">
                <a:solidFill>
                  <a:srgbClr val="FFFF00"/>
                </a:solidFill>
              </a:rPr>
              <a:t/>
            </a:r>
            <a:br>
              <a:rPr lang="tr-TR" dirty="0">
                <a:solidFill>
                  <a:srgbClr val="FFFF00"/>
                </a:solidFill>
              </a:rPr>
            </a:br>
            <a:r>
              <a:rPr lang="tr-TR" b="1" dirty="0" smtClean="0">
                <a:solidFill>
                  <a:srgbClr val="FFFF00"/>
                </a:solidFill>
              </a:rPr>
              <a:t>- </a:t>
            </a:r>
            <a:r>
              <a:rPr lang="tr-TR" b="1" dirty="0">
                <a:solidFill>
                  <a:srgbClr val="FFFF00"/>
                </a:solidFill>
              </a:rPr>
              <a:t>Milli Eğitim Müdürlüğü</a:t>
            </a:r>
            <a:r>
              <a:rPr lang="tr-TR" dirty="0">
                <a:solidFill>
                  <a:srgbClr val="FFFF00"/>
                </a:solidFill>
              </a:rPr>
              <a:t/>
            </a:r>
            <a:br>
              <a:rPr lang="tr-TR" dirty="0">
                <a:solidFill>
                  <a:srgbClr val="FFFF00"/>
                </a:solidFill>
              </a:rPr>
            </a:br>
            <a:r>
              <a:rPr lang="tr-TR" b="1" dirty="0">
                <a:solidFill>
                  <a:srgbClr val="FFFF00"/>
                </a:solidFill>
              </a:rPr>
              <a:t>-</a:t>
            </a:r>
            <a:r>
              <a:rPr lang="tr-TR" b="1" dirty="0" smtClean="0">
                <a:solidFill>
                  <a:srgbClr val="FFFF00"/>
                </a:solidFill>
              </a:rPr>
              <a:t> </a:t>
            </a:r>
            <a:r>
              <a:rPr lang="tr-TR" b="1" dirty="0">
                <a:solidFill>
                  <a:srgbClr val="FFFF00"/>
                </a:solidFill>
              </a:rPr>
              <a:t>Kadastro Müdürlüğü</a:t>
            </a:r>
            <a:r>
              <a:rPr lang="tr-TR" dirty="0">
                <a:solidFill>
                  <a:srgbClr val="FFFF00"/>
                </a:solidFill>
              </a:rPr>
              <a:t/>
            </a:r>
            <a:br>
              <a:rPr lang="tr-TR" dirty="0">
                <a:solidFill>
                  <a:srgbClr val="FFFF00"/>
                </a:solidFill>
              </a:rPr>
            </a:br>
            <a:endParaRPr lang="tr-TR" dirty="0">
              <a:solidFill>
                <a:srgbClr val="FFFF00"/>
              </a:solidFill>
            </a:endParaRPr>
          </a:p>
        </p:txBody>
      </p:sp>
    </p:spTree>
    <p:extLst>
      <p:ext uri="{BB962C8B-B14F-4D97-AF65-F5344CB8AC3E}">
        <p14:creationId xmlns:p14="http://schemas.microsoft.com/office/powerpoint/2010/main" val="451442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circle(in)">
                                      <p:cBhvr>
                                        <p:cTn id="10" dur="2000"/>
                                        <p:tgtEl>
                                          <p:spTgt spid="3">
                                            <p:txEl>
                                              <p:pRg st="2" end="2"/>
                                            </p:txEl>
                                          </p:spTgt>
                                        </p:tgtEl>
                                      </p:cBhvr>
                                    </p:animEffect>
                                  </p:childTnLst>
                                </p:cTn>
                              </p:par>
                              <p:par>
                                <p:cTn id="11" presetID="6" presetClass="entr" presetSubtype="16"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circle(in)">
                                      <p:cBhvr>
                                        <p:cTn id="13" dur="2000"/>
                                        <p:tgtEl>
                                          <p:spTgt spid="3">
                                            <p:txEl>
                                              <p:pRg st="3" end="3"/>
                                            </p:txEl>
                                          </p:spTgt>
                                        </p:tgtEl>
                                      </p:cBhvr>
                                    </p:animEffect>
                                  </p:childTnLst>
                                </p:cTn>
                              </p:par>
                              <p:par>
                                <p:cTn id="14" presetID="6" presetClass="entr" presetSubtype="16"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circle(in)">
                                      <p:cBhvr>
                                        <p:cTn id="16" dur="2000"/>
                                        <p:tgtEl>
                                          <p:spTgt spid="3">
                                            <p:txEl>
                                              <p:pRg st="4" end="4"/>
                                            </p:txEl>
                                          </p:spTgt>
                                        </p:tgtEl>
                                      </p:cBhvr>
                                    </p:animEffect>
                                  </p:childTnLst>
                                </p:cTn>
                              </p:par>
                              <p:par>
                                <p:cTn id="17" presetID="6" presetClass="entr" presetSubtype="16"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circle(in)">
                                      <p:cBhvr>
                                        <p:cTn id="19"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Ufuk">
  <a:themeElements>
    <a:clrScheme name="Ufuk">
      <a:dk1>
        <a:srgbClr val="000000"/>
      </a:dk1>
      <a:lt1>
        <a:srgbClr val="FFFFFF"/>
      </a:lt1>
      <a:dk2>
        <a:srgbClr val="1F2123"/>
      </a:dk2>
      <a:lt2>
        <a:srgbClr val="DC9E1F"/>
      </a:lt2>
      <a:accent1>
        <a:srgbClr val="7E97AD"/>
      </a:accent1>
      <a:accent2>
        <a:srgbClr val="CC8E60"/>
      </a:accent2>
      <a:accent3>
        <a:srgbClr val="7A6A60"/>
      </a:accent3>
      <a:accent4>
        <a:srgbClr val="B4936D"/>
      </a:accent4>
      <a:accent5>
        <a:srgbClr val="67787B"/>
      </a:accent5>
      <a:accent6>
        <a:srgbClr val="9D936F"/>
      </a:accent6>
      <a:hlink>
        <a:srgbClr val="646464"/>
      </a:hlink>
      <a:folHlink>
        <a:srgbClr val="969696"/>
      </a:folHlink>
    </a:clrScheme>
    <a:fontScheme name="Ufuk">
      <a:majorFont>
        <a:latin typeface="Arial Narrow"/>
        <a:ea typeface=""/>
        <a:cs typeface=""/>
        <a:font script="Jpan" typeface="HGｺﾞｼｯｸM"/>
        <a:font script="Hang" typeface="HY얕은샘물M"/>
        <a:font script="Hans" typeface="方正姚体"/>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rial Narrow"/>
        <a:ea typeface=""/>
        <a:cs typeface=""/>
        <a:font script="Jpan" typeface="HGｺﾞｼｯｸM"/>
        <a:font script="Hang" typeface="HY얕은샘물M"/>
        <a:font script="Hans" typeface="方正姚体"/>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Ufuk">
      <a:fillStyleLst>
        <a:solidFill>
          <a:schemeClr val="phClr"/>
        </a:solidFill>
        <a:gradFill rotWithShape="1">
          <a:gsLst>
            <a:gs pos="0">
              <a:schemeClr val="phClr">
                <a:tint val="83000"/>
                <a:shade val="100000"/>
                <a:satMod val="100000"/>
              </a:schemeClr>
            </a:gs>
            <a:gs pos="100000">
              <a:schemeClr val="phClr">
                <a:tint val="61000"/>
                <a:alpha val="100000"/>
                <a:satMod val="200000"/>
              </a:schemeClr>
            </a:gs>
          </a:gsLst>
          <a:path path="circle">
            <a:fillToRect l="100000" t="100000" r="100000" b="100000"/>
          </a:path>
        </a:gradFill>
        <a:gradFill rotWithShape="1">
          <a:gsLst>
            <a:gs pos="0">
              <a:schemeClr val="phClr">
                <a:shade val="85000"/>
              </a:schemeClr>
            </a:gs>
            <a:gs pos="100000">
              <a:schemeClr val="phClr">
                <a:tint val="90000"/>
                <a:alpha val="100000"/>
                <a:satMod val="20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2924" dir="5400000" rotWithShape="0">
              <a:srgbClr val="000000">
                <a:alpha val="40000"/>
              </a:srgbClr>
            </a:outerShdw>
          </a:effectLst>
        </a:effectStyle>
        <a:effectStyle>
          <a:effectLst>
            <a:outerShdw blurRad="50800" dist="25400" dir="5400000" rotWithShape="0">
              <a:srgbClr val="000000">
                <a:alpha val="40000"/>
              </a:srgbClr>
            </a:outerShdw>
          </a:effectLst>
          <a:scene3d>
            <a:camera prst="orthographicFront">
              <a:rot lat="0" lon="0" rev="0"/>
            </a:camera>
            <a:lightRig rig="flat" dir="t">
              <a:rot lat="0" lon="0" rev="3600000"/>
            </a:lightRig>
          </a:scene3d>
          <a:sp3d prstMaterial="flat">
            <a:bevelT w="34925" h="47625" prst="coolSlant"/>
          </a:sp3d>
        </a:effectStyle>
      </a:effectStyleLst>
      <a:bgFillStyleLst>
        <a:solidFill>
          <a:schemeClr val="phClr"/>
        </a:solidFill>
        <a:gradFill rotWithShape="1">
          <a:gsLst>
            <a:gs pos="0">
              <a:schemeClr val="phClr">
                <a:tint val="96000"/>
                <a:shade val="100000"/>
                <a:alpha val="100000"/>
                <a:satMod val="140000"/>
              </a:schemeClr>
            </a:gs>
            <a:gs pos="31000">
              <a:schemeClr val="phClr">
                <a:tint val="100000"/>
                <a:shade val="90000"/>
                <a:alpha val="100000"/>
              </a:schemeClr>
            </a:gs>
            <a:gs pos="100000">
              <a:schemeClr val="phClr">
                <a:tint val="100000"/>
                <a:shade val="80000"/>
                <a:alpha val="100000"/>
              </a:schemeClr>
            </a:gs>
          </a:gsLst>
          <a:lin ang="5400000" scaled="0"/>
        </a:gradFill>
        <a:gradFill rotWithShape="1">
          <a:gsLst>
            <a:gs pos="0">
              <a:schemeClr val="phClr">
                <a:tint val="96000"/>
                <a:shade val="100000"/>
                <a:alpha val="100000"/>
                <a:satMod val="180000"/>
              </a:schemeClr>
            </a:gs>
            <a:gs pos="41000">
              <a:schemeClr val="phClr">
                <a:tint val="100000"/>
                <a:shade val="100000"/>
                <a:alpha val="100000"/>
                <a:satMod val="150000"/>
              </a:schemeClr>
            </a:gs>
            <a:gs pos="100000">
              <a:schemeClr val="phClr">
                <a:tint val="100000"/>
                <a:shade val="65000"/>
                <a:alpha val="100000"/>
              </a:schemeClr>
            </a:gs>
          </a:gsLst>
          <a:path path="circle">
            <a:fillToRect l="50000" t="8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Horizon</Template>
  <TotalTime>140</TotalTime>
  <Words>839</Words>
  <Application>Microsoft Office PowerPoint</Application>
  <PresentationFormat>Ekran Gösterisi (4:3)</PresentationFormat>
  <Paragraphs>115</Paragraphs>
  <Slides>17</Slides>
  <Notes>0</Notes>
  <HiddenSlides>0</HiddenSlides>
  <MMClips>0</MMClips>
  <ScaleCrop>false</ScaleCrop>
  <HeadingPairs>
    <vt:vector size="4" baseType="variant">
      <vt:variant>
        <vt:lpstr>Tema</vt:lpstr>
      </vt:variant>
      <vt:variant>
        <vt:i4>1</vt:i4>
      </vt:variant>
      <vt:variant>
        <vt:lpstr>Slayt Başlıkları</vt:lpstr>
      </vt:variant>
      <vt:variant>
        <vt:i4>17</vt:i4>
      </vt:variant>
    </vt:vector>
  </HeadingPairs>
  <TitlesOfParts>
    <vt:vector size="18" baseType="lpstr">
      <vt:lpstr>Ufuk</vt:lpstr>
      <vt:lpstr>Sosyal bilgiler dersi 1. ünite</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Sosyal bilgiler dersi 1. ünite</dc:title>
  <dc:creator>kusaya</dc:creator>
  <cp:lastModifiedBy>kusaya</cp:lastModifiedBy>
  <cp:revision>14</cp:revision>
  <dcterms:created xsi:type="dcterms:W3CDTF">2012-10-11T13:58:59Z</dcterms:created>
  <dcterms:modified xsi:type="dcterms:W3CDTF">2012-10-12T12:16:41Z</dcterms:modified>
</cp:coreProperties>
</file>