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9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27.09.2012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772400" cy="4104456"/>
          </a:xfrm>
        </p:spPr>
        <p:txBody>
          <a:bodyPr/>
          <a:lstStyle/>
          <a:p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2012-2013 ÖĞRETİM YILI</a:t>
            </a:r>
            <a:b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ALPARSLAN İLKOKULU</a:t>
            </a:r>
            <a:b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3-C SINIFI </a:t>
            </a:r>
            <a:b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VELİ TOPLANTISI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576064"/>
          </a:xfrm>
        </p:spPr>
        <p:txBody>
          <a:bodyPr>
            <a:noAutofit/>
          </a:bodyPr>
          <a:lstStyle/>
          <a:p>
            <a:r>
              <a:rPr lang="tr-TR" sz="1800" dirty="0" smtClean="0">
                <a:solidFill>
                  <a:srgbClr val="FF0000"/>
                </a:solidFill>
                <a:latin typeface="Comic Sans MS" pitchFamily="66" charset="0"/>
              </a:rPr>
              <a:t>KİTAP İÇİN NE KADAR HARCIYORUZ?</a:t>
            </a:r>
            <a:br>
              <a:rPr lang="tr-TR" sz="1800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tr-TR" sz="1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tr-TR" b="1" dirty="0" smtClean="0">
                <a:latin typeface="Comic Sans MS" pitchFamily="66" charset="0"/>
              </a:rPr>
              <a:t>Norveçli </a:t>
            </a:r>
            <a:r>
              <a:rPr lang="tr-TR" dirty="0" smtClean="0">
                <a:latin typeface="Comic Sans MS" pitchFamily="66" charset="0"/>
              </a:rPr>
              <a:t>:      137 dolar</a:t>
            </a:r>
          </a:p>
          <a:p>
            <a:r>
              <a:rPr lang="tr-TR" b="1" dirty="0" smtClean="0">
                <a:latin typeface="Comic Sans MS" pitchFamily="66" charset="0"/>
              </a:rPr>
              <a:t>Alman    </a:t>
            </a:r>
            <a:r>
              <a:rPr lang="tr-TR" dirty="0" smtClean="0">
                <a:latin typeface="Comic Sans MS" pitchFamily="66" charset="0"/>
              </a:rPr>
              <a:t>:     122 dolar</a:t>
            </a:r>
          </a:p>
          <a:p>
            <a:r>
              <a:rPr lang="tr-TR" b="1" dirty="0" smtClean="0">
                <a:latin typeface="Comic Sans MS" pitchFamily="66" charset="0"/>
              </a:rPr>
              <a:t> Belçikalı </a:t>
            </a:r>
            <a:r>
              <a:rPr lang="tr-TR" dirty="0" smtClean="0">
                <a:latin typeface="Comic Sans MS" pitchFamily="66" charset="0"/>
              </a:rPr>
              <a:t>:    100 dolar</a:t>
            </a:r>
          </a:p>
          <a:p>
            <a:r>
              <a:rPr lang="tr-TR" b="1" dirty="0" smtClean="0">
                <a:latin typeface="Comic Sans MS" pitchFamily="66" charset="0"/>
              </a:rPr>
              <a:t>Güney Koreli</a:t>
            </a:r>
            <a:r>
              <a:rPr lang="tr-TR" dirty="0" smtClean="0">
                <a:latin typeface="Comic Sans MS" pitchFamily="66" charset="0"/>
              </a:rPr>
              <a:t>: 39 dolar</a:t>
            </a:r>
          </a:p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Türkiyeli</a:t>
            </a:r>
            <a:r>
              <a:rPr lang="tr-TR" dirty="0" smtClean="0">
                <a:latin typeface="Comic Sans MS" pitchFamily="66" charset="0"/>
              </a:rPr>
              <a:t>:</a:t>
            </a:r>
            <a:r>
              <a:rPr lang="tr-TR" dirty="0" smtClean="0">
                <a:solidFill>
                  <a:srgbClr val="0070C0"/>
                </a:solidFill>
                <a:latin typeface="Comic Sans MS" pitchFamily="66" charset="0"/>
              </a:rPr>
              <a:t>yarım dolardan az (0,45 dolar</a:t>
            </a:r>
            <a:r>
              <a:rPr lang="tr-TR" dirty="0" smtClean="0">
                <a:solidFill>
                  <a:srgbClr val="0070C0"/>
                </a:solidFill>
              </a:rPr>
              <a:t>)</a:t>
            </a:r>
          </a:p>
          <a:p>
            <a:endParaRPr lang="tr-TR" dirty="0" smtClean="0">
              <a:solidFill>
                <a:srgbClr val="0070C0"/>
              </a:solidFill>
            </a:endParaRPr>
          </a:p>
          <a:p>
            <a:endParaRPr lang="tr-TR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tr-TR" dirty="0" smtClean="0">
              <a:solidFill>
                <a:srgbClr val="0070C0"/>
              </a:solidFill>
            </a:endParaRPr>
          </a:p>
          <a:p>
            <a:r>
              <a:rPr lang="tr-TR" sz="1500" b="1" dirty="0" smtClean="0">
                <a:latin typeface="Comic Sans MS" pitchFamily="66" charset="0"/>
              </a:rPr>
              <a:t>Kaynak</a:t>
            </a:r>
            <a:r>
              <a:rPr lang="tr-TR" sz="1500" dirty="0" smtClean="0">
                <a:latin typeface="Comic Sans MS" pitchFamily="66" charset="0"/>
              </a:rPr>
              <a:t>:Selahattin Yaylamaz-Okuma Zekası </a:t>
            </a:r>
          </a:p>
          <a:p>
            <a:endParaRPr lang="tr-T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1800" dirty="0" smtClean="0">
                <a:solidFill>
                  <a:srgbClr val="FF0000"/>
                </a:solidFill>
                <a:latin typeface="Comic Sans MS" pitchFamily="66" charset="0"/>
              </a:rPr>
              <a:t>YILDA KAÇ KİTAP OKUYORUZ?</a:t>
            </a:r>
            <a:endParaRPr lang="tr-TR" sz="1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Comic Sans MS" pitchFamily="66" charset="0"/>
              </a:rPr>
              <a:t>Amerikalı : 24</a:t>
            </a:r>
          </a:p>
          <a:p>
            <a:r>
              <a:rPr lang="tr-TR" dirty="0" smtClean="0">
                <a:latin typeface="Comic Sans MS" pitchFamily="66" charset="0"/>
              </a:rPr>
              <a:t>Japon: 22</a:t>
            </a:r>
          </a:p>
          <a:p>
            <a:r>
              <a:rPr lang="tr-TR" dirty="0" smtClean="0">
                <a:latin typeface="Comic Sans MS" pitchFamily="66" charset="0"/>
              </a:rPr>
              <a:t>Fransız:18</a:t>
            </a:r>
          </a:p>
          <a:p>
            <a:r>
              <a:rPr lang="tr-TR" dirty="0" smtClean="0">
                <a:latin typeface="Comic Sans MS" pitchFamily="66" charset="0"/>
              </a:rPr>
              <a:t>Türkler: 1 </a:t>
            </a:r>
            <a:r>
              <a:rPr lang="tr-TR" dirty="0" err="1" smtClean="0">
                <a:latin typeface="Comic Sans MS" pitchFamily="66" charset="0"/>
              </a:rPr>
              <a:t>kitapdan</a:t>
            </a:r>
            <a:r>
              <a:rPr lang="tr-TR" dirty="0" smtClean="0">
                <a:latin typeface="Comic Sans MS" pitchFamily="66" charset="0"/>
              </a:rPr>
              <a:t> az</a:t>
            </a:r>
          </a:p>
          <a:p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ALIŞ-VERİŞ LİSTESİNDE  KİTAP</a:t>
            </a:r>
          </a:p>
          <a:p>
            <a:r>
              <a:rPr lang="tr-TR" dirty="0" smtClean="0">
                <a:latin typeface="Comic Sans MS" pitchFamily="66" charset="0"/>
              </a:rPr>
              <a:t>Avrupalı 7.sırada</a:t>
            </a:r>
          </a:p>
          <a:p>
            <a:r>
              <a:rPr lang="tr-TR" dirty="0" smtClean="0">
                <a:latin typeface="Comic Sans MS" pitchFamily="66" charset="0"/>
              </a:rPr>
              <a:t>Bizde: 235.sırada</a:t>
            </a:r>
          </a:p>
          <a:p>
            <a:endParaRPr lang="tr-TR" sz="1400" b="1" dirty="0" smtClean="0">
              <a:latin typeface="Comic Sans MS" pitchFamily="66" charset="0"/>
            </a:endParaRPr>
          </a:p>
          <a:p>
            <a:endParaRPr lang="tr-TR" sz="1400" b="1" dirty="0" smtClean="0">
              <a:latin typeface="Comic Sans MS" pitchFamily="66" charset="0"/>
            </a:endParaRPr>
          </a:p>
          <a:p>
            <a:r>
              <a:rPr lang="tr-TR" sz="1400" b="1" dirty="0" smtClean="0">
                <a:latin typeface="Comic Sans MS" pitchFamily="66" charset="0"/>
              </a:rPr>
              <a:t>Kaynak</a:t>
            </a:r>
            <a:r>
              <a:rPr lang="tr-TR" sz="1400" dirty="0" smtClean="0">
                <a:latin typeface="Comic Sans MS" pitchFamily="66" charset="0"/>
              </a:rPr>
              <a:t>:Selahattin Yaylamaz-Okuma Zekası </a:t>
            </a:r>
          </a:p>
          <a:p>
            <a:endParaRPr lang="tr-TR" dirty="0" smtClean="0">
              <a:latin typeface="Comic Sans MS" pitchFamily="66" charset="0"/>
            </a:endParaRPr>
          </a:p>
          <a:p>
            <a:endParaRPr lang="tr-TR" dirty="0" smtClean="0"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3429000"/>
            <a:ext cx="8229600" cy="3168352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Kitap okumak her yaşta önemlidir.Eğer evde hiç kitap okumuyorsanız çocuğum neden kitap okumuyor diye üzülmeyin.</a:t>
            </a:r>
            <a:r>
              <a:rPr lang="tr-TR" sz="2400" b="1" u="sng" dirty="0" smtClean="0">
                <a:solidFill>
                  <a:srgbClr val="7030A0"/>
                </a:solidFill>
                <a:latin typeface="Comic Sans MS" pitchFamily="66" charset="0"/>
              </a:rPr>
              <a:t>O daima sizi örnek alacaktır.</a:t>
            </a:r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tr-TR" sz="2400" b="1" dirty="0" smtClean="0">
                <a:solidFill>
                  <a:srgbClr val="FF0000"/>
                </a:solidFill>
                <a:latin typeface="Comic Sans MS" pitchFamily="66" charset="0"/>
              </a:rPr>
              <a:t>Aile olarak kitap okuma saatleri düzenleyebiliriz.</a:t>
            </a:r>
            <a:br>
              <a:rPr lang="tr-TR" sz="24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mehmet-eroglu-koleji-ogrencileri-ailece-kitap-okuyor-12545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476672"/>
            <a:ext cx="6768751" cy="3024336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tr-TR" b="1" dirty="0" smtClean="0">
                <a:solidFill>
                  <a:srgbClr val="7030A0"/>
                </a:solidFill>
                <a:latin typeface="Comic Sans MS" pitchFamily="66" charset="0"/>
              </a:rPr>
              <a:t>Kitap okuduğu zaman mutlu olun,ödüllendirin.Okuduğu kitabı sorun.Sizin umurunuzda olmazsa onun hiç umurunda olmayacaktır.  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Çocuklar takdir bekler.</a:t>
            </a:r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3933056"/>
            <a:ext cx="4392587" cy="252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Sınıf Kitaplığımızı Zenginleştirme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3 Resim" descr="247107_e3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492896"/>
            <a:ext cx="5616624" cy="316877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SINIF VE OKUL İÇİ  DAVRANIŞLAR</a:t>
            </a:r>
            <a:endParaRPr lang="tr-TR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Rubil\Desktop\Rubil YAĞIZ\2C\2C FOTO\Görünt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632847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omic Sans MS" pitchFamily="66" charset="0"/>
              </a:rPr>
              <a:t>Kılık Kıyafet-tertip düzen</a:t>
            </a:r>
            <a:endParaRPr lang="tr-TR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Comic Sans MS" pitchFamily="66" charset="0"/>
              </a:rPr>
              <a:t>Ders </a:t>
            </a:r>
            <a:r>
              <a:rPr lang="tr-TR" dirty="0" err="1" smtClean="0">
                <a:solidFill>
                  <a:srgbClr val="00B050"/>
                </a:solidFill>
                <a:latin typeface="Comic Sans MS" pitchFamily="66" charset="0"/>
              </a:rPr>
              <a:t>proğramına</a:t>
            </a:r>
            <a:r>
              <a:rPr lang="tr-TR" dirty="0" smtClean="0">
                <a:solidFill>
                  <a:srgbClr val="00B050"/>
                </a:solidFill>
                <a:latin typeface="Comic Sans MS" pitchFamily="66" charset="0"/>
              </a:rPr>
              <a:t> göre çanta hazırlığı </a:t>
            </a:r>
          </a:p>
          <a:p>
            <a:r>
              <a:rPr lang="tr-TR" dirty="0" smtClean="0">
                <a:solidFill>
                  <a:srgbClr val="00B050"/>
                </a:solidFill>
                <a:latin typeface="Comic Sans MS" pitchFamily="66" charset="0"/>
              </a:rPr>
              <a:t>Günlük, haftalık bakım ve temizliklerin yapılması (saç bakımı –takı aksesuar-terlik)</a:t>
            </a:r>
          </a:p>
          <a:p>
            <a:r>
              <a:rPr lang="tr-TR" dirty="0" smtClean="0">
                <a:solidFill>
                  <a:srgbClr val="00B050"/>
                </a:solidFill>
                <a:latin typeface="Comic Sans MS" pitchFamily="66" charset="0"/>
              </a:rPr>
              <a:t>Kılık kıyafet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Sınıf İhtiyaçlarımız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Sınıf Dolabı (Kitaplık)</a:t>
            </a:r>
          </a:p>
          <a:p>
            <a:r>
              <a:rPr lang="tr-TR" dirty="0" smtClean="0">
                <a:latin typeface="Comic Sans MS" pitchFamily="66" charset="0"/>
              </a:rPr>
              <a:t>Kaynak Kitap</a:t>
            </a:r>
          </a:p>
          <a:p>
            <a:r>
              <a:rPr lang="tr-TR" dirty="0" smtClean="0">
                <a:latin typeface="Comic Sans MS" pitchFamily="66" charset="0"/>
              </a:rPr>
              <a:t>Hikaye -öykü kitapları</a:t>
            </a:r>
          </a:p>
          <a:p>
            <a:r>
              <a:rPr lang="tr-TR" dirty="0" smtClean="0">
                <a:latin typeface="Comic Sans MS" pitchFamily="66" charset="0"/>
              </a:rPr>
              <a:t>Fotokopi</a:t>
            </a:r>
          </a:p>
          <a:p>
            <a:r>
              <a:rPr lang="tr-TR" dirty="0" smtClean="0">
                <a:latin typeface="Comic Sans MS" pitchFamily="66" charset="0"/>
              </a:rPr>
              <a:t>Temizlik seti </a:t>
            </a:r>
          </a:p>
          <a:p>
            <a:r>
              <a:rPr lang="tr-TR" dirty="0" smtClean="0">
                <a:latin typeface="Comic Sans MS" pitchFamily="66" charset="0"/>
              </a:rPr>
              <a:t>Sınıf temizliği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Geliş gidiş saatleri-Devamsızlık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Derse başlama  :11.50</a:t>
            </a:r>
          </a:p>
          <a:p>
            <a:r>
              <a:rPr lang="tr-TR" dirty="0" smtClean="0">
                <a:latin typeface="Comic Sans MS" pitchFamily="66" charset="0"/>
              </a:rPr>
              <a:t>Ders bitiş           : 17.00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.11.30’dan önce çocuklarımızı okula göndermeyelim.</a:t>
            </a:r>
          </a:p>
          <a:p>
            <a:pPr>
              <a:buNone/>
            </a:pPr>
            <a:endParaRPr lang="tr-TR" dirty="0" smtClean="0">
              <a:latin typeface="Comic Sans MS" pitchFamily="66" charset="0"/>
            </a:endParaRPr>
          </a:p>
          <a:p>
            <a:pPr>
              <a:buNone/>
            </a:pPr>
            <a:r>
              <a:rPr lang="tr-TR" b="1" dirty="0" smtClean="0">
                <a:solidFill>
                  <a:srgbClr val="7030A0"/>
                </a:solidFill>
                <a:latin typeface="Comic Sans MS" pitchFamily="66" charset="0"/>
              </a:rPr>
              <a:t>Devamsızlık  durumlarını bir gün önceden veya gün içinde mutlaka bildirelim</a:t>
            </a:r>
            <a:endParaRPr lang="tr-TR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Script MT Bold" pitchFamily="66" charset="0"/>
              </a:rPr>
              <a:t>Veli Görüşme Saatleri</a:t>
            </a:r>
            <a:endParaRPr lang="tr-TR" dirty="0">
              <a:solidFill>
                <a:srgbClr val="FF0000"/>
              </a:solidFill>
              <a:latin typeface="Script MT Bold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Script MT Bold" pitchFamily="66" charset="0"/>
              </a:rPr>
              <a:t>Görüşmelerimizi lütfen ders saatleri dışında yapalım (teneffüslerde )</a:t>
            </a:r>
            <a:endParaRPr lang="tr-TR" dirty="0">
              <a:latin typeface="Script MT Bold" pitchFamily="66" charset="0"/>
            </a:endParaRPr>
          </a:p>
        </p:txBody>
      </p:sp>
      <p:pic>
        <p:nvPicPr>
          <p:cNvPr id="4" name="3 Resim" descr="sdc169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708920"/>
            <a:ext cx="6912768" cy="384999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HOŞ GELDİNİZ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D:\Bluetooth\Fotoğraf1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128792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Proje performans ödevleri</a:t>
            </a:r>
            <a:endParaRPr lang="tr-TR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00B0F0"/>
                </a:solidFill>
                <a:latin typeface="Comic Sans MS" pitchFamily="66" charset="0"/>
              </a:rPr>
              <a:t>Ödevleri verilen yönergeye göre yapmalarında yardımcı olalım</a:t>
            </a:r>
          </a:p>
          <a:p>
            <a:r>
              <a:rPr lang="tr-TR" sz="2400" dirty="0" smtClean="0">
                <a:solidFill>
                  <a:srgbClr val="00B0F0"/>
                </a:solidFill>
                <a:latin typeface="Comic Sans MS" pitchFamily="66" charset="0"/>
              </a:rPr>
              <a:t>Ödev öğrencinin eseri olsun</a:t>
            </a:r>
            <a:endParaRPr lang="tr-TR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5" name="4 Resim" descr="Fotoğraf13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852936"/>
            <a:ext cx="6624736" cy="367240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Başarıyı Artırmak için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Uygun çalışma ortamları hazırlanmalı</a:t>
            </a:r>
          </a:p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Düzenli uyku (10-11 saat)</a:t>
            </a:r>
          </a:p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Beslenme</a:t>
            </a:r>
          </a:p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Okumayı teşvik edici çalışmalar yapılmalı</a:t>
            </a:r>
          </a:p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Günlük dersler mutlaka tekrar edilmeli</a:t>
            </a:r>
          </a:p>
          <a:p>
            <a:r>
              <a:rPr lang="tr-TR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Tv</a:t>
            </a:r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ve internet kullanımı kontrol altında olmalı</a:t>
            </a:r>
          </a:p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Dersler ve ödevler konusunda desteklenmeli</a:t>
            </a:r>
          </a:p>
          <a:p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Öğrenci derse hazırlıklı gelmelidir (araç-gereç,beslenme moral motivasyon)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  <a:latin typeface="Script MT Bold" pitchFamily="66" charset="0"/>
              </a:rPr>
              <a:t>Dilek ve Temenniler</a:t>
            </a:r>
            <a:endParaRPr lang="tr-TR" dirty="0">
              <a:solidFill>
                <a:srgbClr val="7030A0"/>
              </a:solidFill>
              <a:latin typeface="Script MT Bold" pitchFamily="66" charset="0"/>
            </a:endParaRPr>
          </a:p>
        </p:txBody>
      </p:sp>
      <p:pic>
        <p:nvPicPr>
          <p:cNvPr id="4" name="3 İçerik Yer Tutucusu" descr="Fotoğraf13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isometricRightUp"/>
              <a:lightRig rig="threePt" dir="t"/>
            </a:scene3d>
          </a:bodyPr>
          <a:lstStyle/>
          <a:p>
            <a:endParaRPr lang="tr-TR" sz="3600" dirty="0" smtClean="0">
              <a:latin typeface="Script MT Bold" pitchFamily="66" charset="0"/>
            </a:endParaRPr>
          </a:p>
          <a:p>
            <a:endParaRPr lang="tr-TR" sz="3600" dirty="0" smtClean="0">
              <a:latin typeface="Script MT Bold" pitchFamily="66" charset="0"/>
            </a:endParaRPr>
          </a:p>
          <a:p>
            <a:endParaRPr lang="tr-TR" sz="3600" dirty="0" smtClean="0">
              <a:latin typeface="Script MT Bold" pitchFamily="66" charset="0"/>
            </a:endParaRPr>
          </a:p>
          <a:p>
            <a:endParaRPr lang="tr-TR" sz="3600" dirty="0" smtClean="0">
              <a:latin typeface="Script MT Bold" pitchFamily="66" charset="0"/>
            </a:endParaRPr>
          </a:p>
          <a:p>
            <a:r>
              <a:rPr lang="tr-TR" sz="3600" dirty="0" smtClean="0">
                <a:latin typeface="Script MT Bold" pitchFamily="66" charset="0"/>
              </a:rPr>
              <a:t>Katılımlarınızdan dolayı </a:t>
            </a:r>
          </a:p>
          <a:p>
            <a:pPr>
              <a:buNone/>
            </a:pPr>
            <a:r>
              <a:rPr lang="tr-TR" sz="3600" dirty="0" smtClean="0">
                <a:latin typeface="Script MT Bold" pitchFamily="66" charset="0"/>
              </a:rPr>
              <a:t>teşekkür ederim.</a:t>
            </a:r>
          </a:p>
          <a:p>
            <a:endParaRPr lang="tr-TR" sz="3600" dirty="0" smtClean="0">
              <a:latin typeface="Script MT Bold" pitchFamily="66" charset="0"/>
            </a:endParaRPr>
          </a:p>
          <a:p>
            <a:endParaRPr lang="tr-TR" sz="3600" dirty="0" smtClean="0">
              <a:latin typeface="Script MT Bold" pitchFamily="66" charset="0"/>
            </a:endParaRPr>
          </a:p>
          <a:p>
            <a:endParaRPr lang="tr-TR" sz="3600" dirty="0">
              <a:latin typeface="Script MT Bold" pitchFamily="66" charset="0"/>
            </a:endParaRPr>
          </a:p>
        </p:txBody>
      </p:sp>
      <p:pic>
        <p:nvPicPr>
          <p:cNvPr id="1026" name="Picture 2" descr="D:\Rubil\FOTO\gül &amp; çiçek\51977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6408712" cy="284520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GÜNDEM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tr-TR" dirty="0" smtClean="0"/>
              <a:t> </a:t>
            </a:r>
          </a:p>
          <a:p>
            <a:r>
              <a:rPr lang="tr-TR" dirty="0" smtClean="0"/>
              <a:t>1-Açılış ve yoklama.</a:t>
            </a:r>
          </a:p>
          <a:p>
            <a:r>
              <a:rPr lang="tr-TR" dirty="0" smtClean="0"/>
              <a:t>2-Sınıf veli temsilcisinin seçimi.</a:t>
            </a:r>
          </a:p>
          <a:p>
            <a:r>
              <a:rPr lang="tr-TR" dirty="0" smtClean="0"/>
              <a:t>3- Öğrencilerin evde çalışma teknikleri.</a:t>
            </a:r>
          </a:p>
          <a:p>
            <a:r>
              <a:rPr lang="tr-TR" dirty="0" smtClean="0"/>
              <a:t>4-Öğrencilerin tertip düzen ve temizliği –kılık kıyafet.</a:t>
            </a:r>
          </a:p>
          <a:p>
            <a:r>
              <a:rPr lang="tr-TR" dirty="0" smtClean="0"/>
              <a:t>5- Öğrencilere okuma alışkanlığının kazandırılması.</a:t>
            </a:r>
          </a:p>
          <a:p>
            <a:r>
              <a:rPr lang="tr-TR" dirty="0" smtClean="0"/>
              <a:t>6- Öğrencilerin sınıf içi, okul içi ve dışı davranışlarının değerlendirilmesi.</a:t>
            </a:r>
          </a:p>
          <a:p>
            <a:r>
              <a:rPr lang="tr-TR" dirty="0" smtClean="0"/>
              <a:t>7-Sınıf ihtiyaçlarımız</a:t>
            </a:r>
          </a:p>
          <a:p>
            <a:r>
              <a:rPr lang="tr-TR" dirty="0" smtClean="0"/>
              <a:t>8-Okula geliş-gidiş saatleri ve devamsızlıklar.</a:t>
            </a:r>
          </a:p>
          <a:p>
            <a:r>
              <a:rPr lang="tr-TR" dirty="0" smtClean="0"/>
              <a:t>9-Veli görüşme saatleri</a:t>
            </a:r>
          </a:p>
          <a:p>
            <a:r>
              <a:rPr lang="tr-TR" dirty="0" smtClean="0"/>
              <a:t>10- Proje ve performans ödevleri</a:t>
            </a:r>
          </a:p>
          <a:p>
            <a:r>
              <a:rPr lang="tr-TR" dirty="0" smtClean="0"/>
              <a:t>11-. Öğrenci başarısını nasıl artırabiliriz?</a:t>
            </a:r>
          </a:p>
          <a:p>
            <a:r>
              <a:rPr lang="tr-TR" dirty="0" smtClean="0"/>
              <a:t>12-Dilek ve temenniler.</a:t>
            </a:r>
          </a:p>
          <a:p>
            <a:r>
              <a:rPr lang="tr-TR" dirty="0" smtClean="0"/>
              <a:t>13- -Kapanış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EĞİTİM </a:t>
            </a:r>
            <a:b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AİLEDE BAŞLAR</a:t>
            </a:r>
            <a:r>
              <a:rPr lang="tr-TR" sz="36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tr-TR" sz="36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tr-TR" sz="3600" b="1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tr-TR" sz="3600" dirty="0" smtClean="0">
                <a:latin typeface="Comic Sans MS" pitchFamily="66" charset="0"/>
              </a:rPr>
              <a:t> Veliler çocukların başarısında okul kadar hatta daha da önemli bir etkiye sahiptir</a:t>
            </a:r>
            <a:endParaRPr lang="tr-TR" sz="3600" dirty="0">
              <a:latin typeface="Comic Sans MS" pitchFamily="66" charset="0"/>
            </a:endParaRPr>
          </a:p>
        </p:txBody>
      </p:sp>
      <p:pic>
        <p:nvPicPr>
          <p:cNvPr id="4" name="Picture 8" descr="PEOP068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213100"/>
            <a:ext cx="6048672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rgbClr val="FF3399"/>
                </a:solidFill>
                <a:latin typeface="Comic Sans MS" pitchFamily="66" charset="0"/>
              </a:rPr>
              <a:t>Çocukların ders başarısını etkileyen en önemli etkenlerden birisi </a:t>
            </a:r>
            <a:br>
              <a:rPr lang="tr-TR" sz="3200" dirty="0" smtClean="0">
                <a:solidFill>
                  <a:srgbClr val="FF3399"/>
                </a:solidFill>
                <a:latin typeface="Comic Sans MS" pitchFamily="66" charset="0"/>
              </a:rPr>
            </a:br>
            <a:r>
              <a:rPr lang="tr-TR" sz="3200" dirty="0" smtClean="0">
                <a:solidFill>
                  <a:srgbClr val="0070C0"/>
                </a:solidFill>
                <a:latin typeface="Comic Sans MS" pitchFamily="66" charset="0"/>
              </a:rPr>
              <a:t>aile ortamı ve tutumdur</a:t>
            </a:r>
            <a:endParaRPr lang="tr-TR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276872"/>
            <a:ext cx="8568952" cy="38492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rgbClr val="CCFF66"/>
                </a:solidFill>
                <a:latin typeface="Comic Sans MS" pitchFamily="66" charset="0"/>
              </a:rPr>
              <a:t>           Aile ne kadar sağlıklı ve bilinçli ise    çocukların başarı düzeyleri o kadar yükselir.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4" name="3 Resim" descr="110319_290x2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3717032"/>
            <a:ext cx="4608512" cy="266429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Araştırma sonuçları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latin typeface="Comic Sans MS" pitchFamily="66" charset="0"/>
              </a:rPr>
              <a:t>Ülkemizde yapılan bir araştırma ders başarısı düşük 7-17 yaş grubu çocukların </a:t>
            </a:r>
            <a:r>
              <a:rPr lang="tr-TR" b="1" dirty="0" smtClean="0">
                <a:solidFill>
                  <a:srgbClr val="660033"/>
                </a:solidFill>
                <a:latin typeface="Comic Sans MS" pitchFamily="66" charset="0"/>
              </a:rPr>
              <a:t>yarısının anne baba ilişkilerinin kötü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b="1" dirty="0" smtClean="0">
                <a:solidFill>
                  <a:srgbClr val="660033"/>
                </a:solidFill>
                <a:latin typeface="Comic Sans MS" pitchFamily="66" charset="0"/>
              </a:rPr>
              <a:t>olduğu görülmüştür.</a:t>
            </a:r>
          </a:p>
          <a:p>
            <a:endParaRPr lang="tr-TR" b="1" dirty="0" smtClean="0">
              <a:solidFill>
                <a:srgbClr val="660033"/>
              </a:solidFill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Yarısından fazlasının ise </a:t>
            </a:r>
            <a:r>
              <a:rPr lang="tr-TR" b="1" dirty="0" smtClean="0">
                <a:solidFill>
                  <a:srgbClr val="660033"/>
                </a:solidFill>
                <a:latin typeface="Comic Sans MS" pitchFamily="66" charset="0"/>
              </a:rPr>
              <a:t>babalarının kendilerine vakit ayıramayacak kadar meşgul oldukları</a:t>
            </a:r>
            <a:r>
              <a:rPr lang="tr-TR" dirty="0" smtClean="0">
                <a:latin typeface="Comic Sans MS" pitchFamily="66" charset="0"/>
              </a:rPr>
              <a:t> görülmüştür.</a:t>
            </a:r>
          </a:p>
          <a:p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AİLE BİR TAKIMDIR</a:t>
            </a:r>
          </a:p>
          <a:p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BAŞARIYI KAZANMADA HER ZAMAN TAKIM RUHU ESASTIR</a:t>
            </a:r>
          </a:p>
          <a:p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O halde ;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Öğrencinin okuldaki başarısı mutlak manada Ailenin çocuğuna ev ortamında  destek vermesine,okul yönetimi ve öğretmenleriyle iyi diyalog içerisinde olmasına bağlıdır.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tr-TR" b="1" i="1" dirty="0" smtClean="0">
                <a:solidFill>
                  <a:srgbClr val="FF3399"/>
                </a:solidFill>
                <a:latin typeface="Arial" charset="0"/>
              </a:rPr>
              <a:t> 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ÇOCUK YAŞADIĞINI ÖĞRENİR.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4" name="3 Resim" descr="323479825OCUK_1~1[1]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276872"/>
            <a:ext cx="6048672" cy="30746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70C0"/>
                </a:solidFill>
                <a:latin typeface="Comic Sans MS" pitchFamily="66" charset="0"/>
              </a:rPr>
              <a:t>Okuma alışkanlığı</a:t>
            </a:r>
            <a:endParaRPr lang="tr-TR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C000"/>
                </a:solidFill>
                <a:latin typeface="Comic Sans MS" pitchFamily="66" charset="0"/>
              </a:rPr>
              <a:t>Okuma; çağı </a:t>
            </a:r>
            <a:r>
              <a:rPr lang="tr-TR" sz="2400" dirty="0" err="1" smtClean="0">
                <a:solidFill>
                  <a:srgbClr val="FFC000"/>
                </a:solidFill>
                <a:latin typeface="Comic Sans MS" pitchFamily="66" charset="0"/>
              </a:rPr>
              <a:t>yakalmanın</a:t>
            </a:r>
            <a:r>
              <a:rPr lang="tr-TR" sz="2400" dirty="0" smtClean="0">
                <a:solidFill>
                  <a:srgbClr val="FFC000"/>
                </a:solidFill>
                <a:latin typeface="Comic Sans MS" pitchFamily="66" charset="0"/>
              </a:rPr>
              <a:t> ve çağdaş olmanın ölçütüdür.</a:t>
            </a:r>
          </a:p>
          <a:p>
            <a:r>
              <a:rPr lang="tr-TR" sz="2400" dirty="0" smtClean="0">
                <a:solidFill>
                  <a:srgbClr val="FF0000"/>
                </a:solidFill>
                <a:latin typeface="Comic Sans MS" pitchFamily="66" charset="0"/>
              </a:rPr>
              <a:t>Okuma zekası</a:t>
            </a:r>
            <a:r>
              <a:rPr lang="tr-TR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:Düzenli ve planlı okuyarak kelime hazinesini zenginleştirme ve bunun sonucu olarak beyni daha aktif kullanmak,muhakeme, uyum ,öğrenme ve yaratıcılık becerilerinin gelişmesidir</a:t>
            </a:r>
            <a:r>
              <a:rPr lang="tr-TR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tr-TR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 descr="D:\Bluetooth\Fotoğraf1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212976"/>
            <a:ext cx="5976664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395</Words>
  <Application>Microsoft Office PowerPoint</Application>
  <PresentationFormat>Ekran Gösterisi (4:3)</PresentationFormat>
  <Paragraphs>104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2012-2013 ÖĞRETİM YILI ALPARSLAN İLKOKULU  3-C SINIFI   VELİ TOPLANTISI</vt:lpstr>
      <vt:lpstr>Slayt 2</vt:lpstr>
      <vt:lpstr>GÜNDEM</vt:lpstr>
      <vt:lpstr>EĞİTİM  AİLEDE BAŞLAR   Veliler çocukların başarısında okul kadar hatta daha da önemli bir etkiye sahiptir</vt:lpstr>
      <vt:lpstr>Çocukların ders başarısını etkileyen en önemli etkenlerden birisi  aile ortamı ve tutumdur</vt:lpstr>
      <vt:lpstr>Araştırma sonuçları</vt:lpstr>
      <vt:lpstr>O halde ;</vt:lpstr>
      <vt:lpstr>Slayt 8</vt:lpstr>
      <vt:lpstr>Okuma alışkanlığı</vt:lpstr>
      <vt:lpstr>KİTAP İÇİN NE KADAR HARCIYORUZ? </vt:lpstr>
      <vt:lpstr>YILDA KAÇ KİTAP OKUYORUZ?</vt:lpstr>
      <vt:lpstr>Kitap okumak her yaşta önemlidir.Eğer evde hiç kitap okumuyorsanız çocuğum neden kitap okumuyor diye üzülmeyin.O daima sizi örnek alacaktır. Aile olarak kitap okuma saatleri düzenleyebiliriz.  </vt:lpstr>
      <vt:lpstr>Slayt 13</vt:lpstr>
      <vt:lpstr>Slayt 14</vt:lpstr>
      <vt:lpstr>SINIF VE OKUL İÇİ  DAVRANIŞLAR</vt:lpstr>
      <vt:lpstr>Kılık Kıyafet-tertip düzen</vt:lpstr>
      <vt:lpstr>Sınıf İhtiyaçlarımız</vt:lpstr>
      <vt:lpstr>Geliş gidiş saatleri-Devamsızlık</vt:lpstr>
      <vt:lpstr>Veli Görüşme Saatleri</vt:lpstr>
      <vt:lpstr>Proje performans ödevleri</vt:lpstr>
      <vt:lpstr>Başarıyı Artırmak için</vt:lpstr>
      <vt:lpstr>Dilek ve Temenniler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2012-2013 ÖĞRETİM YILI ALPARSLAN İLKOKULU  3-C SINIFI  1. VELİ TOPLANTISI</dc:title>
  <dc:creator>Rubil</dc:creator>
  <cp:lastModifiedBy>Rubil</cp:lastModifiedBy>
  <cp:revision>25</cp:revision>
  <dcterms:created xsi:type="dcterms:W3CDTF">2012-09-25T19:46:24Z</dcterms:created>
  <dcterms:modified xsi:type="dcterms:W3CDTF">2012-09-27T20:17:06Z</dcterms:modified>
</cp:coreProperties>
</file>