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0" r:id="rId4"/>
    <p:sldId id="279" r:id="rId5"/>
    <p:sldId id="278" r:id="rId6"/>
    <p:sldId id="277" r:id="rId7"/>
    <p:sldId id="282" r:id="rId8"/>
    <p:sldId id="276" r:id="rId9"/>
    <p:sldId id="275" r:id="rId10"/>
    <p:sldId id="274" r:id="rId11"/>
    <p:sldId id="273" r:id="rId12"/>
    <p:sldId id="272" r:id="rId13"/>
    <p:sldId id="271" r:id="rId14"/>
    <p:sldId id="270" r:id="rId15"/>
    <p:sldId id="269" r:id="rId16"/>
    <p:sldId id="268" r:id="rId17"/>
    <p:sldId id="267" r:id="rId18"/>
    <p:sldId id="266" r:id="rId19"/>
    <p:sldId id="265" r:id="rId20"/>
    <p:sldId id="264" r:id="rId21"/>
    <p:sldId id="263" r:id="rId22"/>
    <p:sldId id="262" r:id="rId23"/>
    <p:sldId id="261" r:id="rId24"/>
    <p:sldId id="260" r:id="rId25"/>
    <p:sldId id="259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zoom/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8864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</a:rPr>
              <a:t>DERS</a:t>
            </a:r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:</a:t>
            </a:r>
            <a:r>
              <a:rPr lang="tr-TR" sz="5400" b="1" cap="none" spc="0" dirty="0" smtClean="0">
                <a:ln/>
                <a:solidFill>
                  <a:srgbClr val="002060"/>
                </a:solidFill>
                <a:effectLst/>
              </a:rPr>
              <a:t>MATEMATİK</a:t>
            </a:r>
          </a:p>
          <a:p>
            <a:pPr algn="ctr"/>
            <a:r>
              <a:rPr lang="tr-TR" sz="5400" b="1" dirty="0" smtClean="0">
                <a:ln/>
                <a:solidFill>
                  <a:srgbClr val="FF0000"/>
                </a:solidFill>
              </a:rPr>
              <a:t>KONU</a:t>
            </a:r>
            <a:r>
              <a:rPr lang="tr-TR" sz="5400" b="1" dirty="0" smtClean="0">
                <a:ln/>
                <a:solidFill>
                  <a:schemeClr val="accent3"/>
                </a:solidFill>
              </a:rPr>
              <a:t>: </a:t>
            </a:r>
            <a:r>
              <a:rPr lang="tr-TR" sz="5400" b="1" dirty="0" smtClean="0">
                <a:ln/>
                <a:solidFill>
                  <a:srgbClr val="002060"/>
                </a:solidFill>
              </a:rPr>
              <a:t>PRİZMALAR VE ÖZELLİKLERİ</a:t>
            </a:r>
            <a:endParaRPr lang="tr-TR" sz="5400" b="1" cap="none" spc="0" dirty="0">
              <a:ln/>
              <a:solidFill>
                <a:srgbClr val="002060"/>
              </a:solidFill>
              <a:effectLst/>
            </a:endParaRPr>
          </a:p>
        </p:txBody>
      </p:sp>
      <p:pic>
        <p:nvPicPr>
          <p:cNvPr id="5" name="4 Resim" descr="031020129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564904"/>
            <a:ext cx="9144000" cy="4114784"/>
          </a:xfrm>
          <a:prstGeom prst="rect">
            <a:avLst/>
          </a:prstGeom>
        </p:spPr>
      </p:pic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116632"/>
            <a:ext cx="8784976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/>
                <a:solidFill>
                  <a:srgbClr val="FF0000"/>
                </a:solidFill>
                <a:effectLst/>
              </a:rPr>
              <a:t>DİKDÖRTGENLER PRİZMASI:</a:t>
            </a:r>
          </a:p>
          <a:p>
            <a:pPr algn="ctr"/>
            <a:r>
              <a:rPr lang="tr-TR" sz="6000" b="1" dirty="0" smtClean="0">
                <a:ln/>
                <a:solidFill>
                  <a:srgbClr val="002060"/>
                </a:solidFill>
              </a:rPr>
              <a:t>Yan yüzeyleri karşılıklı ikişer eş olan 6 adet dikdörtgenden oluşan şekillere </a:t>
            </a:r>
            <a:r>
              <a:rPr lang="tr-TR" sz="6000" b="1" dirty="0" smtClean="0">
                <a:ln/>
                <a:solidFill>
                  <a:srgbClr val="FF0000"/>
                </a:solidFill>
              </a:rPr>
              <a:t>dikdörtgenler</a:t>
            </a:r>
            <a:r>
              <a:rPr lang="tr-TR" sz="6000" b="1" dirty="0" smtClean="0">
                <a:ln/>
                <a:solidFill>
                  <a:srgbClr val="002060"/>
                </a:solidFill>
              </a:rPr>
              <a:t> </a:t>
            </a:r>
            <a:r>
              <a:rPr lang="tr-TR" sz="6000" b="1" dirty="0" smtClean="0">
                <a:ln/>
                <a:solidFill>
                  <a:srgbClr val="FF0000"/>
                </a:solidFill>
              </a:rPr>
              <a:t>prizması</a:t>
            </a:r>
            <a:r>
              <a:rPr lang="tr-TR" sz="6000" b="1" dirty="0" smtClean="0">
                <a:ln/>
                <a:solidFill>
                  <a:srgbClr val="002060"/>
                </a:solidFill>
              </a:rPr>
              <a:t> denir.</a:t>
            </a:r>
            <a:endParaRPr lang="tr-TR" sz="6000" b="1" cap="none" spc="0" dirty="0">
              <a:ln/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" name="Picture 2" descr="C:\Documents and Settings\HS\Desktop\prizmalar\prism-quad20_43150_md.gif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3528" y="1628800"/>
            <a:ext cx="2608486" cy="4497139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3059832" y="332656"/>
            <a:ext cx="5976664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/>
                <a:solidFill>
                  <a:srgbClr val="FF0000"/>
                </a:solidFill>
                <a:effectLst/>
              </a:rPr>
              <a:t>ÖZELLİKLERİ</a:t>
            </a:r>
            <a:r>
              <a:rPr lang="tr-TR" sz="7200" b="1" cap="none" spc="0" dirty="0" smtClean="0">
                <a:ln/>
                <a:solidFill>
                  <a:srgbClr val="002060"/>
                </a:solidFill>
                <a:effectLst/>
              </a:rPr>
              <a:t>:</a:t>
            </a:r>
          </a:p>
          <a:p>
            <a:pPr algn="ctr"/>
            <a:r>
              <a:rPr lang="tr-TR" sz="7200" b="1" dirty="0" smtClean="0">
                <a:ln/>
                <a:solidFill>
                  <a:srgbClr val="FF0000"/>
                </a:solidFill>
              </a:rPr>
              <a:t>6</a:t>
            </a:r>
            <a:r>
              <a:rPr lang="tr-TR" sz="7200" b="1" dirty="0" smtClean="0">
                <a:ln/>
                <a:solidFill>
                  <a:srgbClr val="002060"/>
                </a:solidFill>
              </a:rPr>
              <a:t> YÜZÜ VAR.</a:t>
            </a:r>
          </a:p>
          <a:p>
            <a:pPr algn="ctr"/>
            <a:r>
              <a:rPr lang="tr-TR" sz="7200" b="1" cap="none" spc="0" dirty="0" smtClean="0">
                <a:ln/>
                <a:solidFill>
                  <a:srgbClr val="FF0000"/>
                </a:solidFill>
                <a:effectLst/>
              </a:rPr>
              <a:t>8</a:t>
            </a:r>
            <a:r>
              <a:rPr lang="tr-TR" sz="7200" b="1" cap="none" spc="0" dirty="0" smtClean="0">
                <a:ln/>
                <a:solidFill>
                  <a:srgbClr val="002060"/>
                </a:solidFill>
                <a:effectLst/>
              </a:rPr>
              <a:t> KÖŞESİ VAR.</a:t>
            </a:r>
          </a:p>
          <a:p>
            <a:pPr algn="ctr"/>
            <a:r>
              <a:rPr lang="tr-TR" sz="7200" b="1" dirty="0" smtClean="0">
                <a:ln/>
                <a:solidFill>
                  <a:srgbClr val="FF0000"/>
                </a:solidFill>
              </a:rPr>
              <a:t>12</a:t>
            </a:r>
            <a:r>
              <a:rPr lang="tr-TR" sz="7200" b="1" dirty="0" smtClean="0">
                <a:ln/>
                <a:solidFill>
                  <a:srgbClr val="002060"/>
                </a:solidFill>
              </a:rPr>
              <a:t> AYRITI VAR</a:t>
            </a:r>
            <a:r>
              <a:rPr lang="tr-TR" sz="5400" b="1" dirty="0" smtClean="0">
                <a:ln/>
                <a:solidFill>
                  <a:schemeClr val="accent3"/>
                </a:solidFill>
              </a:rPr>
              <a:t>.</a:t>
            </a:r>
          </a:p>
          <a:p>
            <a:pPr algn="ctr"/>
            <a:r>
              <a:rPr lang="tr-TR" sz="5400" b="1" cap="none" spc="0" dirty="0" smtClean="0">
                <a:ln/>
                <a:solidFill>
                  <a:srgbClr val="00B050"/>
                </a:solidFill>
                <a:effectLst/>
              </a:rPr>
              <a:t>TÜM YÜZEYLERİ DİKDÖRTGENDİR</a:t>
            </a:r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C:\Documents and Settings\HS\Desktop\prizmalar\Dik_02.gif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57188" y="1346200"/>
            <a:ext cx="82867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16632"/>
            <a:ext cx="8928992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/>
                <a:solidFill>
                  <a:srgbClr val="FF0000"/>
                </a:solidFill>
                <a:effectLst/>
              </a:rPr>
              <a:t>KARE PRİZMA:</a:t>
            </a:r>
          </a:p>
          <a:p>
            <a:pPr algn="ctr"/>
            <a:r>
              <a:rPr lang="tr-TR" sz="6600" b="1" dirty="0" smtClean="0">
                <a:ln/>
                <a:solidFill>
                  <a:srgbClr val="002060"/>
                </a:solidFill>
              </a:rPr>
              <a:t>Tabanı karesel bölge. Diğer yüzleri dikdörtgensel bölge</a:t>
            </a:r>
          </a:p>
          <a:p>
            <a:pPr algn="ctr"/>
            <a:r>
              <a:rPr lang="tr-TR" sz="6600" b="1" cap="none" spc="0" dirty="0" smtClean="0">
                <a:ln/>
                <a:solidFill>
                  <a:srgbClr val="002060"/>
                </a:solidFill>
                <a:effectLst/>
              </a:rPr>
              <a:t>Olan cisimlere </a:t>
            </a:r>
            <a:r>
              <a:rPr lang="tr-TR" sz="6600" b="1" cap="none" spc="0" dirty="0" smtClean="0">
                <a:ln/>
                <a:solidFill>
                  <a:srgbClr val="FF0000"/>
                </a:solidFill>
                <a:effectLst/>
              </a:rPr>
              <a:t>kare</a:t>
            </a:r>
            <a:r>
              <a:rPr lang="tr-TR" sz="6600" b="1" cap="none" spc="0" dirty="0" smtClean="0">
                <a:ln/>
                <a:solidFill>
                  <a:srgbClr val="002060"/>
                </a:solidFill>
                <a:effectLst/>
              </a:rPr>
              <a:t> </a:t>
            </a:r>
            <a:r>
              <a:rPr lang="tr-TR" sz="6600" b="1" cap="none" spc="0" dirty="0" smtClean="0">
                <a:ln/>
                <a:solidFill>
                  <a:srgbClr val="FF0000"/>
                </a:solidFill>
                <a:effectLst/>
              </a:rPr>
              <a:t>prizma</a:t>
            </a:r>
            <a:r>
              <a:rPr lang="tr-TR" sz="6600" b="1" cap="none" spc="0" dirty="0" smtClean="0">
                <a:ln/>
                <a:solidFill>
                  <a:srgbClr val="002060"/>
                </a:solidFill>
                <a:effectLst/>
              </a:rPr>
              <a:t> denir</a:t>
            </a:r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16632"/>
            <a:ext cx="8856984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8800" dirty="0" smtClean="0">
                <a:solidFill>
                  <a:srgbClr val="FF0000"/>
                </a:solidFill>
                <a:latin typeface="Comic Sans MS" pitchFamily="66" charset="0"/>
              </a:rPr>
              <a:t>Kare Prizma:</a:t>
            </a:r>
            <a:r>
              <a:rPr lang="tr-TR" sz="8800" dirty="0" smtClean="0">
                <a:latin typeface="Comic Sans MS" pitchFamily="66" charset="0"/>
              </a:rPr>
              <a:t> 6 yüzü, 8 köşesi, 12 ayrıtı vardır</a:t>
            </a:r>
            <a:endParaRPr lang="tr-TR" sz="88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 rot="9485626">
            <a:off x="217786" y="4736039"/>
            <a:ext cx="3168352" cy="1223963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0099999" lon="1500000" rev="0"/>
            </a:camera>
            <a:lightRig rig="legacyFlat4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tr-TR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436096" y="4149080"/>
            <a:ext cx="1440160" cy="2304256"/>
          </a:xfrm>
          <a:prstGeom prst="rect">
            <a:avLst/>
          </a:prstGeom>
          <a:solidFill>
            <a:srgbClr val="FF0000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0099999" lon="1500000" rev="0"/>
            </a:camera>
            <a:lightRig rig="legacyFlat4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88640"/>
            <a:ext cx="8928992" cy="68634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7200" dirty="0" smtClean="0">
                <a:solidFill>
                  <a:srgbClr val="FF0000"/>
                </a:solidFill>
                <a:latin typeface="Broadway" pitchFamily="82" charset="0"/>
              </a:rPr>
              <a:t>4- Koni:</a:t>
            </a:r>
            <a:r>
              <a:rPr lang="tr-TR" sz="7200" dirty="0" smtClean="0">
                <a:latin typeface="Broadway" pitchFamily="82" charset="0"/>
              </a:rPr>
              <a:t> </a:t>
            </a:r>
            <a:r>
              <a:rPr lang="tr-TR" sz="7200" dirty="0" smtClean="0">
                <a:solidFill>
                  <a:srgbClr val="002060"/>
                </a:solidFill>
                <a:latin typeface="Broadway" pitchFamily="82" charset="0"/>
              </a:rPr>
              <a:t>Tabanı düz yüzü, kenarı eğri, ayrıtı ve köşesi olmayan cisimlere koni denir</a:t>
            </a:r>
            <a:r>
              <a:rPr lang="tr-TR" sz="8000" dirty="0" smtClean="0">
                <a:solidFill>
                  <a:srgbClr val="002060"/>
                </a:solidFill>
                <a:latin typeface="Comic Sans MS" pitchFamily="66" charset="0"/>
              </a:rPr>
              <a:t>.</a:t>
            </a:r>
            <a:endParaRPr lang="tr-TR" sz="8000" b="1" cap="none" spc="0" dirty="0">
              <a:ln/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r>
              <a:rPr lang="tr-TR" sz="4800" dirty="0" smtClean="0">
                <a:solidFill>
                  <a:srgbClr val="002060"/>
                </a:solidFill>
                <a:latin typeface="Comic Sans MS" pitchFamily="66" charset="0"/>
              </a:rPr>
              <a:t>Ama, tepesi vardır. Fazla konuşup tepesini attırmayalım</a:t>
            </a:r>
            <a:endParaRPr lang="tr-TR" sz="4800" dirty="0">
              <a:solidFill>
                <a:srgbClr val="002060"/>
              </a:solidFill>
            </a:endParaRPr>
          </a:p>
        </p:txBody>
      </p:sp>
      <p:pic>
        <p:nvPicPr>
          <p:cNvPr id="4" name="Picture 4" descr="ED00213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2780928"/>
            <a:ext cx="2447503" cy="2683247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3199668" y="2967335"/>
            <a:ext cx="5260763" cy="30008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tr-TR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Tabanım düz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tr-TR" sz="5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Yan yüzüm eğri</a:t>
            </a:r>
            <a:endParaRPr lang="tr-TR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4" descr="animatesphere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988840"/>
            <a:ext cx="4176018" cy="4608511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323528" y="188640"/>
            <a:ext cx="8820472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8800" b="1" dirty="0" smtClean="0">
                <a:ln/>
                <a:solidFill>
                  <a:srgbClr val="FF0000"/>
                </a:solidFill>
              </a:rPr>
              <a:t>KÜRE:</a:t>
            </a:r>
          </a:p>
          <a:p>
            <a:pPr algn="ctr"/>
            <a:endParaRPr lang="tr-TR" sz="5400" b="1" dirty="0" smtClean="0">
              <a:ln/>
              <a:solidFill>
                <a:schemeClr val="accent3"/>
              </a:solidFill>
            </a:endParaRPr>
          </a:p>
          <a:p>
            <a:pPr algn="ctr"/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283968" y="1844825"/>
            <a:ext cx="468052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tr-TR" sz="4400" dirty="0" smtClean="0">
                <a:latin typeface="Gill Sans Ultra Bold" pitchFamily="34" charset="0"/>
              </a:rPr>
              <a:t>Yüzüm eğri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tr-TR" sz="4400" dirty="0" smtClean="0">
                <a:latin typeface="Gill Sans Ultra Bold" pitchFamily="34" charset="0"/>
              </a:rPr>
              <a:t> Hiç köşem yok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tr-TR" sz="4400" dirty="0" smtClean="0">
                <a:latin typeface="Gill Sans Ultra Bold" pitchFamily="34" charset="0"/>
              </a:rPr>
              <a:t> Hiç ayrıtım yok</a:t>
            </a:r>
            <a:endParaRPr lang="tr-TR" sz="4400" dirty="0">
              <a:latin typeface="Gill Sans Ultra Bold" pitchFamily="34" charset="0"/>
            </a:endParaRPr>
          </a:p>
        </p:txBody>
      </p:sp>
      <p:pic>
        <p:nvPicPr>
          <p:cNvPr id="7" name="Picture 4" descr="MPj0404946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0"/>
            <a:ext cx="1655763" cy="18732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188640"/>
            <a:ext cx="8784976" cy="840230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lnSpc>
                <a:spcPct val="90000"/>
              </a:lnSpc>
            </a:pPr>
            <a:r>
              <a:rPr lang="tr-TR" sz="5400" dirty="0" smtClean="0"/>
              <a:t>                   KÜP</a:t>
            </a:r>
            <a:endParaRPr lang="tr-TR" sz="5400" dirty="0"/>
          </a:p>
        </p:txBody>
      </p:sp>
      <p:sp>
        <p:nvSpPr>
          <p:cNvPr id="5" name="AutoShape 22"/>
          <p:cNvSpPr>
            <a:spLocks noChangeArrowheads="1"/>
          </p:cNvSpPr>
          <p:nvPr/>
        </p:nvSpPr>
        <p:spPr bwMode="auto">
          <a:xfrm>
            <a:off x="900113" y="1916832"/>
            <a:ext cx="1727671" cy="187220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3300">
                  <a:gamma/>
                  <a:shade val="46275"/>
                  <a:invGamma/>
                </a:srgbClr>
              </a:gs>
              <a:gs pos="50000">
                <a:srgbClr val="FF3300"/>
              </a:gs>
              <a:gs pos="100000">
                <a:srgbClr val="FF33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3276600" y="2347913"/>
            <a:ext cx="935038" cy="936625"/>
          </a:xfrm>
          <a:prstGeom prst="rect">
            <a:avLst/>
          </a:prstGeom>
          <a:gradFill rotWithShape="1">
            <a:gsLst>
              <a:gs pos="0">
                <a:srgbClr val="FF3300">
                  <a:gamma/>
                  <a:shade val="46275"/>
                  <a:invGamma/>
                </a:srgbClr>
              </a:gs>
              <a:gs pos="50000">
                <a:srgbClr val="FF3300"/>
              </a:gs>
              <a:gs pos="100000">
                <a:srgbClr val="FF33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4211638" y="2347913"/>
            <a:ext cx="936625" cy="936625"/>
          </a:xfrm>
          <a:prstGeom prst="rect">
            <a:avLst/>
          </a:prstGeom>
          <a:gradFill rotWithShape="1">
            <a:gsLst>
              <a:gs pos="0">
                <a:srgbClr val="FF3300">
                  <a:gamma/>
                  <a:shade val="46275"/>
                  <a:invGamma/>
                </a:srgbClr>
              </a:gs>
              <a:gs pos="50000">
                <a:srgbClr val="FF3300"/>
              </a:gs>
              <a:gs pos="100000">
                <a:srgbClr val="FF33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5148263" y="2347913"/>
            <a:ext cx="1008062" cy="936625"/>
          </a:xfrm>
          <a:prstGeom prst="rect">
            <a:avLst/>
          </a:prstGeom>
          <a:gradFill rotWithShape="1">
            <a:gsLst>
              <a:gs pos="0">
                <a:srgbClr val="FF3300">
                  <a:gamma/>
                  <a:shade val="46275"/>
                  <a:invGamma/>
                </a:srgbClr>
              </a:gs>
              <a:gs pos="50000">
                <a:srgbClr val="FF3300"/>
              </a:gs>
              <a:gs pos="100000">
                <a:srgbClr val="FF33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6156325" y="2347913"/>
            <a:ext cx="1079500" cy="936625"/>
          </a:xfrm>
          <a:prstGeom prst="rect">
            <a:avLst/>
          </a:prstGeom>
          <a:gradFill rotWithShape="1">
            <a:gsLst>
              <a:gs pos="0">
                <a:srgbClr val="FF3300">
                  <a:gamma/>
                  <a:shade val="46275"/>
                  <a:invGamma/>
                </a:srgbClr>
              </a:gs>
              <a:gs pos="50000">
                <a:srgbClr val="FF3300"/>
              </a:gs>
              <a:gs pos="100000">
                <a:srgbClr val="FF33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5148263" y="3284538"/>
            <a:ext cx="1008062" cy="1008062"/>
          </a:xfrm>
          <a:prstGeom prst="rect">
            <a:avLst/>
          </a:prstGeom>
          <a:gradFill rotWithShape="1">
            <a:gsLst>
              <a:gs pos="0">
                <a:srgbClr val="FF3300">
                  <a:gamma/>
                  <a:shade val="46275"/>
                  <a:invGamma/>
                </a:srgbClr>
              </a:gs>
              <a:gs pos="50000">
                <a:srgbClr val="FF3300"/>
              </a:gs>
              <a:gs pos="100000">
                <a:srgbClr val="FF33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5148263" y="1484313"/>
            <a:ext cx="1008062" cy="863600"/>
          </a:xfrm>
          <a:prstGeom prst="rect">
            <a:avLst/>
          </a:prstGeom>
          <a:gradFill rotWithShape="1">
            <a:gsLst>
              <a:gs pos="0">
                <a:srgbClr val="FF3300">
                  <a:gamma/>
                  <a:shade val="46275"/>
                  <a:invGamma/>
                </a:srgbClr>
              </a:gs>
              <a:gs pos="50000">
                <a:srgbClr val="FF3300"/>
              </a:gs>
              <a:gs pos="100000">
                <a:srgbClr val="FF33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12" name="Picture 23" descr="present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3573463"/>
            <a:ext cx="2520950" cy="28082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88640"/>
            <a:ext cx="89289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dirty="0" smtClean="0"/>
              <a:t> </a:t>
            </a:r>
            <a:r>
              <a:rPr lang="tr-TR" sz="6000" dirty="0" smtClean="0">
                <a:solidFill>
                  <a:srgbClr val="FF0000"/>
                </a:solidFill>
                <a:latin typeface="Gill Sans Ultra Bold" pitchFamily="34" charset="0"/>
              </a:rPr>
              <a:t>SİLİNDİR</a:t>
            </a:r>
            <a:endParaRPr lang="tr-TR" sz="6000" b="1" cap="none" spc="0" dirty="0">
              <a:ln/>
              <a:solidFill>
                <a:srgbClr val="FF0000"/>
              </a:solidFill>
              <a:effectLst/>
              <a:latin typeface="Gill Sans Ultra Bold" pitchFamily="34" charset="0"/>
            </a:endParaRP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684213" y="1844675"/>
            <a:ext cx="863600" cy="576263"/>
          </a:xfrm>
          <a:prstGeom prst="ellipse">
            <a:avLst/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Oval 11"/>
          <p:cNvSpPr>
            <a:spLocks noChangeArrowheads="1"/>
          </p:cNvSpPr>
          <p:nvPr/>
        </p:nvSpPr>
        <p:spPr bwMode="auto">
          <a:xfrm>
            <a:off x="684213" y="3500438"/>
            <a:ext cx="863600" cy="2159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684213" y="2205038"/>
            <a:ext cx="0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1547813" y="2205038"/>
            <a:ext cx="0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827584" y="4077072"/>
            <a:ext cx="914400" cy="1944216"/>
          </a:xfrm>
          <a:prstGeom prst="can">
            <a:avLst>
              <a:gd name="adj" fmla="val 33203"/>
            </a:avLst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2627313" y="1484313"/>
            <a:ext cx="936625" cy="936625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563938" y="2205038"/>
            <a:ext cx="3168650" cy="1655762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Oval 6"/>
          <p:cNvSpPr>
            <a:spLocks noChangeArrowheads="1"/>
          </p:cNvSpPr>
          <p:nvPr/>
        </p:nvSpPr>
        <p:spPr bwMode="auto">
          <a:xfrm>
            <a:off x="5435600" y="3933825"/>
            <a:ext cx="1081088" cy="1008063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13" name="Picture 13" descr="dortmum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9738" y="4243388"/>
            <a:ext cx="2354262" cy="22819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2" descr="GŞ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88641"/>
            <a:ext cx="8280920" cy="2304255"/>
          </a:xfrm>
          <a:prstGeom prst="rect">
            <a:avLst/>
          </a:prstGeom>
          <a:noFill/>
        </p:spPr>
      </p:pic>
      <p:sp>
        <p:nvSpPr>
          <p:cNvPr id="5" name="AutoShape 23"/>
          <p:cNvSpPr>
            <a:spLocks noChangeArrowheads="1"/>
          </p:cNvSpPr>
          <p:nvPr/>
        </p:nvSpPr>
        <p:spPr bwMode="auto">
          <a:xfrm>
            <a:off x="467544" y="3789040"/>
            <a:ext cx="1584176" cy="1502469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AutoShape 24"/>
          <p:cNvSpPr>
            <a:spLocks noChangeArrowheads="1"/>
          </p:cNvSpPr>
          <p:nvPr/>
        </p:nvSpPr>
        <p:spPr bwMode="auto">
          <a:xfrm>
            <a:off x="2771775" y="3573016"/>
            <a:ext cx="914400" cy="2232472"/>
          </a:xfrm>
          <a:prstGeom prst="can">
            <a:avLst>
              <a:gd name="adj" fmla="val 33203"/>
            </a:avLst>
          </a:prstGeom>
          <a:solidFill>
            <a:srgbClr val="7030A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4572000" y="2708920"/>
            <a:ext cx="1367457" cy="2519933"/>
          </a:xfrm>
          <a:prstGeom prst="rect">
            <a:avLst/>
          </a:prstGeom>
          <a:solidFill>
            <a:srgbClr val="00B0F0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1500000" lon="1500000" rev="0"/>
            </a:camera>
            <a:lightRig rig="legacyFlat2" dir="b"/>
          </a:scene3d>
          <a:sp3d extrusionH="887400" prstMaterial="legacyMatte">
            <a:bevelT w="13500" h="13500" prst="angle"/>
            <a:bevelB w="13500" h="13500" prst="angle"/>
            <a:extrusionClr>
              <a:srgbClr val="00FF00"/>
            </a:extrusionClr>
          </a:sp3d>
        </p:spPr>
        <p:txBody>
          <a:bodyPr wrap="none" anchor="ctr">
            <a:flatTx/>
          </a:bodyPr>
          <a:lstStyle/>
          <a:p>
            <a:endParaRPr lang="tr-TR"/>
          </a:p>
        </p:txBody>
      </p:sp>
      <p:sp>
        <p:nvSpPr>
          <p:cNvPr id="8" name="Line 26"/>
          <p:cNvSpPr>
            <a:spLocks noChangeShapeType="1"/>
          </p:cNvSpPr>
          <p:nvPr/>
        </p:nvSpPr>
        <p:spPr bwMode="auto">
          <a:xfrm flipH="1">
            <a:off x="6300788" y="3787775"/>
            <a:ext cx="719137" cy="18732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9" name="Line 28"/>
          <p:cNvSpPr>
            <a:spLocks noChangeShapeType="1"/>
          </p:cNvSpPr>
          <p:nvPr/>
        </p:nvSpPr>
        <p:spPr bwMode="auto">
          <a:xfrm>
            <a:off x="7019925" y="3787775"/>
            <a:ext cx="648419" cy="187347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0" name="Oval 27"/>
          <p:cNvSpPr>
            <a:spLocks noChangeArrowheads="1"/>
          </p:cNvSpPr>
          <p:nvPr/>
        </p:nvSpPr>
        <p:spPr bwMode="auto">
          <a:xfrm>
            <a:off x="6372200" y="5445224"/>
            <a:ext cx="1295400" cy="288925"/>
          </a:xfrm>
          <a:prstGeom prst="ellipse">
            <a:avLst/>
          </a:prstGeom>
          <a:solidFill>
            <a:srgbClr val="00FF00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8864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dirty="0" smtClean="0"/>
              <a:t> </a:t>
            </a:r>
            <a:r>
              <a:rPr lang="tr-TR" sz="5400" dirty="0" smtClean="0">
                <a:solidFill>
                  <a:srgbClr val="FF0000"/>
                </a:solidFill>
                <a:latin typeface="Broadway" pitchFamily="82" charset="0"/>
              </a:rPr>
              <a:t>ÜÇGEN PRİZMA</a:t>
            </a:r>
            <a:endParaRPr lang="tr-TR" sz="5400" b="1" cap="none" spc="0" dirty="0">
              <a:ln/>
              <a:solidFill>
                <a:srgbClr val="FF0000"/>
              </a:solidFill>
              <a:effectLst/>
              <a:latin typeface="Broadway" pitchFamily="82" charset="0"/>
            </a:endParaRPr>
          </a:p>
        </p:txBody>
      </p:sp>
      <p:sp>
        <p:nvSpPr>
          <p:cNvPr id="5" name="AutoShape 20"/>
          <p:cNvSpPr>
            <a:spLocks noChangeArrowheads="1"/>
          </p:cNvSpPr>
          <p:nvPr/>
        </p:nvSpPr>
        <p:spPr bwMode="auto">
          <a:xfrm rot="443219">
            <a:off x="539750" y="2708275"/>
            <a:ext cx="935038" cy="1154113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AutoShape 21"/>
          <p:cNvSpPr>
            <a:spLocks noChangeArrowheads="1"/>
          </p:cNvSpPr>
          <p:nvPr/>
        </p:nvSpPr>
        <p:spPr bwMode="auto">
          <a:xfrm rot="1110073">
            <a:off x="3059113" y="2060575"/>
            <a:ext cx="1081087" cy="1008063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 flipV="1">
            <a:off x="1043608" y="2132856"/>
            <a:ext cx="2663825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auto">
          <a:xfrm flipV="1">
            <a:off x="1259632" y="2852738"/>
            <a:ext cx="1729631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 flipV="1">
            <a:off x="1403350" y="3213100"/>
            <a:ext cx="2519363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4787900" y="2133600"/>
            <a:ext cx="1152525" cy="2374900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5940425" y="2133600"/>
            <a:ext cx="1079500" cy="2374900"/>
          </a:xfrm>
          <a:prstGeom prst="rect">
            <a:avLst/>
          </a:prstGeom>
          <a:solidFill>
            <a:srgbClr val="00206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7019925" y="2133600"/>
            <a:ext cx="1081088" cy="23749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AutoShape 19"/>
          <p:cNvSpPr>
            <a:spLocks noChangeArrowheads="1"/>
          </p:cNvSpPr>
          <p:nvPr/>
        </p:nvSpPr>
        <p:spPr bwMode="auto">
          <a:xfrm>
            <a:off x="5867400" y="1196975"/>
            <a:ext cx="1152525" cy="936625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4" name="AutoShape 18"/>
          <p:cNvSpPr>
            <a:spLocks noChangeArrowheads="1"/>
          </p:cNvSpPr>
          <p:nvPr/>
        </p:nvSpPr>
        <p:spPr bwMode="auto">
          <a:xfrm rot="10800000">
            <a:off x="5940425" y="4508500"/>
            <a:ext cx="1079500" cy="865188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5" name="tower"/>
          <p:cNvSpPr>
            <a:spLocks noEditPoints="1" noChangeArrowheads="1"/>
          </p:cNvSpPr>
          <p:nvPr/>
        </p:nvSpPr>
        <p:spPr bwMode="auto">
          <a:xfrm>
            <a:off x="683568" y="4365104"/>
            <a:ext cx="904875" cy="1809750"/>
          </a:xfrm>
          <a:custGeom>
            <a:avLst/>
            <a:gdLst>
              <a:gd name="T0" fmla="*/ 0 w 21600"/>
              <a:gd name="T1" fmla="*/ 2184 h 21600"/>
              <a:gd name="T2" fmla="*/ 6664 w 21600"/>
              <a:gd name="T3" fmla="*/ 0 h 21600"/>
              <a:gd name="T4" fmla="*/ 10800 w 21600"/>
              <a:gd name="T5" fmla="*/ 0 h 21600"/>
              <a:gd name="T6" fmla="*/ 21600 w 21600"/>
              <a:gd name="T7" fmla="*/ 0 h 21600"/>
              <a:gd name="T8" fmla="*/ 21600 w 21600"/>
              <a:gd name="T9" fmla="*/ 11649 h 21600"/>
              <a:gd name="T10" fmla="*/ 21600 w 21600"/>
              <a:gd name="T11" fmla="*/ 19416 h 21600"/>
              <a:gd name="T12" fmla="*/ 15166 w 21600"/>
              <a:gd name="T13" fmla="*/ 21600 h 21600"/>
              <a:gd name="T14" fmla="*/ 10570 w 21600"/>
              <a:gd name="T15" fmla="*/ 21600 h 21600"/>
              <a:gd name="T16" fmla="*/ 0 w 21600"/>
              <a:gd name="T17" fmla="*/ 21600 h 21600"/>
              <a:gd name="T18" fmla="*/ 0 w 21600"/>
              <a:gd name="T19" fmla="*/ 11528 h 21600"/>
              <a:gd name="T20" fmla="*/ 459 w 21600"/>
              <a:gd name="T21" fmla="*/ 22540 h 21600"/>
              <a:gd name="T22" fmla="*/ 21485 w 21600"/>
              <a:gd name="T23" fmla="*/ 270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0" y="2184"/>
                </a:moveTo>
                <a:lnTo>
                  <a:pt x="6664" y="0"/>
                </a:lnTo>
                <a:lnTo>
                  <a:pt x="10800" y="0"/>
                </a:lnTo>
                <a:lnTo>
                  <a:pt x="21600" y="0"/>
                </a:lnTo>
                <a:lnTo>
                  <a:pt x="21600" y="11649"/>
                </a:lnTo>
                <a:lnTo>
                  <a:pt x="21600" y="19416"/>
                </a:lnTo>
                <a:lnTo>
                  <a:pt x="15166" y="21600"/>
                </a:lnTo>
                <a:lnTo>
                  <a:pt x="10570" y="21600"/>
                </a:lnTo>
                <a:lnTo>
                  <a:pt x="0" y="21600"/>
                </a:lnTo>
                <a:lnTo>
                  <a:pt x="0" y="11528"/>
                </a:lnTo>
                <a:lnTo>
                  <a:pt x="0" y="2184"/>
                </a:lnTo>
                <a:close/>
              </a:path>
              <a:path w="21600" h="21600" extrusionOk="0">
                <a:moveTo>
                  <a:pt x="0" y="2184"/>
                </a:moveTo>
                <a:lnTo>
                  <a:pt x="0" y="2184"/>
                </a:lnTo>
                <a:lnTo>
                  <a:pt x="14706" y="2184"/>
                </a:lnTo>
                <a:lnTo>
                  <a:pt x="21600" y="0"/>
                </a:lnTo>
                <a:moveTo>
                  <a:pt x="0" y="2184"/>
                </a:moveTo>
                <a:lnTo>
                  <a:pt x="14706" y="2184"/>
                </a:lnTo>
                <a:lnTo>
                  <a:pt x="14706" y="5339"/>
                </a:lnTo>
                <a:lnTo>
                  <a:pt x="14706" y="17474"/>
                </a:lnTo>
                <a:lnTo>
                  <a:pt x="14706" y="21600"/>
                </a:lnTo>
                <a:moveTo>
                  <a:pt x="1149" y="3034"/>
                </a:moveTo>
                <a:lnTo>
                  <a:pt x="13328" y="3034"/>
                </a:lnTo>
                <a:lnTo>
                  <a:pt x="13328" y="3519"/>
                </a:lnTo>
                <a:lnTo>
                  <a:pt x="1149" y="3519"/>
                </a:lnTo>
                <a:lnTo>
                  <a:pt x="1149" y="3034"/>
                </a:lnTo>
                <a:moveTo>
                  <a:pt x="1149" y="4490"/>
                </a:moveTo>
                <a:lnTo>
                  <a:pt x="13328" y="4490"/>
                </a:lnTo>
                <a:lnTo>
                  <a:pt x="13328" y="4854"/>
                </a:lnTo>
                <a:lnTo>
                  <a:pt x="1149" y="4854"/>
                </a:lnTo>
                <a:lnTo>
                  <a:pt x="1149" y="4490"/>
                </a:lnTo>
                <a:moveTo>
                  <a:pt x="1149" y="5946"/>
                </a:moveTo>
                <a:lnTo>
                  <a:pt x="13328" y="5946"/>
                </a:lnTo>
                <a:lnTo>
                  <a:pt x="13328" y="6310"/>
                </a:lnTo>
                <a:lnTo>
                  <a:pt x="1149" y="6310"/>
                </a:lnTo>
                <a:lnTo>
                  <a:pt x="1149" y="5946"/>
                </a:ln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88640"/>
            <a:ext cx="8928992" cy="8402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tr-TR" sz="5400" dirty="0" smtClean="0">
                <a:solidFill>
                  <a:srgbClr val="FF0000"/>
                </a:solidFill>
                <a:latin typeface="Broadway" pitchFamily="82" charset="0"/>
              </a:rPr>
              <a:t>KARE PRİZMA</a:t>
            </a:r>
            <a:endParaRPr lang="tr-TR" sz="5400" dirty="0">
              <a:solidFill>
                <a:srgbClr val="FF0000"/>
              </a:solidFill>
              <a:latin typeface="Broadway" pitchFamily="82" charset="0"/>
            </a:endParaRPr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251520" y="1700808"/>
            <a:ext cx="1214437" cy="2735262"/>
          </a:xfrm>
          <a:prstGeom prst="cube">
            <a:avLst>
              <a:gd name="adj" fmla="val 24968"/>
            </a:avLst>
          </a:prstGeom>
          <a:solidFill>
            <a:srgbClr val="FFC000"/>
          </a:solidFill>
          <a:ln w="9525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3132138" y="1844675"/>
            <a:ext cx="935037" cy="29527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4067175" y="1844675"/>
            <a:ext cx="1009650" cy="2952750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5076825" y="1844675"/>
            <a:ext cx="1008063" cy="295275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6084888" y="1844675"/>
            <a:ext cx="1150937" cy="2952750"/>
          </a:xfrm>
          <a:prstGeom prst="rect">
            <a:avLst/>
          </a:prstGeom>
          <a:gradFill rotWithShape="1">
            <a:gsLst>
              <a:gs pos="0">
                <a:srgbClr val="990000">
                  <a:gamma/>
                  <a:shade val="46275"/>
                  <a:invGamma/>
                </a:srgbClr>
              </a:gs>
              <a:gs pos="50000">
                <a:srgbClr val="990000"/>
              </a:gs>
              <a:gs pos="100000">
                <a:srgbClr val="99000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5076825" y="4797425"/>
            <a:ext cx="1008063" cy="936625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5076825" y="908050"/>
            <a:ext cx="1008063" cy="936625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tower"/>
          <p:cNvSpPr>
            <a:spLocks noEditPoints="1" noChangeArrowheads="1"/>
          </p:cNvSpPr>
          <p:nvPr/>
        </p:nvSpPr>
        <p:spPr bwMode="auto">
          <a:xfrm>
            <a:off x="7956550" y="3860800"/>
            <a:ext cx="904875" cy="1809750"/>
          </a:xfrm>
          <a:custGeom>
            <a:avLst/>
            <a:gdLst>
              <a:gd name="T0" fmla="*/ 0 w 21600"/>
              <a:gd name="T1" fmla="*/ 2184 h 21600"/>
              <a:gd name="T2" fmla="*/ 6664 w 21600"/>
              <a:gd name="T3" fmla="*/ 0 h 21600"/>
              <a:gd name="T4" fmla="*/ 10800 w 21600"/>
              <a:gd name="T5" fmla="*/ 0 h 21600"/>
              <a:gd name="T6" fmla="*/ 21600 w 21600"/>
              <a:gd name="T7" fmla="*/ 0 h 21600"/>
              <a:gd name="T8" fmla="*/ 21600 w 21600"/>
              <a:gd name="T9" fmla="*/ 11649 h 21600"/>
              <a:gd name="T10" fmla="*/ 21600 w 21600"/>
              <a:gd name="T11" fmla="*/ 19416 h 21600"/>
              <a:gd name="T12" fmla="*/ 15166 w 21600"/>
              <a:gd name="T13" fmla="*/ 21600 h 21600"/>
              <a:gd name="T14" fmla="*/ 10570 w 21600"/>
              <a:gd name="T15" fmla="*/ 21600 h 21600"/>
              <a:gd name="T16" fmla="*/ 0 w 21600"/>
              <a:gd name="T17" fmla="*/ 21600 h 21600"/>
              <a:gd name="T18" fmla="*/ 0 w 21600"/>
              <a:gd name="T19" fmla="*/ 11528 h 21600"/>
              <a:gd name="T20" fmla="*/ 459 w 21600"/>
              <a:gd name="T21" fmla="*/ 22540 h 21600"/>
              <a:gd name="T22" fmla="*/ 21485 w 21600"/>
              <a:gd name="T23" fmla="*/ 270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0" y="2184"/>
                </a:moveTo>
                <a:lnTo>
                  <a:pt x="6664" y="0"/>
                </a:lnTo>
                <a:lnTo>
                  <a:pt x="10800" y="0"/>
                </a:lnTo>
                <a:lnTo>
                  <a:pt x="21600" y="0"/>
                </a:lnTo>
                <a:lnTo>
                  <a:pt x="21600" y="11649"/>
                </a:lnTo>
                <a:lnTo>
                  <a:pt x="21600" y="19416"/>
                </a:lnTo>
                <a:lnTo>
                  <a:pt x="15166" y="21600"/>
                </a:lnTo>
                <a:lnTo>
                  <a:pt x="10570" y="21600"/>
                </a:lnTo>
                <a:lnTo>
                  <a:pt x="0" y="21600"/>
                </a:lnTo>
                <a:lnTo>
                  <a:pt x="0" y="11528"/>
                </a:lnTo>
                <a:lnTo>
                  <a:pt x="0" y="2184"/>
                </a:lnTo>
                <a:close/>
              </a:path>
              <a:path w="21600" h="21600" extrusionOk="0">
                <a:moveTo>
                  <a:pt x="0" y="2184"/>
                </a:moveTo>
                <a:lnTo>
                  <a:pt x="0" y="2184"/>
                </a:lnTo>
                <a:lnTo>
                  <a:pt x="14706" y="2184"/>
                </a:lnTo>
                <a:lnTo>
                  <a:pt x="21600" y="0"/>
                </a:lnTo>
                <a:moveTo>
                  <a:pt x="0" y="2184"/>
                </a:moveTo>
                <a:lnTo>
                  <a:pt x="14706" y="2184"/>
                </a:lnTo>
                <a:lnTo>
                  <a:pt x="14706" y="5339"/>
                </a:lnTo>
                <a:lnTo>
                  <a:pt x="14706" y="17474"/>
                </a:lnTo>
                <a:lnTo>
                  <a:pt x="14706" y="21600"/>
                </a:lnTo>
                <a:moveTo>
                  <a:pt x="1149" y="3034"/>
                </a:moveTo>
                <a:lnTo>
                  <a:pt x="13328" y="3034"/>
                </a:lnTo>
                <a:lnTo>
                  <a:pt x="13328" y="3519"/>
                </a:lnTo>
                <a:lnTo>
                  <a:pt x="1149" y="3519"/>
                </a:lnTo>
                <a:lnTo>
                  <a:pt x="1149" y="3034"/>
                </a:lnTo>
                <a:moveTo>
                  <a:pt x="1149" y="4490"/>
                </a:moveTo>
                <a:lnTo>
                  <a:pt x="13328" y="4490"/>
                </a:lnTo>
                <a:lnTo>
                  <a:pt x="13328" y="4854"/>
                </a:lnTo>
                <a:lnTo>
                  <a:pt x="1149" y="4854"/>
                </a:lnTo>
                <a:lnTo>
                  <a:pt x="1149" y="4490"/>
                </a:lnTo>
                <a:moveTo>
                  <a:pt x="1149" y="5946"/>
                </a:moveTo>
                <a:lnTo>
                  <a:pt x="13328" y="5946"/>
                </a:lnTo>
                <a:lnTo>
                  <a:pt x="13328" y="6310"/>
                </a:lnTo>
                <a:lnTo>
                  <a:pt x="1149" y="6310"/>
                </a:lnTo>
                <a:lnTo>
                  <a:pt x="1149" y="5946"/>
                </a:lnTo>
              </a:path>
            </a:pathLst>
          </a:cu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188640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dirty="0" smtClean="0">
                <a:solidFill>
                  <a:srgbClr val="FF0000"/>
                </a:solidFill>
                <a:latin typeface="Broadway" pitchFamily="82" charset="0"/>
              </a:rPr>
              <a:t>DİKDÖRTGEN PRİZMA</a:t>
            </a:r>
            <a:endParaRPr lang="tr-TR" sz="5400" b="1" cap="none" spc="0" dirty="0">
              <a:ln/>
              <a:solidFill>
                <a:srgbClr val="FF0000"/>
              </a:solidFill>
              <a:effectLst/>
              <a:latin typeface="Broadway" pitchFamily="82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11560" y="2204864"/>
            <a:ext cx="360363" cy="1079500"/>
          </a:xfrm>
          <a:prstGeom prst="rect">
            <a:avLst/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 flipV="1">
            <a:off x="611560" y="1484784"/>
            <a:ext cx="151130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V="1">
            <a:off x="971600" y="1556792"/>
            <a:ext cx="1295400" cy="649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flipV="1">
            <a:off x="971600" y="2420888"/>
            <a:ext cx="1512168" cy="86315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2267744" y="1556792"/>
            <a:ext cx="144016" cy="93610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>
            <a:off x="2123728" y="1484784"/>
            <a:ext cx="142875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916238" y="2060575"/>
            <a:ext cx="1655762" cy="216058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4572000" y="2060575"/>
            <a:ext cx="576263" cy="2160588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5148263" y="2060575"/>
            <a:ext cx="1728787" cy="216058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6877050" y="2060575"/>
            <a:ext cx="574675" cy="2160588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5148263" y="1628775"/>
            <a:ext cx="1728787" cy="43180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5148263" y="4221163"/>
            <a:ext cx="1728787" cy="431800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7" name="scanner1"/>
          <p:cNvSpPr>
            <a:spLocks noEditPoints="1" noChangeArrowheads="1"/>
          </p:cNvSpPr>
          <p:nvPr/>
        </p:nvSpPr>
        <p:spPr bwMode="auto">
          <a:xfrm>
            <a:off x="6732588" y="5157788"/>
            <a:ext cx="1809750" cy="904875"/>
          </a:xfrm>
          <a:custGeom>
            <a:avLst/>
            <a:gdLst>
              <a:gd name="T0" fmla="*/ 21600 w 21600"/>
              <a:gd name="T1" fmla="*/ 7200 h 21600"/>
              <a:gd name="T2" fmla="*/ 21600 w 21600"/>
              <a:gd name="T3" fmla="*/ 12695 h 21600"/>
              <a:gd name="T4" fmla="*/ 13925 w 21600"/>
              <a:gd name="T5" fmla="*/ 21600 h 21600"/>
              <a:gd name="T6" fmla="*/ 0 w 21600"/>
              <a:gd name="T7" fmla="*/ 11558 h 21600"/>
              <a:gd name="T8" fmla="*/ 0 w 21600"/>
              <a:gd name="T9" fmla="*/ 6063 h 21600"/>
              <a:gd name="T10" fmla="*/ 7456 w 21600"/>
              <a:gd name="T11" fmla="*/ 0 h 21600"/>
              <a:gd name="T12" fmla="*/ 18749 w 21600"/>
              <a:gd name="T13" fmla="*/ 947 h 21600"/>
              <a:gd name="T14" fmla="*/ 1425 w 21600"/>
              <a:gd name="T15" fmla="*/ 23068 h 21600"/>
              <a:gd name="T16" fmla="*/ 20312 w 21600"/>
              <a:gd name="T17" fmla="*/ 3093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21600" h="21600" extrusionOk="0">
                <a:moveTo>
                  <a:pt x="15350" y="4547"/>
                </a:moveTo>
                <a:lnTo>
                  <a:pt x="21600" y="7200"/>
                </a:lnTo>
                <a:lnTo>
                  <a:pt x="21600" y="10800"/>
                </a:lnTo>
                <a:lnTo>
                  <a:pt x="21600" y="12695"/>
                </a:lnTo>
                <a:lnTo>
                  <a:pt x="13925" y="21600"/>
                </a:lnTo>
                <a:lnTo>
                  <a:pt x="10964" y="19326"/>
                </a:lnTo>
                <a:lnTo>
                  <a:pt x="0" y="11558"/>
                </a:lnTo>
                <a:lnTo>
                  <a:pt x="0" y="10800"/>
                </a:lnTo>
                <a:lnTo>
                  <a:pt x="0" y="6063"/>
                </a:lnTo>
                <a:lnTo>
                  <a:pt x="7456" y="0"/>
                </a:lnTo>
                <a:lnTo>
                  <a:pt x="8552" y="568"/>
                </a:lnTo>
                <a:lnTo>
                  <a:pt x="10964" y="568"/>
                </a:lnTo>
                <a:lnTo>
                  <a:pt x="18749" y="947"/>
                </a:lnTo>
                <a:lnTo>
                  <a:pt x="15350" y="4547"/>
                </a:lnTo>
                <a:close/>
              </a:path>
              <a:path w="21600" h="21600" extrusionOk="0">
                <a:moveTo>
                  <a:pt x="15350" y="4547"/>
                </a:moveTo>
                <a:lnTo>
                  <a:pt x="21600" y="7200"/>
                </a:lnTo>
                <a:lnTo>
                  <a:pt x="13925" y="15347"/>
                </a:lnTo>
                <a:lnTo>
                  <a:pt x="0" y="6063"/>
                </a:lnTo>
                <a:moveTo>
                  <a:pt x="8552" y="568"/>
                </a:moveTo>
                <a:lnTo>
                  <a:pt x="2083" y="6063"/>
                </a:lnTo>
                <a:lnTo>
                  <a:pt x="11951" y="7579"/>
                </a:lnTo>
                <a:lnTo>
                  <a:pt x="15350" y="4547"/>
                </a:lnTo>
                <a:moveTo>
                  <a:pt x="14254" y="5684"/>
                </a:moveTo>
                <a:lnTo>
                  <a:pt x="19078" y="7768"/>
                </a:lnTo>
                <a:lnTo>
                  <a:pt x="13815" y="13074"/>
                </a:lnTo>
                <a:lnTo>
                  <a:pt x="2083" y="6063"/>
                </a:lnTo>
                <a:moveTo>
                  <a:pt x="13925" y="21600"/>
                </a:moveTo>
                <a:lnTo>
                  <a:pt x="13925" y="20463"/>
                </a:lnTo>
                <a:lnTo>
                  <a:pt x="13925" y="16674"/>
                </a:lnTo>
                <a:lnTo>
                  <a:pt x="13925" y="15347"/>
                </a:lnTo>
              </a:path>
            </a:pathLst>
          </a:custGeom>
          <a:solidFill>
            <a:srgbClr val="7030A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16632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buFont typeface="Arial" charset="0"/>
              <a:buNone/>
            </a:pPr>
            <a:r>
              <a:rPr lang="tr-TR" sz="7200" dirty="0" smtClean="0">
                <a:solidFill>
                  <a:srgbClr val="FF0000"/>
                </a:solidFill>
                <a:latin typeface="Broadway" pitchFamily="82" charset="0"/>
              </a:rPr>
              <a:t>KONİ</a:t>
            </a:r>
            <a:endParaRPr lang="tr-TR" sz="7200" dirty="0">
              <a:solidFill>
                <a:srgbClr val="FF0000"/>
              </a:solidFill>
              <a:latin typeface="Broadway" pitchFamily="82" charset="0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755650" y="2997200"/>
            <a:ext cx="1439863" cy="3603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tr-TR" dirty="0" smtClean="0"/>
              <a:t>KONİ</a:t>
            </a:r>
            <a:endParaRPr lang="tr-TR" dirty="0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 flipV="1">
            <a:off x="755650" y="1052513"/>
            <a:ext cx="792163" cy="215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1547813" y="1125538"/>
            <a:ext cx="649287" cy="208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4284663" y="3429000"/>
            <a:ext cx="1296987" cy="1223963"/>
          </a:xfrm>
          <a:prstGeom prst="ellipse">
            <a:avLst/>
          </a:prstGeom>
          <a:gradFill rotWithShape="1">
            <a:gsLst>
              <a:gs pos="0">
                <a:srgbClr val="FF00FF">
                  <a:gamma/>
                  <a:shade val="46275"/>
                  <a:invGamma/>
                </a:srgbClr>
              </a:gs>
              <a:gs pos="50000">
                <a:srgbClr val="FF00FF"/>
              </a:gs>
              <a:gs pos="100000">
                <a:srgbClr val="FF00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 flipH="1">
            <a:off x="3348038" y="1341438"/>
            <a:ext cx="1584325" cy="1582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1" name="Arc 23"/>
          <p:cNvSpPr>
            <a:spLocks/>
          </p:cNvSpPr>
          <p:nvPr/>
        </p:nvSpPr>
        <p:spPr bwMode="auto">
          <a:xfrm rot="10402014">
            <a:off x="3355975" y="2778125"/>
            <a:ext cx="3021013" cy="649288"/>
          </a:xfrm>
          <a:custGeom>
            <a:avLst/>
            <a:gdLst>
              <a:gd name="G0" fmla="+- 9905 0 0"/>
              <a:gd name="G1" fmla="+- 21600 0 0"/>
              <a:gd name="G2" fmla="+- 21600 0 0"/>
              <a:gd name="T0" fmla="*/ 0 w 31505"/>
              <a:gd name="T1" fmla="*/ 2405 h 21600"/>
              <a:gd name="T2" fmla="*/ 31505 w 31505"/>
              <a:gd name="T3" fmla="*/ 21600 h 21600"/>
              <a:gd name="T4" fmla="*/ 9905 w 31505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505" h="21600" fill="none" extrusionOk="0">
                <a:moveTo>
                  <a:pt x="-1" y="2404"/>
                </a:moveTo>
                <a:cubicBezTo>
                  <a:pt x="3062" y="824"/>
                  <a:pt x="6458" y="-1"/>
                  <a:pt x="9905" y="0"/>
                </a:cubicBezTo>
                <a:cubicBezTo>
                  <a:pt x="21834" y="0"/>
                  <a:pt x="31505" y="9670"/>
                  <a:pt x="31505" y="21600"/>
                </a:cubicBezTo>
              </a:path>
              <a:path w="31505" h="21600" stroke="0" extrusionOk="0">
                <a:moveTo>
                  <a:pt x="-1" y="2404"/>
                </a:moveTo>
                <a:cubicBezTo>
                  <a:pt x="3062" y="824"/>
                  <a:pt x="6458" y="-1"/>
                  <a:pt x="9905" y="0"/>
                </a:cubicBezTo>
                <a:cubicBezTo>
                  <a:pt x="21834" y="0"/>
                  <a:pt x="31505" y="9670"/>
                  <a:pt x="31505" y="21600"/>
                </a:cubicBezTo>
                <a:lnTo>
                  <a:pt x="9905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4859338" y="1341438"/>
            <a:ext cx="1512887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pic>
        <p:nvPicPr>
          <p:cNvPr id="13" name="Picture 24" descr="cigognesyl22ls5f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3570288"/>
            <a:ext cx="2303462" cy="22590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619672" y="116632"/>
            <a:ext cx="6264696" cy="10895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tr-TR" sz="7200" dirty="0" smtClean="0">
                <a:solidFill>
                  <a:srgbClr val="FF0000"/>
                </a:solidFill>
                <a:latin typeface="Broadway" pitchFamily="82" charset="0"/>
              </a:rPr>
              <a:t>KÜRE</a:t>
            </a:r>
            <a:endParaRPr lang="tr-TR" sz="7200" dirty="0">
              <a:solidFill>
                <a:srgbClr val="FF0000"/>
              </a:solidFill>
              <a:latin typeface="Broadway" pitchFamily="82" charset="0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755650" y="1773238"/>
            <a:ext cx="3095625" cy="2859087"/>
          </a:xfrm>
          <a:prstGeom prst="ellipse">
            <a:avLst/>
          </a:prstGeom>
          <a:solidFill>
            <a:srgbClr val="FF0000"/>
          </a:solidFill>
          <a:ln w="9525">
            <a:solidFill>
              <a:srgbClr val="00B0F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" name="Picture 5" descr="earth96px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844824"/>
            <a:ext cx="2468562" cy="22875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/>
      </p:stSnd>
    </p:sndAc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116632"/>
            <a:ext cx="8856984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/>
                <a:solidFill>
                  <a:srgbClr val="FF0000"/>
                </a:solidFill>
                <a:effectLst/>
              </a:rPr>
              <a:t>HAZIRLAYAN</a:t>
            </a:r>
            <a:r>
              <a:rPr lang="tr-TR" sz="6600" b="1" cap="none" spc="0" dirty="0" smtClean="0">
                <a:ln/>
                <a:solidFill>
                  <a:srgbClr val="002060"/>
                </a:solidFill>
                <a:effectLst/>
              </a:rPr>
              <a:t> :CUMA ARAYICI</a:t>
            </a:r>
          </a:p>
          <a:p>
            <a:pPr algn="ctr"/>
            <a:r>
              <a:rPr lang="tr-TR" sz="6600" b="1" dirty="0" smtClean="0">
                <a:ln/>
                <a:solidFill>
                  <a:srgbClr val="FF0000"/>
                </a:solidFill>
              </a:rPr>
              <a:t>M.K.ATATÜRK</a:t>
            </a:r>
            <a:r>
              <a:rPr lang="tr-TR" sz="6600" b="1" dirty="0" smtClean="0">
                <a:ln/>
                <a:solidFill>
                  <a:srgbClr val="002060"/>
                </a:solidFill>
              </a:rPr>
              <a:t> ORTAOKULU</a:t>
            </a:r>
          </a:p>
          <a:p>
            <a:pPr algn="ctr"/>
            <a:r>
              <a:rPr lang="tr-TR" sz="6600" b="1" cap="none" spc="0" dirty="0" smtClean="0">
                <a:ln/>
                <a:solidFill>
                  <a:srgbClr val="FF0000"/>
                </a:solidFill>
                <a:effectLst/>
              </a:rPr>
              <a:t>MALATYA-MERKEZ</a:t>
            </a:r>
            <a:endParaRPr lang="tr-TR" sz="66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332656"/>
            <a:ext cx="885698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</a:rPr>
              <a:t>KÜP VE ÖZELLİKLERİ</a:t>
            </a:r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:</a:t>
            </a:r>
          </a:p>
          <a:p>
            <a:pPr algn="ctr"/>
            <a:r>
              <a:rPr lang="tr-TR" sz="5400" b="1" dirty="0" smtClean="0">
                <a:ln/>
                <a:solidFill>
                  <a:srgbClr val="002060"/>
                </a:solidFill>
              </a:rPr>
              <a:t>Tüm ayrıtları birbirine eşit olan dik prizmaya küp denir</a:t>
            </a:r>
            <a:r>
              <a:rPr lang="tr-TR" sz="5400" b="1" dirty="0" smtClean="0">
                <a:ln/>
                <a:solidFill>
                  <a:schemeClr val="accent3"/>
                </a:solidFill>
              </a:rPr>
              <a:t>.</a:t>
            </a:r>
          </a:p>
          <a:p>
            <a:pPr algn="ctr"/>
            <a:r>
              <a:rPr lang="tr-TR" sz="5400" b="1" dirty="0" smtClean="0">
                <a:ln/>
                <a:solidFill>
                  <a:srgbClr val="002060"/>
                </a:solidFill>
              </a:rPr>
              <a:t>Küpün tüm yüzeyleri &lt;</a:t>
            </a:r>
            <a:r>
              <a:rPr lang="tr-TR" sz="5400" b="1" dirty="0" smtClean="0">
                <a:ln/>
                <a:solidFill>
                  <a:srgbClr val="FF0000"/>
                </a:solidFill>
              </a:rPr>
              <a:t>kare</a:t>
            </a:r>
            <a:r>
              <a:rPr lang="tr-TR" sz="5400" b="1" dirty="0" smtClean="0">
                <a:ln/>
                <a:solidFill>
                  <a:srgbClr val="002060"/>
                </a:solidFill>
              </a:rPr>
              <a:t>&gt; şeklindedir.</a:t>
            </a:r>
            <a:endParaRPr lang="tr-TR" sz="5400" b="1" cap="none" spc="0" dirty="0">
              <a:ln/>
              <a:solidFill>
                <a:srgbClr val="002060"/>
              </a:solidFill>
              <a:effectLst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683568" y="3933056"/>
            <a:ext cx="1728192" cy="1646485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50000">
                <a:srgbClr val="00FF00"/>
              </a:gs>
              <a:gs pos="100000">
                <a:srgbClr val="00FF00">
                  <a:gamma/>
                  <a:shade val="46275"/>
                  <a:invGamma/>
                </a:srgbClr>
              </a:gs>
            </a:gsLst>
            <a:lin ang="5400000" scaled="1"/>
          </a:gra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88640"/>
            <a:ext cx="8928992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</a:rPr>
              <a:t>KÜPÜN ÖZELLİKLERİ</a:t>
            </a:r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:</a:t>
            </a:r>
          </a:p>
          <a:p>
            <a:pPr algn="ctr"/>
            <a:r>
              <a:rPr lang="tr-TR" sz="7200" b="1" dirty="0" smtClean="0">
                <a:ln/>
                <a:solidFill>
                  <a:srgbClr val="FF0000"/>
                </a:solidFill>
              </a:rPr>
              <a:t>6</a:t>
            </a:r>
            <a:r>
              <a:rPr lang="tr-TR" sz="7200" b="1" dirty="0" smtClean="0">
                <a:ln/>
                <a:solidFill>
                  <a:srgbClr val="002060"/>
                </a:solidFill>
              </a:rPr>
              <a:t> yüzü, </a:t>
            </a:r>
            <a:r>
              <a:rPr lang="tr-TR" sz="7200" b="1" dirty="0" smtClean="0">
                <a:ln/>
                <a:solidFill>
                  <a:srgbClr val="FF0000"/>
                </a:solidFill>
              </a:rPr>
              <a:t>8</a:t>
            </a:r>
            <a:r>
              <a:rPr lang="tr-TR" sz="7200" b="1" dirty="0" smtClean="0">
                <a:ln/>
                <a:solidFill>
                  <a:srgbClr val="002060"/>
                </a:solidFill>
              </a:rPr>
              <a:t> köşesi, </a:t>
            </a:r>
            <a:r>
              <a:rPr lang="tr-TR" sz="7200" b="1" dirty="0" smtClean="0">
                <a:ln/>
                <a:solidFill>
                  <a:srgbClr val="FF0000"/>
                </a:solidFill>
              </a:rPr>
              <a:t>12</a:t>
            </a:r>
            <a:r>
              <a:rPr lang="tr-TR" sz="7200" b="1" dirty="0" smtClean="0">
                <a:ln/>
                <a:solidFill>
                  <a:srgbClr val="002060"/>
                </a:solidFill>
              </a:rPr>
              <a:t> ayrıtı( kenarı) var</a:t>
            </a:r>
            <a:r>
              <a:rPr lang="tr-TR" sz="5400" b="1" dirty="0" smtClean="0">
                <a:ln/>
                <a:solidFill>
                  <a:schemeClr val="accent3"/>
                </a:solidFill>
              </a:rPr>
              <a:t>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1619672" y="3933056"/>
            <a:ext cx="1728192" cy="1574477"/>
          </a:xfrm>
          <a:prstGeom prst="cube">
            <a:avLst>
              <a:gd name="adj" fmla="val 25000"/>
            </a:avLst>
          </a:prstGeom>
          <a:solidFill>
            <a:srgbClr val="0070C0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5 Yukarı Ok"/>
          <p:cNvSpPr/>
          <p:nvPr/>
        </p:nvSpPr>
        <p:spPr>
          <a:xfrm rot="16015351">
            <a:off x="4505143" y="2778972"/>
            <a:ext cx="288032" cy="259086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508104" y="3284984"/>
            <a:ext cx="230425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/>
                <a:solidFill>
                  <a:srgbClr val="FF0000"/>
                </a:solidFill>
                <a:effectLst/>
              </a:rPr>
              <a:t>Ayrıt</a:t>
            </a:r>
          </a:p>
          <a:p>
            <a:pPr algn="ctr"/>
            <a:r>
              <a:rPr lang="tr-TR" sz="6000" b="1" dirty="0" smtClean="0">
                <a:ln/>
                <a:solidFill>
                  <a:srgbClr val="FF0000"/>
                </a:solidFill>
              </a:rPr>
              <a:t>köşe</a:t>
            </a:r>
            <a:endParaRPr lang="tr-TR" sz="60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8" name="7 Yukarı Ok"/>
          <p:cNvSpPr/>
          <p:nvPr/>
        </p:nvSpPr>
        <p:spPr>
          <a:xfrm rot="16015351">
            <a:off x="4546834" y="3719111"/>
            <a:ext cx="288032" cy="2674365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Yukarı Ok"/>
          <p:cNvSpPr/>
          <p:nvPr/>
        </p:nvSpPr>
        <p:spPr>
          <a:xfrm rot="16670952">
            <a:off x="3616565" y="4015843"/>
            <a:ext cx="288032" cy="2974205"/>
          </a:xfrm>
          <a:prstGeom prst="upArrow">
            <a:avLst>
              <a:gd name="adj1" fmla="val 48176"/>
              <a:gd name="adj2" fmla="val 50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4211960" y="5229199"/>
            <a:ext cx="36724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</a:rPr>
              <a:t>yüzey</a:t>
            </a:r>
            <a:endParaRPr lang="tr-TR" sz="5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88640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</a:rPr>
              <a:t>PRİZMA</a:t>
            </a:r>
            <a:r>
              <a:rPr lang="tr-TR" sz="5400" b="1" cap="none" spc="0" dirty="0" smtClean="0">
                <a:ln/>
                <a:solidFill>
                  <a:srgbClr val="002060"/>
                </a:solidFill>
                <a:effectLst/>
              </a:rPr>
              <a:t>:</a:t>
            </a:r>
          </a:p>
          <a:p>
            <a:pPr algn="ctr"/>
            <a:r>
              <a:rPr lang="tr-TR" sz="5400" b="1" dirty="0" smtClean="0">
                <a:ln/>
                <a:solidFill>
                  <a:srgbClr val="002060"/>
                </a:solidFill>
              </a:rPr>
              <a:t>Alt ve üst tabanları paralel eş</a:t>
            </a:r>
          </a:p>
          <a:p>
            <a:pPr algn="ctr"/>
            <a:r>
              <a:rPr lang="tr-TR" sz="5400" b="1" cap="none" spc="0" dirty="0" smtClean="0">
                <a:ln/>
                <a:solidFill>
                  <a:srgbClr val="002060"/>
                </a:solidFill>
                <a:effectLst/>
              </a:rPr>
              <a:t>Şekillerden oluşan cisimlere </a:t>
            </a:r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</a:rPr>
              <a:t>prizma</a:t>
            </a:r>
            <a:r>
              <a:rPr lang="tr-TR" sz="5400" b="1" cap="none" spc="0" dirty="0" smtClean="0">
                <a:ln/>
                <a:solidFill>
                  <a:srgbClr val="002060"/>
                </a:solidFill>
                <a:effectLst/>
              </a:rPr>
              <a:t> denir.</a:t>
            </a:r>
            <a:endParaRPr lang="tr-TR" sz="5400" b="1" cap="none" spc="0" dirty="0">
              <a:ln/>
              <a:solidFill>
                <a:srgbClr val="002060"/>
              </a:solidFill>
              <a:effectLst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39552" y="3573016"/>
            <a:ext cx="863600" cy="1800225"/>
          </a:xfrm>
          <a:prstGeom prst="rect">
            <a:avLst/>
          </a:prstGeom>
          <a:solidFill>
            <a:srgbClr val="00B050"/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20099999" lon="1500000" rev="0"/>
            </a:camera>
            <a:lightRig rig="legacyFlat4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tr-TR"/>
          </a:p>
        </p:txBody>
      </p:sp>
      <p:pic>
        <p:nvPicPr>
          <p:cNvPr id="11" name="Picture 2" descr="C:\Documents and Settings\HS\Desktop\prizmalar\prism_26405_l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429001"/>
            <a:ext cx="1430164" cy="266429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16632"/>
            <a:ext cx="8928992" cy="36933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ÜÇGEN PRİZMA</a:t>
            </a:r>
          </a:p>
          <a:p>
            <a:pPr algn="ctr"/>
            <a:r>
              <a:rPr lang="tr-TR" sz="6000" b="1" dirty="0" smtClean="0">
                <a:ln/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Tabanı üçgen olan prizmalara </a:t>
            </a:r>
            <a:r>
              <a:rPr lang="tr-TR" sz="60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üçgen</a:t>
            </a:r>
            <a:r>
              <a:rPr lang="tr-TR" sz="6000" b="1" dirty="0" smtClean="0">
                <a:ln/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tr-TR" sz="60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prizma</a:t>
            </a:r>
            <a:r>
              <a:rPr lang="tr-TR" sz="6000" b="1" dirty="0" smtClean="0">
                <a:ln/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denir.</a:t>
            </a:r>
            <a:endParaRPr lang="tr-TR" sz="6000" b="1" cap="none" spc="0" dirty="0">
              <a:ln/>
              <a:solidFill>
                <a:srgbClr val="002060"/>
              </a:solidFill>
              <a:effectLst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2987824" y="3861048"/>
            <a:ext cx="4680520" cy="3250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J"/>
            </a:pPr>
            <a:r>
              <a:rPr lang="tr-TR" dirty="0" smtClean="0">
                <a:latin typeface="Comic Sans MS" pitchFamily="66" charset="0"/>
              </a:rPr>
              <a:t> </a:t>
            </a:r>
            <a:r>
              <a:rPr lang="tr-TR" sz="4800" dirty="0" smtClean="0">
                <a:latin typeface="Broadway" pitchFamily="82" charset="0"/>
              </a:rPr>
              <a:t>Altı köşesi, Beş yüzü ve dokuz ayrıtı var.</a:t>
            </a:r>
          </a:p>
          <a:p>
            <a:pPr>
              <a:lnSpc>
                <a:spcPct val="90000"/>
              </a:lnSpc>
              <a:buClr>
                <a:srgbClr val="FF0000"/>
              </a:buClr>
              <a:buFont typeface="Wingdings" pitchFamily="2" charset="2"/>
              <a:buChar char="J"/>
            </a:pPr>
            <a:r>
              <a:rPr lang="tr-TR" sz="3600" dirty="0" smtClean="0">
                <a:latin typeface="Comic Sans MS" pitchFamily="66" charset="0"/>
              </a:rPr>
              <a:t> </a:t>
            </a:r>
            <a:endParaRPr lang="tr-TR" sz="3600" dirty="0"/>
          </a:p>
        </p:txBody>
      </p:sp>
      <p:pic>
        <p:nvPicPr>
          <p:cNvPr id="9" name="Picture 2" descr="C:\Documents and Settings\HS\Desktop\prizmalar\prism_26405_lg.gif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9512" y="2958455"/>
            <a:ext cx="1800200" cy="3899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188640"/>
            <a:ext cx="8784976" cy="18466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Yan yüzleri dikdörtgendir.</a:t>
            </a:r>
          </a:p>
          <a:p>
            <a:pPr fontAlgn="auto">
              <a:spcAft>
                <a:spcPts val="0"/>
              </a:spcAft>
              <a:defRPr/>
            </a:pPr>
            <a:endParaRPr lang="tr-TR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79512" y="141277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Alt ve üst yüzeyleri üçgendir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.</a:t>
            </a:r>
            <a:endParaRPr lang="tr-TR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79512" y="2924944"/>
            <a:ext cx="871296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3tane dikdörtgen ve 2 üçgenden oluşur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.</a:t>
            </a:r>
            <a:endParaRPr lang="tr-TR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16632"/>
            <a:ext cx="892899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/>
                <a:solidFill>
                  <a:srgbClr val="FF0000"/>
                </a:solidFill>
                <a:effectLst/>
              </a:rPr>
              <a:t>SİLİNDİR:</a:t>
            </a:r>
          </a:p>
          <a:p>
            <a:pPr algn="ctr"/>
            <a:r>
              <a:rPr lang="tr-TR" sz="6600" b="1" dirty="0" smtClean="0">
                <a:ln/>
                <a:solidFill>
                  <a:srgbClr val="002060"/>
                </a:solidFill>
              </a:rPr>
              <a:t>Tabanı daire olan prizmalara </a:t>
            </a:r>
            <a:r>
              <a:rPr lang="tr-TR" sz="6600" b="1" dirty="0" smtClean="0">
                <a:ln/>
                <a:solidFill>
                  <a:srgbClr val="FF0000"/>
                </a:solidFill>
              </a:rPr>
              <a:t>silindir</a:t>
            </a:r>
            <a:r>
              <a:rPr lang="tr-TR" sz="6600" b="1" dirty="0" smtClean="0">
                <a:ln/>
                <a:solidFill>
                  <a:srgbClr val="002060"/>
                </a:solidFill>
              </a:rPr>
              <a:t> denir.</a:t>
            </a:r>
          </a:p>
          <a:p>
            <a:pPr algn="ctr"/>
            <a:r>
              <a:rPr lang="tr-TR" sz="6600" b="1" cap="none" spc="0" dirty="0" smtClean="0">
                <a:ln/>
                <a:solidFill>
                  <a:srgbClr val="002060"/>
                </a:solidFill>
                <a:effectLst/>
              </a:rPr>
              <a:t>Silindirin yan yüzü dikdörtgen şeklindedir.</a:t>
            </a:r>
            <a:endParaRPr lang="tr-TR" sz="6600" b="1" cap="none" spc="0" dirty="0">
              <a:ln/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r>
              <a:rPr lang="tr-TR" sz="6000" dirty="0" smtClean="0">
                <a:solidFill>
                  <a:srgbClr val="002060"/>
                </a:solidFill>
                <a:latin typeface="Comic Sans MS" pitchFamily="66" charset="0"/>
              </a:rPr>
              <a:t>Tabanı ve tavanı düz yüzüdür, Yan yüzü eğridir. Ayrıtı ve köşesi yoktur.</a:t>
            </a:r>
            <a:endParaRPr lang="tr-TR" sz="6000" dirty="0">
              <a:solidFill>
                <a:srgbClr val="002060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79512" y="11663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</a:rPr>
              <a:t>Silindirin özellikleri:</a:t>
            </a:r>
          </a:p>
          <a:p>
            <a:pPr algn="ctr"/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AutoShape 3"/>
          <p:cNvSpPr txBox="1">
            <a:spLocks noChangeArrowheads="1"/>
          </p:cNvSpPr>
          <p:nvPr/>
        </p:nvSpPr>
        <p:spPr>
          <a:xfrm>
            <a:off x="395536" y="3284984"/>
            <a:ext cx="2016125" cy="3239467"/>
          </a:xfrm>
          <a:prstGeom prst="can">
            <a:avLst>
              <a:gd name="adj" fmla="val 53563"/>
            </a:avLst>
          </a:prstGeom>
          <a:gradFill rotWithShape="1">
            <a:gsLst>
              <a:gs pos="0">
                <a:srgbClr val="00FF00">
                  <a:gamma/>
                  <a:shade val="46275"/>
                  <a:invGamma/>
                </a:srgbClr>
              </a:gs>
              <a:gs pos="50000">
                <a:srgbClr val="00FF00"/>
              </a:gs>
              <a:gs pos="100000">
                <a:srgbClr val="00FF00">
                  <a:gamma/>
                  <a:shade val="46275"/>
                  <a:invGamma/>
                </a:srgbClr>
              </a:gs>
            </a:gsLst>
            <a:lin ang="5400000" scaled="1"/>
          </a:gradFill>
          <a:ln w="38100">
            <a:solidFill>
              <a:srgbClr val="FF0000"/>
            </a:solidFill>
            <a:round/>
          </a:ln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Silindir</a:t>
            </a:r>
            <a:endParaRPr kumimoji="0" lang="tr-TR" sz="3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5 Yukarı Ok"/>
          <p:cNvSpPr/>
          <p:nvPr/>
        </p:nvSpPr>
        <p:spPr>
          <a:xfrm rot="16408657">
            <a:off x="2553915" y="5101109"/>
            <a:ext cx="166363" cy="1578549"/>
          </a:xfrm>
          <a:prstGeom prst="upArrow">
            <a:avLst>
              <a:gd name="adj1" fmla="val 17393"/>
              <a:gd name="adj2" fmla="val 50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Yukarı Ok"/>
          <p:cNvSpPr/>
          <p:nvPr/>
        </p:nvSpPr>
        <p:spPr>
          <a:xfrm rot="17168570">
            <a:off x="2904068" y="3136135"/>
            <a:ext cx="288032" cy="2590863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4283968" y="4149080"/>
            <a:ext cx="4464496" cy="16004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/>
                <a:solidFill>
                  <a:srgbClr val="FF0000"/>
                </a:solidFill>
                <a:effectLst/>
              </a:rPr>
              <a:t>Dairesel bölge</a:t>
            </a:r>
          </a:p>
          <a:p>
            <a:pPr algn="ctr"/>
            <a:r>
              <a:rPr lang="tr-TR" sz="4400" b="1" dirty="0" smtClean="0">
                <a:ln/>
                <a:solidFill>
                  <a:srgbClr val="FF0000"/>
                </a:solidFill>
              </a:rPr>
              <a:t>(alt üst</a:t>
            </a:r>
            <a:r>
              <a:rPr lang="tr-TR" sz="5400" b="1" dirty="0" smtClean="0">
                <a:ln/>
                <a:solidFill>
                  <a:schemeClr val="accent3"/>
                </a:solidFill>
              </a:rPr>
              <a:t>)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563888" y="5445223"/>
            <a:ext cx="388843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/>
                <a:solidFill>
                  <a:srgbClr val="002060"/>
                </a:solidFill>
                <a:effectLst/>
                <a:latin typeface="Comic Sans MS" pitchFamily="66" charset="0"/>
              </a:rPr>
              <a:t>Eğri yan yüzey</a:t>
            </a:r>
            <a:endParaRPr lang="tr-TR" sz="4000" b="1" cap="none" spc="0" dirty="0">
              <a:ln/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274</Words>
  <Application>Microsoft Office PowerPoint</Application>
  <PresentationFormat>Ekran Gösterisi (4:3)</PresentationFormat>
  <Paragraphs>63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PC</dc:creator>
  <cp:lastModifiedBy>PC</cp:lastModifiedBy>
  <cp:revision>23</cp:revision>
  <dcterms:created xsi:type="dcterms:W3CDTF">2012-10-11T17:26:51Z</dcterms:created>
  <dcterms:modified xsi:type="dcterms:W3CDTF">2012-10-11T20:26:01Z</dcterms:modified>
</cp:coreProperties>
</file>