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EF306-19E8-47CA-85B7-D1B16216B734}" type="datetimeFigureOut">
              <a:rPr lang="tr-TR" smtClean="0"/>
              <a:pPr/>
              <a:t>18.10.2012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BC99D-B2B0-48FA-B592-023377E5124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2448272"/>
          </a:xfrm>
        </p:spPr>
        <p:txBody>
          <a:bodyPr>
            <a:normAutofit/>
          </a:bodyPr>
          <a:lstStyle/>
          <a:p>
            <a:r>
              <a:rPr lang="tr-TR" sz="7200" kern="1600" dirty="0" smtClean="0">
                <a:solidFill>
                  <a:srgbClr val="FF0000"/>
                </a:solidFill>
                <a:latin typeface="Gungsuh" pitchFamily="18" charset="-127"/>
                <a:ea typeface="Gungsuh" pitchFamily="18" charset="-127"/>
              </a:rPr>
              <a:t>TEK  VE  ÇİFT  SAYILAR</a:t>
            </a:r>
            <a:endParaRPr lang="tr-TR" sz="7200" kern="1600" dirty="0">
              <a:solidFill>
                <a:srgbClr val="FF0000"/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4" name="3 Resim" descr="komik_çocuk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3140968"/>
            <a:ext cx="4824536" cy="3456384"/>
          </a:xfrm>
          <a:prstGeom prst="rect">
            <a:avLst/>
          </a:prstGeom>
        </p:spPr>
      </p:pic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95536" y="5229200"/>
            <a:ext cx="30963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3600" dirty="0">
                <a:latin typeface="Old English Text MT" pitchFamily="66" charset="0"/>
              </a:rPr>
              <a:t>Mustafa </a:t>
            </a:r>
            <a:endParaRPr lang="tr-TR" sz="3600" dirty="0" smtClean="0">
              <a:latin typeface="Old English Text MT" pitchFamily="66" charset="0"/>
            </a:endParaRPr>
          </a:p>
          <a:p>
            <a:pPr algn="ctr"/>
            <a:r>
              <a:rPr lang="tr-TR" sz="3600" dirty="0" smtClean="0">
                <a:latin typeface="Old English Text MT" pitchFamily="66" charset="0"/>
              </a:rPr>
              <a:t> </a:t>
            </a:r>
            <a:r>
              <a:rPr lang="tr-TR" sz="3600" dirty="0">
                <a:latin typeface="Old English Text MT" pitchFamily="66" charset="0"/>
              </a:rPr>
              <a:t>GEZER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rcRect l="17448" r="13989"/>
          <a:stretch>
            <a:fillRect/>
          </a:stretch>
        </p:blipFill>
        <p:spPr bwMode="auto">
          <a:xfrm>
            <a:off x="1043608" y="2996952"/>
            <a:ext cx="190748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412776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9-   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68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lang="tr-TR" sz="2800" b="1" noProof="0" dirty="0">
                <a:ln/>
                <a:latin typeface="Hand writing Mutlu" pitchFamily="2" charset="0"/>
              </a:rPr>
              <a:t>s</a:t>
            </a:r>
            <a:r>
              <a:rPr lang="tr-TR" sz="2800" b="1" dirty="0" smtClean="0">
                <a:ln/>
                <a:solidFill>
                  <a:schemeClr val="tx1"/>
                </a:solidFill>
                <a:latin typeface="Hand writing Mutlu" pitchFamily="2" charset="0"/>
              </a:rPr>
              <a:t>ayısından önce ve sonra gelen tek sayılar kaçtır ? 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</a:b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  <a:ea typeface="+mj-ea"/>
                <a:cs typeface="+mj-cs"/>
              </a:rPr>
              <a:t>67-69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69-70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Arial" pitchFamily="34" charset="0"/>
              </a:rPr>
              <a:t>66-70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339752" y="2996952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3284984"/>
            <a:ext cx="2505075" cy="3333750"/>
          </a:xfrm>
          <a:prstGeom prst="rect">
            <a:avLst/>
          </a:prstGeom>
        </p:spPr>
      </p:pic>
      <p:pic>
        <p:nvPicPr>
          <p:cNvPr id="5" name="4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717032"/>
            <a:ext cx="3528392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484784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10-   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74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lang="tr-TR" sz="2800" b="1" noProof="0" dirty="0">
                <a:ln/>
                <a:latin typeface="Hand writing Mutlu" pitchFamily="2" charset="0"/>
              </a:rPr>
              <a:t>s</a:t>
            </a:r>
            <a:r>
              <a:rPr lang="tr-TR" sz="2800" b="1" dirty="0" smtClean="0">
                <a:ln/>
                <a:solidFill>
                  <a:schemeClr val="tx1"/>
                </a:solidFill>
                <a:latin typeface="Hand writing Mutlu" pitchFamily="2" charset="0"/>
              </a:rPr>
              <a:t>ayısından önce ve sonra gelen çift sayılar kaçtır ? 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</a:b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  <a:ea typeface="+mj-ea"/>
                <a:cs typeface="+mj-cs"/>
              </a:rPr>
              <a:t>73-75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72-76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Arial" pitchFamily="34" charset="0"/>
              </a:rPr>
              <a:t>75-76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339752" y="2996952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12976"/>
            <a:ext cx="2505075" cy="3333750"/>
          </a:xfrm>
          <a:prstGeom prst="rect">
            <a:avLst/>
          </a:prstGeom>
        </p:spPr>
      </p:pic>
      <p:pic>
        <p:nvPicPr>
          <p:cNvPr id="5" name="4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3789040"/>
            <a:ext cx="3600400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412776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11-   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71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lang="tr-TR" sz="2800" b="1" noProof="0" dirty="0">
                <a:ln/>
                <a:latin typeface="Hand writing Mutlu" pitchFamily="2" charset="0"/>
              </a:rPr>
              <a:t>s</a:t>
            </a:r>
            <a:r>
              <a:rPr lang="tr-TR" sz="2800" b="1" dirty="0" smtClean="0">
                <a:ln/>
                <a:solidFill>
                  <a:schemeClr val="tx1"/>
                </a:solidFill>
                <a:latin typeface="Hand writing Mutlu" pitchFamily="2" charset="0"/>
              </a:rPr>
              <a:t>ayısından önce ve sonra gelen tek sayılar kaçtır ? 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</a:b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  <a:ea typeface="+mj-ea"/>
                <a:cs typeface="+mj-cs"/>
              </a:rPr>
              <a:t>70-72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69-72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Arial" pitchFamily="34" charset="0"/>
              </a:rPr>
              <a:t>69-73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339752" y="2996952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3284984"/>
            <a:ext cx="2505075" cy="3333750"/>
          </a:xfrm>
          <a:prstGeom prst="rect">
            <a:avLst/>
          </a:prstGeom>
        </p:spPr>
      </p:pic>
      <p:pic>
        <p:nvPicPr>
          <p:cNvPr id="5" name="4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717032"/>
            <a:ext cx="3456384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484784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12-   </a:t>
            </a:r>
            <a:r>
              <a:rPr kumimoji="0" lang="tr-TR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23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lang="tr-TR" sz="2800" b="1" noProof="0" dirty="0">
                <a:ln/>
                <a:latin typeface="Hand writing Mutlu" pitchFamily="2" charset="0"/>
              </a:rPr>
              <a:t>s</a:t>
            </a:r>
            <a:r>
              <a:rPr lang="tr-TR" sz="2800" b="1" dirty="0" smtClean="0">
                <a:ln/>
                <a:solidFill>
                  <a:schemeClr val="tx1"/>
                </a:solidFill>
                <a:latin typeface="Hand writing Mutlu" pitchFamily="2" charset="0"/>
              </a:rPr>
              <a:t>ayısından önce ve sonra gelen çift sayılar kaçtır ? 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</a:b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  <a:ea typeface="+mj-ea"/>
                <a:cs typeface="+mj-cs"/>
              </a:rPr>
              <a:t>22-24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22-20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lang="tr-TR" sz="3600" dirty="0" smtClean="0">
                <a:latin typeface="Hand writing Mutlu" pitchFamily="2" charset="0"/>
                <a:ea typeface="+mj-ea"/>
                <a:cs typeface="Arial" pitchFamily="34" charset="0"/>
              </a:rPr>
              <a:t>2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Arial" pitchFamily="34" charset="0"/>
              </a:rPr>
              <a:t>1-25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339752" y="2996952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12976"/>
            <a:ext cx="2505075" cy="3333750"/>
          </a:xfrm>
          <a:prstGeom prst="rect">
            <a:avLst/>
          </a:prstGeom>
        </p:spPr>
      </p:pic>
      <p:pic>
        <p:nvPicPr>
          <p:cNvPr id="5" name="4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3717032"/>
            <a:ext cx="3456384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124744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13-   </a:t>
            </a:r>
            <a:r>
              <a:rPr lang="tr-TR" sz="4000" b="1" noProof="0" dirty="0" smtClean="0">
                <a:latin typeface="Hand writing Mutlu" pitchFamily="2" charset="0"/>
                <a:ea typeface="+mj-ea"/>
                <a:cs typeface="+mj-cs"/>
              </a:rPr>
              <a:t>İki basamaklı en büyük </a:t>
            </a:r>
            <a:r>
              <a:rPr lang="tr-TR" sz="4000" b="1" noProof="0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çift</a:t>
            </a:r>
            <a:r>
              <a:rPr lang="tr-TR" sz="4000" b="1" noProof="0" dirty="0" smtClean="0">
                <a:latin typeface="Hand writing Mutlu" pitchFamily="2" charset="0"/>
                <a:ea typeface="+mj-ea"/>
                <a:cs typeface="+mj-cs"/>
              </a:rPr>
              <a:t> sayı kaçtır ?</a:t>
            </a:r>
          </a:p>
          <a:p>
            <a:pPr lvl="0">
              <a:spcBef>
                <a:spcPct val="0"/>
              </a:spcBef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  <a:ea typeface="+mj-ea"/>
                <a:cs typeface="+mj-cs"/>
              </a:rPr>
              <a:t>10  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99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lang="tr-TR" sz="3600" dirty="0" smtClean="0">
                <a:latin typeface="Hand writing Mutlu" pitchFamily="2" charset="0"/>
                <a:ea typeface="+mj-ea"/>
                <a:cs typeface="Arial" pitchFamily="34" charset="0"/>
              </a:rPr>
              <a:t>98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843808" y="2636912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7 Resim" descr="gzlerebak1iett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4221088"/>
            <a:ext cx="2802158" cy="2088232"/>
          </a:xfrm>
          <a:prstGeom prst="rect">
            <a:avLst/>
          </a:prstGeom>
        </p:spPr>
      </p:pic>
      <p:pic>
        <p:nvPicPr>
          <p:cNvPr id="9" name="8 Resim" descr="ugly-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780928"/>
            <a:ext cx="2736304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124744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14- </a:t>
            </a:r>
            <a:r>
              <a:rPr lang="tr-TR" sz="4000" b="1" noProof="0" dirty="0" smtClean="0">
                <a:latin typeface="Hand writing Mutlu" pitchFamily="2" charset="0"/>
                <a:ea typeface="+mj-ea"/>
                <a:cs typeface="+mj-cs"/>
              </a:rPr>
              <a:t>İki basamaklı en büyük </a:t>
            </a:r>
            <a:r>
              <a:rPr lang="tr-TR" sz="4000" b="1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tek</a:t>
            </a:r>
            <a:r>
              <a:rPr lang="tr-TR" sz="4000" b="1" noProof="0" dirty="0" smtClean="0">
                <a:latin typeface="Hand writing Mutlu" pitchFamily="2" charset="0"/>
                <a:ea typeface="+mj-ea"/>
                <a:cs typeface="+mj-cs"/>
              </a:rPr>
              <a:t> sayı kaçtır ?</a:t>
            </a:r>
          </a:p>
          <a:p>
            <a:pPr lvl="0">
              <a:spcBef>
                <a:spcPct val="0"/>
              </a:spcBef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  <a:ea typeface="+mj-ea"/>
                <a:cs typeface="+mj-cs"/>
              </a:rPr>
              <a:t>10  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99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lang="tr-TR" sz="3600" dirty="0" smtClean="0">
                <a:latin typeface="Hand writing Mutlu" pitchFamily="2" charset="0"/>
                <a:ea typeface="+mj-ea"/>
                <a:cs typeface="Arial" pitchFamily="34" charset="0"/>
              </a:rPr>
              <a:t>98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07704" y="2564904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7 Resim" descr="gzlerebak1iett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933056"/>
            <a:ext cx="2802158" cy="2088232"/>
          </a:xfrm>
          <a:prstGeom prst="rect">
            <a:avLst/>
          </a:prstGeom>
        </p:spPr>
      </p:pic>
      <p:pic>
        <p:nvPicPr>
          <p:cNvPr id="9" name="8 Resim" descr="ugly-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2708920"/>
            <a:ext cx="2736304" cy="3810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124744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15- 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Y</a:t>
            </a:r>
            <a:r>
              <a:rPr lang="tr-TR" sz="2800" b="1" noProof="0" dirty="0" smtClean="0">
                <a:latin typeface="Hand writing Mutlu" pitchFamily="2" charset="0"/>
                <a:ea typeface="+mj-ea"/>
                <a:cs typeface="+mj-cs"/>
              </a:rPr>
              <a:t>ukarıdaki sayılardan kaç tanesi </a:t>
            </a:r>
            <a:r>
              <a:rPr lang="tr-TR" sz="2800" b="1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tek</a:t>
            </a:r>
          </a:p>
          <a:p>
            <a:pPr lvl="0">
              <a:spcBef>
                <a:spcPct val="0"/>
              </a:spcBef>
            </a:pPr>
            <a:r>
              <a:rPr lang="tr-TR" sz="2800" b="1" noProof="0" dirty="0" smtClean="0">
                <a:latin typeface="Hand writing Mutlu" pitchFamily="2" charset="0"/>
                <a:ea typeface="+mj-ea"/>
                <a:cs typeface="+mj-cs"/>
              </a:rPr>
              <a:t> sayıdır ?</a:t>
            </a:r>
            <a:endParaRPr lang="tr-TR" sz="4000" b="1" noProof="0" dirty="0" smtClean="0">
              <a:latin typeface="Hand writing Mutlu" pitchFamily="2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  <a:ea typeface="+mj-ea"/>
                <a:cs typeface="+mj-cs"/>
              </a:rPr>
              <a:t>4  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5  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lang="tr-TR" sz="3600" dirty="0" smtClean="0">
                <a:latin typeface="Hand writing Mutlu" pitchFamily="2" charset="0"/>
                <a:ea typeface="+mj-ea"/>
                <a:cs typeface="Arial" pitchFamily="34" charset="0"/>
              </a:rPr>
              <a:t>6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627784" y="2996952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7 Resim" descr="gzlerebak1iett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4077072"/>
            <a:ext cx="2802158" cy="2088232"/>
          </a:xfrm>
          <a:prstGeom prst="rect">
            <a:avLst/>
          </a:prstGeom>
        </p:spPr>
      </p:pic>
      <p:pic>
        <p:nvPicPr>
          <p:cNvPr id="9" name="8 Resim" descr="ugly-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780928"/>
            <a:ext cx="2736304" cy="3810719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683568" y="404664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/>
              <a:t>25 – 18 – 36 – 43 – 62 – 80 – 41 – 57 - 74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124744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15- 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Y</a:t>
            </a:r>
            <a:r>
              <a:rPr lang="tr-TR" sz="2800" b="1" noProof="0" dirty="0" smtClean="0">
                <a:latin typeface="Hand writing Mutlu" pitchFamily="2" charset="0"/>
                <a:ea typeface="+mj-ea"/>
                <a:cs typeface="+mj-cs"/>
              </a:rPr>
              <a:t>ukarıdaki sayılardan kaç tanesi </a:t>
            </a:r>
            <a:r>
              <a:rPr lang="tr-TR" sz="2800" b="1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çift</a:t>
            </a:r>
          </a:p>
          <a:p>
            <a:pPr lvl="0">
              <a:spcBef>
                <a:spcPct val="0"/>
              </a:spcBef>
            </a:pPr>
            <a:r>
              <a:rPr lang="tr-TR" sz="2800" b="1" noProof="0" dirty="0" smtClean="0">
                <a:latin typeface="Hand writing Mutlu" pitchFamily="2" charset="0"/>
                <a:ea typeface="+mj-ea"/>
                <a:cs typeface="+mj-cs"/>
              </a:rPr>
              <a:t> sayıdır ?</a:t>
            </a:r>
            <a:endParaRPr lang="tr-TR" sz="4000" b="1" noProof="0" dirty="0" smtClean="0">
              <a:latin typeface="Hand writing Mutlu" pitchFamily="2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  <a:ea typeface="+mj-ea"/>
                <a:cs typeface="+mj-cs"/>
              </a:rPr>
              <a:t>7  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6  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lang="tr-TR" sz="3600" dirty="0" smtClean="0">
                <a:latin typeface="Hand writing Mutlu" pitchFamily="2" charset="0"/>
                <a:ea typeface="+mj-ea"/>
                <a:cs typeface="Arial" pitchFamily="34" charset="0"/>
              </a:rPr>
              <a:t>5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051720" y="2708920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7 Resim" descr="gzlerebak1iett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05064"/>
            <a:ext cx="2802158" cy="2088232"/>
          </a:xfrm>
          <a:prstGeom prst="rect">
            <a:avLst/>
          </a:prstGeom>
        </p:spPr>
      </p:pic>
      <p:pic>
        <p:nvPicPr>
          <p:cNvPr id="9" name="8 Resim" descr="ugly-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2564904"/>
            <a:ext cx="2880320" cy="3810719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683568" y="404664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/>
              <a:t>24 – 17 – 36 – 43 – 62 – 89 – 41 – 58 - 70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Dağılın </a:t>
            </a:r>
            <a:r>
              <a:rPr lang="tr-TR" dirty="0" err="1" smtClean="0">
                <a:latin typeface="Hand writing Mutlu" pitchFamily="2" charset="0"/>
              </a:rPr>
              <a:t>len</a:t>
            </a:r>
            <a:r>
              <a:rPr lang="tr-TR" dirty="0" smtClean="0">
                <a:latin typeface="Hand writing Mutlu" pitchFamily="2" charset="0"/>
              </a:rPr>
              <a:t>, ne </a:t>
            </a:r>
            <a:r>
              <a:rPr lang="tr-TR" dirty="0" err="1" smtClean="0">
                <a:latin typeface="Hand writing Mutlu" pitchFamily="2" charset="0"/>
              </a:rPr>
              <a:t>bakıyonuzzz</a:t>
            </a:r>
            <a:r>
              <a:rPr lang="tr-TR" dirty="0" smtClean="0">
                <a:latin typeface="Hand writing Mutlu" pitchFamily="2" charset="0"/>
              </a:rPr>
              <a:t>!...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4" name="3 Resim" descr="komik_cocu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484784"/>
            <a:ext cx="6725319" cy="476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9024" y="1412776"/>
            <a:ext cx="8784976" cy="1143000"/>
          </a:xfrm>
        </p:spPr>
        <p:txBody>
          <a:bodyPr>
            <a:no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1- </a:t>
            </a:r>
            <a:r>
              <a:rPr lang="tr-TR" sz="2800" b="1" cap="none" spc="0" dirty="0" smtClean="0">
                <a:ln/>
                <a:effectLst/>
                <a:latin typeface="Hand writing Mutlu" pitchFamily="2" charset="0"/>
              </a:rPr>
              <a:t>Aşağıdakilerden</a:t>
            </a:r>
            <a:r>
              <a:rPr lang="tr-TR" sz="3200" b="1" cap="none" spc="0" dirty="0" smtClean="0">
                <a:ln/>
                <a:effectLst/>
                <a:latin typeface="Hand writing Mutlu" pitchFamily="2" charset="0"/>
              </a:rPr>
              <a:t> hangisi tek sayıdır ?</a:t>
            </a:r>
            <a:r>
              <a:rPr lang="tr-TR" sz="2800" b="1" cap="none" spc="0" dirty="0" smtClean="0">
                <a:ln/>
                <a:solidFill>
                  <a:srgbClr val="FF0000"/>
                </a:solidFill>
                <a:effectLst/>
                <a:latin typeface="Hand writing Mutlu" pitchFamily="2" charset="0"/>
              </a:rPr>
              <a:t/>
            </a:r>
            <a:br>
              <a:rPr lang="tr-TR" sz="2800" b="1" cap="none" spc="0" dirty="0" smtClean="0">
                <a:ln/>
                <a:solidFill>
                  <a:srgbClr val="FF0000"/>
                </a:solidFill>
                <a:effectLst/>
                <a:latin typeface="Hand writing Mutlu" pitchFamily="2" charset="0"/>
              </a:rPr>
            </a:br>
            <a:r>
              <a:rPr lang="tr-TR" sz="2800" b="1" dirty="0" smtClean="0">
                <a:latin typeface="Hand writing Mutlu" pitchFamily="2" charset="0"/>
              </a:rPr>
              <a:t>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</a:rPr>
              <a:t>26     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B) </a:t>
            </a:r>
            <a:r>
              <a:rPr lang="tr-TR" sz="3600" dirty="0" smtClean="0">
                <a:latin typeface="Hand writing Mutlu" pitchFamily="2" charset="0"/>
                <a:cs typeface="Arial" pitchFamily="34" charset="0"/>
              </a:rPr>
              <a:t>88</a:t>
            </a:r>
            <a:r>
              <a:rPr lang="tr-TR" sz="3600" b="1" dirty="0" smtClean="0">
                <a:latin typeface="Hand writing Mutlu" pitchFamily="2" charset="0"/>
              </a:rPr>
              <a:t>     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C) </a:t>
            </a:r>
            <a:r>
              <a:rPr lang="tr-TR" sz="3600" dirty="0" smtClean="0">
                <a:latin typeface="Hand writing Mutlu" pitchFamily="2" charset="0"/>
                <a:cs typeface="Arial" pitchFamily="34" charset="0"/>
              </a:rPr>
              <a:t>45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55776" y="2708920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2996952"/>
            <a:ext cx="2505075" cy="3333750"/>
          </a:xfrm>
          <a:prstGeom prst="rect">
            <a:avLst/>
          </a:prstGeom>
        </p:spPr>
      </p:pic>
      <p:pic>
        <p:nvPicPr>
          <p:cNvPr id="8" name="7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429000"/>
            <a:ext cx="3744416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556792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2- 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Aşağıdakilerden</a:t>
            </a:r>
            <a:r>
              <a:rPr kumimoji="0" lang="tr-TR" sz="3200" b="1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hangisi çift sayıdır ?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</a:b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79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30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Arial" pitchFamily="34" charset="0"/>
              </a:rPr>
              <a:t>23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2852936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12976"/>
            <a:ext cx="2505075" cy="3333750"/>
          </a:xfrm>
          <a:prstGeom prst="rect">
            <a:avLst/>
          </a:prstGeom>
        </p:spPr>
      </p:pic>
      <p:pic>
        <p:nvPicPr>
          <p:cNvPr id="8" name="7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3717032"/>
            <a:ext cx="3528392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9024" y="1628800"/>
            <a:ext cx="8784976" cy="1143000"/>
          </a:xfrm>
        </p:spPr>
        <p:txBody>
          <a:bodyPr>
            <a:no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3- </a:t>
            </a:r>
            <a:r>
              <a:rPr lang="tr-TR" sz="2800" b="1" cap="none" spc="0" dirty="0" smtClean="0">
                <a:ln/>
                <a:effectLst/>
                <a:latin typeface="Hand writing Mutlu" pitchFamily="2" charset="0"/>
              </a:rPr>
              <a:t>Aşağıdakilerden</a:t>
            </a:r>
            <a:r>
              <a:rPr lang="tr-TR" sz="3200" b="1" cap="none" spc="0" dirty="0" smtClean="0">
                <a:ln/>
                <a:effectLst/>
                <a:latin typeface="Hand writing Mutlu" pitchFamily="2" charset="0"/>
              </a:rPr>
              <a:t> hangisi tek sayıdır ?</a:t>
            </a:r>
            <a:r>
              <a:rPr lang="tr-TR" sz="2800" b="1" cap="none" spc="0" dirty="0" smtClean="0">
                <a:ln/>
                <a:solidFill>
                  <a:srgbClr val="FF0000"/>
                </a:solidFill>
                <a:effectLst/>
                <a:latin typeface="Hand writing Mutlu" pitchFamily="2" charset="0"/>
              </a:rPr>
              <a:t/>
            </a:r>
            <a:br>
              <a:rPr lang="tr-TR" sz="2800" b="1" cap="none" spc="0" dirty="0" smtClean="0">
                <a:ln/>
                <a:solidFill>
                  <a:srgbClr val="FF0000"/>
                </a:solidFill>
                <a:effectLst/>
                <a:latin typeface="Hand writing Mutlu" pitchFamily="2" charset="0"/>
              </a:rPr>
            </a:br>
            <a:r>
              <a:rPr lang="tr-TR" sz="2800" b="1" dirty="0" smtClean="0">
                <a:latin typeface="Hand writing Mutlu" pitchFamily="2" charset="0"/>
              </a:rPr>
              <a:t>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</a:rPr>
              <a:t>60     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B) </a:t>
            </a:r>
            <a:r>
              <a:rPr lang="tr-TR" sz="3600" dirty="0" smtClean="0">
                <a:latin typeface="Hand writing Mutlu" pitchFamily="2" charset="0"/>
                <a:cs typeface="Arial" pitchFamily="34" charset="0"/>
              </a:rPr>
              <a:t>48</a:t>
            </a:r>
            <a:r>
              <a:rPr lang="tr-TR" sz="3600" b="1" dirty="0" smtClean="0">
                <a:latin typeface="Hand writing Mutlu" pitchFamily="2" charset="0"/>
              </a:rPr>
              <a:t>     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C) </a:t>
            </a:r>
            <a:r>
              <a:rPr lang="tr-TR" sz="3600" dirty="0" smtClean="0">
                <a:latin typeface="Hand writing Mutlu" pitchFamily="2" charset="0"/>
                <a:cs typeface="Arial" pitchFamily="34" charset="0"/>
              </a:rPr>
              <a:t>19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55776" y="2852936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2996952"/>
            <a:ext cx="2505075" cy="3333750"/>
          </a:xfrm>
          <a:prstGeom prst="rect">
            <a:avLst/>
          </a:prstGeom>
        </p:spPr>
      </p:pic>
      <p:pic>
        <p:nvPicPr>
          <p:cNvPr id="6" name="5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717032"/>
            <a:ext cx="3456384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700808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4- 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Aşağıdakilerden</a:t>
            </a:r>
            <a:r>
              <a:rPr kumimoji="0" lang="tr-TR" sz="3200" b="1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hangisi çift sayıdır ?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</a:b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90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63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Arial" pitchFamily="34" charset="0"/>
              </a:rPr>
              <a:t>57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267744" y="2996952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12976"/>
            <a:ext cx="2505075" cy="3333750"/>
          </a:xfrm>
          <a:prstGeom prst="rect">
            <a:avLst/>
          </a:prstGeom>
        </p:spPr>
      </p:pic>
      <p:pic>
        <p:nvPicPr>
          <p:cNvPr id="5" name="4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3717032"/>
            <a:ext cx="3456384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9024" y="1412776"/>
            <a:ext cx="8784976" cy="1143000"/>
          </a:xfrm>
        </p:spPr>
        <p:txBody>
          <a:bodyPr>
            <a:no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5- </a:t>
            </a:r>
            <a:r>
              <a:rPr lang="tr-TR" sz="2800" b="1" cap="none" spc="0" dirty="0" smtClean="0">
                <a:ln/>
                <a:effectLst/>
                <a:latin typeface="Hand writing Mutlu" pitchFamily="2" charset="0"/>
              </a:rPr>
              <a:t>Aşağıdakilerden</a:t>
            </a:r>
            <a:r>
              <a:rPr lang="tr-TR" sz="3200" b="1" cap="none" spc="0" dirty="0" smtClean="0">
                <a:ln/>
                <a:effectLst/>
                <a:latin typeface="Hand writing Mutlu" pitchFamily="2" charset="0"/>
              </a:rPr>
              <a:t> hangisi tek sayıdır ?</a:t>
            </a:r>
            <a:r>
              <a:rPr lang="tr-TR" sz="2800" b="1" cap="none" spc="0" dirty="0" smtClean="0">
                <a:ln/>
                <a:solidFill>
                  <a:srgbClr val="FF0000"/>
                </a:solidFill>
                <a:effectLst/>
                <a:latin typeface="Hand writing Mutlu" pitchFamily="2" charset="0"/>
              </a:rPr>
              <a:t/>
            </a:r>
            <a:br>
              <a:rPr lang="tr-TR" sz="2800" b="1" cap="none" spc="0" dirty="0" smtClean="0">
                <a:ln/>
                <a:solidFill>
                  <a:srgbClr val="FF0000"/>
                </a:solidFill>
                <a:effectLst/>
                <a:latin typeface="Hand writing Mutlu" pitchFamily="2" charset="0"/>
              </a:rPr>
            </a:br>
            <a:r>
              <a:rPr lang="tr-TR" sz="2800" b="1" dirty="0" smtClean="0">
                <a:latin typeface="Hand writing Mutlu" pitchFamily="2" charset="0"/>
              </a:rPr>
              <a:t>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</a:rPr>
              <a:t>48     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B) </a:t>
            </a:r>
            <a:r>
              <a:rPr lang="tr-TR" sz="3600" dirty="0" smtClean="0">
                <a:latin typeface="Hand writing Mutlu" pitchFamily="2" charset="0"/>
                <a:cs typeface="Arial" pitchFamily="34" charset="0"/>
              </a:rPr>
              <a:t>37</a:t>
            </a:r>
            <a:r>
              <a:rPr lang="tr-TR" sz="3600" b="1" dirty="0" smtClean="0">
                <a:latin typeface="Hand writing Mutlu" pitchFamily="2" charset="0"/>
              </a:rPr>
              <a:t>     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C) </a:t>
            </a:r>
            <a:r>
              <a:rPr lang="tr-TR" sz="3600" dirty="0" smtClean="0">
                <a:latin typeface="Hand writing Mutlu" pitchFamily="2" charset="0"/>
                <a:cs typeface="Arial" pitchFamily="34" charset="0"/>
              </a:rPr>
              <a:t>50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55776" y="2708920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2996952"/>
            <a:ext cx="2505075" cy="3333750"/>
          </a:xfrm>
          <a:prstGeom prst="rect">
            <a:avLst/>
          </a:prstGeom>
        </p:spPr>
      </p:pic>
      <p:pic>
        <p:nvPicPr>
          <p:cNvPr id="8" name="7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501008"/>
            <a:ext cx="3528392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700808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6- 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Aşağıdakilerden</a:t>
            </a:r>
            <a:r>
              <a:rPr kumimoji="0" lang="tr-TR" sz="3200" b="1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hangisi çift sayıdır ?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</a:b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24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61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Arial" pitchFamily="34" charset="0"/>
              </a:rPr>
              <a:t>53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267744" y="3212976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12976"/>
            <a:ext cx="2505075" cy="3333750"/>
          </a:xfrm>
          <a:prstGeom prst="rect">
            <a:avLst/>
          </a:prstGeom>
        </p:spPr>
      </p:pic>
      <p:pic>
        <p:nvPicPr>
          <p:cNvPr id="5" name="4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4077072"/>
            <a:ext cx="30480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9024" y="1412776"/>
            <a:ext cx="8784976" cy="1143000"/>
          </a:xfrm>
        </p:spPr>
        <p:txBody>
          <a:bodyPr>
            <a:no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  <a:latin typeface="Hand writing Mutlu" pitchFamily="2" charset="0"/>
              </a:rPr>
              <a:t>7- </a:t>
            </a:r>
            <a:r>
              <a:rPr lang="tr-TR" sz="2800" b="1" cap="none" spc="0" dirty="0" smtClean="0">
                <a:ln/>
                <a:effectLst/>
                <a:latin typeface="Hand writing Mutlu" pitchFamily="2" charset="0"/>
              </a:rPr>
              <a:t>Aşağıdakilerden</a:t>
            </a:r>
            <a:r>
              <a:rPr lang="tr-TR" sz="3200" b="1" cap="none" spc="0" dirty="0" smtClean="0">
                <a:ln/>
                <a:effectLst/>
                <a:latin typeface="Hand writing Mutlu" pitchFamily="2" charset="0"/>
              </a:rPr>
              <a:t> hangisi tek sayıdır ?</a:t>
            </a:r>
            <a:r>
              <a:rPr lang="tr-TR" sz="2800" b="1" cap="none" spc="0" dirty="0" smtClean="0">
                <a:ln/>
                <a:solidFill>
                  <a:srgbClr val="FF0000"/>
                </a:solidFill>
                <a:effectLst/>
                <a:latin typeface="Hand writing Mutlu" pitchFamily="2" charset="0"/>
              </a:rPr>
              <a:t/>
            </a:r>
            <a:br>
              <a:rPr lang="tr-TR" sz="2800" b="1" cap="none" spc="0" dirty="0" smtClean="0">
                <a:ln/>
                <a:solidFill>
                  <a:srgbClr val="FF0000"/>
                </a:solidFill>
                <a:effectLst/>
                <a:latin typeface="Hand writing Mutlu" pitchFamily="2" charset="0"/>
              </a:rPr>
            </a:br>
            <a:r>
              <a:rPr lang="tr-TR" sz="2800" b="1" dirty="0" smtClean="0">
                <a:latin typeface="Hand writing Mutlu" pitchFamily="2" charset="0"/>
              </a:rPr>
              <a:t>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</a:rPr>
              <a:t>48     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B) </a:t>
            </a:r>
            <a:r>
              <a:rPr lang="tr-TR" sz="3600" dirty="0" smtClean="0">
                <a:latin typeface="Hand writing Mutlu" pitchFamily="2" charset="0"/>
                <a:cs typeface="Arial" pitchFamily="34" charset="0"/>
              </a:rPr>
              <a:t>49</a:t>
            </a:r>
            <a:r>
              <a:rPr lang="tr-TR" sz="3600" b="1" dirty="0" smtClean="0">
                <a:latin typeface="Hand writing Mutlu" pitchFamily="2" charset="0"/>
              </a:rPr>
              <a:t>         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C) </a:t>
            </a:r>
            <a:r>
              <a:rPr lang="tr-TR" sz="3600" dirty="0" smtClean="0">
                <a:latin typeface="Hand writing Mutlu" pitchFamily="2" charset="0"/>
                <a:cs typeface="Arial" pitchFamily="34" charset="0"/>
              </a:rPr>
              <a:t>50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55776" y="2708920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2996952"/>
            <a:ext cx="2505075" cy="3333750"/>
          </a:xfrm>
          <a:prstGeom prst="rect">
            <a:avLst/>
          </a:prstGeom>
        </p:spPr>
      </p:pic>
      <p:pic>
        <p:nvPicPr>
          <p:cNvPr id="8" name="7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05064"/>
            <a:ext cx="30480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1700808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8- 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Aşağıdakilerden</a:t>
            </a:r>
            <a:r>
              <a:rPr kumimoji="0" lang="tr-TR" sz="3200" b="1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hangisi çift sayıdır ?</a:t>
            </a:r>
            <a: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/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</a:b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A) </a:t>
            </a:r>
            <a:r>
              <a:rPr lang="tr-TR" sz="3600" b="1" dirty="0" smtClean="0">
                <a:latin typeface="Hand writing Mutlu" pitchFamily="2" charset="0"/>
                <a:ea typeface="+mj-ea"/>
                <a:cs typeface="+mj-cs"/>
              </a:rPr>
              <a:t>59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B) </a:t>
            </a:r>
            <a:r>
              <a:rPr kumimoji="0" lang="tr-T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61        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C) 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Arial" pitchFamily="34" charset="0"/>
              </a:rPr>
              <a:t>62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339752" y="2996952"/>
            <a:ext cx="43924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Hand writing Mutlu" pitchFamily="2" charset="0"/>
              </a:rPr>
              <a:t>Doğru Cevap</a:t>
            </a:r>
            <a:r>
              <a:rPr lang="tr-TR" sz="3600" dirty="0" smtClean="0"/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tr-TR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tr-TR" sz="8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nx5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12976"/>
            <a:ext cx="2505075" cy="3333750"/>
          </a:xfrm>
          <a:prstGeom prst="rect">
            <a:avLst/>
          </a:prstGeom>
        </p:spPr>
      </p:pic>
      <p:pic>
        <p:nvPicPr>
          <p:cNvPr id="5" name="4 Resim" descr="maymun_hareketli_gif_548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3645024"/>
            <a:ext cx="3384376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295</Words>
  <Application>Microsoft Office PowerPoint</Application>
  <PresentationFormat>Ekran Gösterisi (4:3)</PresentationFormat>
  <Paragraphs>60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TEK  VE  ÇİFT  SAYILAR</vt:lpstr>
      <vt:lpstr>1- Aşağıdakilerden hangisi tek sayıdır ?     A) 26         B) 88         C) 45</vt:lpstr>
      <vt:lpstr>Slayt 3</vt:lpstr>
      <vt:lpstr>3- Aşağıdakilerden hangisi tek sayıdır ?     A) 60         B) 48         C) 19</vt:lpstr>
      <vt:lpstr>Slayt 5</vt:lpstr>
      <vt:lpstr>5- Aşağıdakilerden hangisi tek sayıdır ?     A) 48         B) 37         C) 50</vt:lpstr>
      <vt:lpstr>Slayt 7</vt:lpstr>
      <vt:lpstr>7- Aşağıdakilerden hangisi tek sayıdır ?     A) 48         B) 49         C) 50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Dağılın len, ne bakıyonuzzz!...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TEK  VE  ÇİFT  SAYILAR</dc:title>
  <dc:creator>MUSTAFA</dc:creator>
  <cp:lastModifiedBy>MUSTAFA</cp:lastModifiedBy>
  <cp:revision>17</cp:revision>
  <dcterms:created xsi:type="dcterms:W3CDTF">2012-10-17T22:38:09Z</dcterms:created>
  <dcterms:modified xsi:type="dcterms:W3CDTF">2012-10-18T07:08:49Z</dcterms:modified>
</cp:coreProperties>
</file>