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68DD4-9E5B-4EDA-B1AC-F1DDB6F0E35B}" type="datetimeFigureOut">
              <a:rPr lang="tr-TR" smtClean="0"/>
              <a:t>08.03.2012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F8202-2BF1-4E4A-A156-1A4EAC78871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istiklal_marsi_kabul\yedikaranfil3-01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563888" y="1412776"/>
            <a:ext cx="5184576" cy="5445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latin typeface="Chaparral Pro" pitchFamily="18" charset="-94"/>
              </a:rPr>
              <a:t>Elleri üşüyordu. </a:t>
            </a:r>
            <a:endParaRPr lang="tr-TR" dirty="0" smtClean="0">
              <a:latin typeface="Chaparral Pro" pitchFamily="18" charset="-94"/>
            </a:endParaRPr>
          </a:p>
          <a:p>
            <a:pPr>
              <a:buNone/>
            </a:pPr>
            <a:r>
              <a:rPr lang="tr-TR" dirty="0" smtClean="0">
                <a:latin typeface="Chaparral Pro" pitchFamily="18" charset="-94"/>
              </a:rPr>
              <a:t>Ama </a:t>
            </a:r>
            <a:r>
              <a:rPr lang="tr-TR" dirty="0" smtClean="0">
                <a:latin typeface="Chaparral Pro" pitchFamily="18" charset="-94"/>
              </a:rPr>
              <a:t>yüreği sımsıcaktı</a:t>
            </a:r>
            <a:r>
              <a:rPr lang="tr-TR" dirty="0" smtClean="0">
                <a:latin typeface="Chaparral Pro" pitchFamily="18" charset="-94"/>
              </a:rPr>
              <a:t>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 </a:t>
            </a:r>
            <a:r>
              <a:rPr lang="tr-TR" dirty="0" smtClean="0">
                <a:latin typeface="Chaparral Pro" pitchFamily="18" charset="-94"/>
              </a:rPr>
              <a:t>O günlerde büyük bir maddi sıkıntı içindeydi.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Ankara’nın </a:t>
            </a:r>
            <a:r>
              <a:rPr lang="tr-TR" dirty="0" smtClean="0">
                <a:latin typeface="Chaparral Pro" pitchFamily="18" charset="-94"/>
              </a:rPr>
              <a:t>soğuğunda ceketle </a:t>
            </a:r>
            <a:r>
              <a:rPr lang="tr-TR" dirty="0" smtClean="0">
                <a:latin typeface="Chaparral Pro" pitchFamily="18" charset="-94"/>
              </a:rPr>
              <a:t>gezerdi.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Paltosu </a:t>
            </a:r>
            <a:r>
              <a:rPr lang="tr-TR" dirty="0" smtClean="0">
                <a:latin typeface="Chaparral Pro" pitchFamily="18" charset="-94"/>
              </a:rPr>
              <a:t>yoktu</a:t>
            </a:r>
            <a:r>
              <a:rPr lang="tr-TR" dirty="0" smtClean="0">
                <a:latin typeface="Chaparral Pro" pitchFamily="18" charset="-94"/>
              </a:rPr>
              <a:t>.</a:t>
            </a:r>
          </a:p>
          <a:p>
            <a:pPr marL="0" indent="0">
              <a:buNone/>
            </a:pPr>
            <a:r>
              <a:rPr lang="tr-TR" dirty="0" smtClean="0"/>
              <a:t>Çok soğuk günlerde arkadaşı Şefik </a:t>
            </a:r>
            <a:r>
              <a:rPr lang="tr-TR" dirty="0" err="1" smtClean="0"/>
              <a:t>Kolaylı’nın</a:t>
            </a:r>
            <a:r>
              <a:rPr lang="tr-TR" dirty="0" smtClean="0"/>
              <a:t> muşambasını ödünç alarak giyerdi.</a:t>
            </a:r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yedikaranfil3-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Mecliste duramayıp dışarı çıktı. Milleti için yaptığı bu işte alkışlarla gurur duyma ücretini bile çok gördü </a:t>
            </a:r>
            <a:r>
              <a:rPr lang="tr-TR" dirty="0" smtClean="0">
                <a:latin typeface="Chaparral Pro" pitchFamily="18" charset="-94"/>
              </a:rPr>
              <a:t>kendine.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Akif’in </a:t>
            </a:r>
            <a:r>
              <a:rPr lang="tr-TR" dirty="0" smtClean="0">
                <a:latin typeface="Chaparral Pro" pitchFamily="18" charset="-94"/>
              </a:rPr>
              <a:t>şiiri,12 Mart 1921’de meclis tarafından milli marş olarak kabul edildi. 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Verilen ödülü kabul etmemesi o zaman bazı kimselerce tuhaf karşılandı ama o bunlara aldırmadı. 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Hala üşüyordu</a:t>
            </a:r>
            <a:r>
              <a:rPr lang="tr-TR" dirty="0" smtClean="0">
                <a:latin typeface="Chaparral Pro" pitchFamily="18" charset="-94"/>
              </a:rPr>
              <a:t>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 </a:t>
            </a:r>
            <a:r>
              <a:rPr lang="tr-TR" dirty="0" smtClean="0">
                <a:latin typeface="Chaparral Pro" pitchFamily="18" charset="-94"/>
              </a:rPr>
              <a:t>Yine arkadaşından aldığı ödünç paltoyu giyiyordu. Bir gün Şefik Bey ona: </a:t>
            </a:r>
            <a:br>
              <a:rPr lang="tr-TR" dirty="0" smtClean="0">
                <a:latin typeface="Chaparral Pro" pitchFamily="18" charset="-94"/>
              </a:rPr>
            </a:br>
            <a:r>
              <a:rPr lang="tr-TR" dirty="0" smtClean="0">
                <a:latin typeface="Chaparral Pro" pitchFamily="18" charset="-94"/>
              </a:rPr>
              <a:t>_ “Şu mükâfatı reddetmeyip bir palto alsan olmaz mıydı?” diyecek oldu.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Mehmet </a:t>
            </a:r>
            <a:r>
              <a:rPr lang="tr-TR" dirty="0" smtClean="0">
                <a:latin typeface="Chaparral Pro" pitchFamily="18" charset="-94"/>
              </a:rPr>
              <a:t>Akif böyle konuştuğu için tam iki ay Şefik Bey’le hiç konuşmadı. Artık Ankara’nın çok soğuk günlerinde de ceketle dolaşıyordu. </a:t>
            </a:r>
          </a:p>
          <a:p>
            <a:pPr marL="0" indent="0">
              <a:buNone/>
            </a:pP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Mehmet Akif’in ölümünden kısa bir süre önce Hakkı Tarık Us’un da aralarında bulunduğu misafirler, Akif’i ziyarete gelmişlerdi.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Akif</a:t>
            </a:r>
            <a:r>
              <a:rPr lang="tr-TR" dirty="0" smtClean="0">
                <a:latin typeface="Chaparral Pro" pitchFamily="18" charset="-94"/>
              </a:rPr>
              <a:t>, bitkin bir durumda olduğu için yatağına uzanmıştı.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Söz İstiklâl Marşı’na intikal etmiş ve misafirlerden biri: 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/>
            </a:r>
            <a:br>
              <a:rPr lang="tr-TR" dirty="0" smtClean="0">
                <a:latin typeface="Chaparral Pro" pitchFamily="18" charset="-94"/>
              </a:rPr>
            </a:br>
            <a:r>
              <a:rPr lang="tr-TR" dirty="0" smtClean="0">
                <a:latin typeface="Chaparral Pro" pitchFamily="18" charset="-94"/>
              </a:rPr>
              <a:t>- Acaba, yeniden yazılsa daha iyi olmaz mı? demişti: 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/>
            </a:r>
            <a:br>
              <a:rPr lang="tr-TR" dirty="0" smtClean="0">
                <a:latin typeface="Chaparral Pro" pitchFamily="18" charset="-94"/>
              </a:rPr>
            </a:br>
            <a:r>
              <a:rPr lang="tr-TR" dirty="0" smtClean="0">
                <a:latin typeface="Chaparral Pro" pitchFamily="18" charset="-94"/>
              </a:rPr>
              <a:t>Bitap bir halde yatan Mehmet </a:t>
            </a:r>
            <a:r>
              <a:rPr lang="tr-TR" dirty="0" err="1" smtClean="0">
                <a:latin typeface="Chaparral Pro" pitchFamily="18" charset="-94"/>
              </a:rPr>
              <a:t>Âkif</a:t>
            </a:r>
            <a:r>
              <a:rPr lang="tr-TR" dirty="0" smtClean="0">
                <a:latin typeface="Chaparral Pro" pitchFamily="18" charset="-94"/>
              </a:rPr>
              <a:t>, birdenbire başını kaldırdı ve kesin bir cevap verdi: </a:t>
            </a:r>
          </a:p>
          <a:p>
            <a:pPr marL="0" indent="0">
              <a:buNone/>
            </a:pP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2132856"/>
            <a:ext cx="4762872" cy="38884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800" b="1" dirty="0" smtClean="0">
                <a:latin typeface="Chaparral Pro" pitchFamily="18" charset="-94"/>
              </a:rPr>
              <a:t>-</a:t>
            </a:r>
            <a:r>
              <a:rPr lang="tr-TR" sz="4800" b="1" dirty="0" smtClean="0">
                <a:latin typeface="Chaparral Pro" pitchFamily="18" charset="-94"/>
              </a:rPr>
              <a:t>Allah!</a:t>
            </a:r>
          </a:p>
          <a:p>
            <a:pPr marL="0" indent="0">
              <a:buNone/>
            </a:pPr>
            <a:r>
              <a:rPr lang="tr-TR" sz="4800" b="1" dirty="0" smtClean="0">
                <a:latin typeface="Chaparral Pro" pitchFamily="18" charset="-94"/>
              </a:rPr>
              <a:t>b</a:t>
            </a:r>
            <a:r>
              <a:rPr lang="tr-TR" sz="4800" b="1" dirty="0" smtClean="0">
                <a:latin typeface="Chaparral Pro" pitchFamily="18" charset="-94"/>
              </a:rPr>
              <a:t>ir </a:t>
            </a:r>
            <a:r>
              <a:rPr lang="tr-TR" sz="4800" b="1" dirty="0" smtClean="0">
                <a:latin typeface="Chaparral Pro" pitchFamily="18" charset="-94"/>
              </a:rPr>
              <a:t>daha bu Millete bir İstiklâl Marşı yazdırmasın!... </a:t>
            </a:r>
            <a:endParaRPr lang="tr-TR" sz="4800" b="1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Evet, Allah Teâlâ, bu Milleti bir daha İstiklâl Marşı yazmaya mecbur </a:t>
            </a:r>
            <a:r>
              <a:rPr lang="tr-TR" dirty="0" smtClean="0">
                <a:latin typeface="Chaparral Pro" pitchFamily="18" charset="-94"/>
              </a:rPr>
              <a:t>etmesin.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b</a:t>
            </a:r>
            <a:r>
              <a:rPr lang="tr-TR" dirty="0" smtClean="0">
                <a:latin typeface="Chaparral Pro" pitchFamily="18" charset="-94"/>
              </a:rPr>
              <a:t>u </a:t>
            </a:r>
            <a:r>
              <a:rPr lang="tr-TR" dirty="0" smtClean="0">
                <a:latin typeface="Chaparral Pro" pitchFamily="18" charset="-94"/>
              </a:rPr>
              <a:t>Milletin istiklâl ve hürriyetini tehlikeye düşürmesin. 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Merhum Akif, bu eseri Türk Milleti’ne ve Kahraman Ordumuza hediye etmişti.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Bundan </a:t>
            </a:r>
            <a:r>
              <a:rPr lang="tr-TR" dirty="0" smtClean="0">
                <a:latin typeface="Chaparral Pro" pitchFamily="18" charset="-94"/>
              </a:rPr>
              <a:t>dolayı eseri SAFAHAT’A almak istemiyordu.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Vefatından </a:t>
            </a:r>
            <a:r>
              <a:rPr lang="tr-TR" dirty="0" smtClean="0">
                <a:latin typeface="Chaparral Pro" pitchFamily="18" charset="-94"/>
              </a:rPr>
              <a:t>sonra tam metin, yani on kıta olarak Safahat’ta neşredildi. 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896544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Elleri üşüyen ama yüreğinde vatan ve millet aşkından kocaman bir alev barındıran bu büyük insan,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Türk </a:t>
            </a:r>
            <a:r>
              <a:rPr lang="tr-TR" dirty="0" smtClean="0">
                <a:latin typeface="Chaparral Pro" pitchFamily="18" charset="-94"/>
              </a:rPr>
              <a:t>bayrağı dalgalandıkça bu millet var oldukça unutulmayacak, kalplerde yaşayacaktır.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851920" y="1772816"/>
            <a:ext cx="4618856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7 Kasım 1920’de gazetelerde yer alan bir ilan gördü.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Genel </a:t>
            </a:r>
            <a:r>
              <a:rPr lang="tr-TR" dirty="0" smtClean="0">
                <a:latin typeface="Chaparral Pro" pitchFamily="18" charset="-94"/>
              </a:rPr>
              <a:t>Kurmay Başkanlığı’nın isteği üzerine Milli Eğitim Bakanlığı’nın verdiği ilanda bir istiklâl marşı yarışması açıldığı ve bu marş için 500 lira para ödülü konulduğu bildiriliyordu. 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851920" y="1772816"/>
            <a:ext cx="4618856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O zamanlar için çok büyük bir para olan bu ödülle neler alınmazdı ki…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Dönemin </a:t>
            </a:r>
            <a:r>
              <a:rPr lang="tr-TR" dirty="0" smtClean="0">
                <a:latin typeface="Chaparral Pro" pitchFamily="18" charset="-94"/>
              </a:rPr>
              <a:t>en güçlü şairlerinden biri olan Mehmet Akif bu ilanla hiç ilgilenmedi.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Yarışmaya 724 şiir katıldı.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Fakat </a:t>
            </a:r>
            <a:r>
              <a:rPr lang="tr-TR" dirty="0" smtClean="0">
                <a:latin typeface="Chaparral Pro" pitchFamily="18" charset="-94"/>
              </a:rPr>
              <a:t>hiçbirisi istenilen nitelikte </a:t>
            </a:r>
            <a:r>
              <a:rPr lang="tr-TR" dirty="0" smtClean="0">
                <a:latin typeface="Chaparral Pro" pitchFamily="18" charset="-94"/>
              </a:rPr>
              <a:t>bulunmadı.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Bunun </a:t>
            </a:r>
            <a:r>
              <a:rPr lang="tr-TR" dirty="0" smtClean="0">
                <a:latin typeface="Chaparral Pro" pitchFamily="18" charset="-94"/>
              </a:rPr>
              <a:t>üzerine dönemin Milli Eğitim Bakanı Hamdullah Suphi Tanrı över ve arkadaşları Mehmet Akif’e başvurdular</a:t>
            </a:r>
            <a:r>
              <a:rPr lang="tr-TR" dirty="0" smtClean="0"/>
              <a:t>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Akif ise millet için yapılacak bu işi para için yapamayacağını belirterek başvuruyu geri </a:t>
            </a:r>
            <a:r>
              <a:rPr lang="tr-TR" dirty="0" smtClean="0">
                <a:latin typeface="Chaparral Pro" pitchFamily="18" charset="-94"/>
              </a:rPr>
              <a:t>çevirdi.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Bunun </a:t>
            </a:r>
            <a:r>
              <a:rPr lang="tr-TR" dirty="0" smtClean="0">
                <a:latin typeface="Chaparral Pro" pitchFamily="18" charset="-94"/>
              </a:rPr>
              <a:t>üzerine Hamdullah Suphi Bey kendisinin yarışma dışında tutulacağı sözünü vererek yarışmaya katılmasını rica etti.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Ve Mehmet Akif İstiklâl </a:t>
            </a:r>
            <a:r>
              <a:rPr lang="tr-TR" dirty="0" err="1" smtClean="0">
                <a:latin typeface="Chaparral Pro" pitchFamily="18" charset="-94"/>
              </a:rPr>
              <a:t>marşı’nı</a:t>
            </a:r>
            <a:r>
              <a:rPr lang="tr-TR" dirty="0" smtClean="0">
                <a:latin typeface="Chaparral Pro" pitchFamily="18" charset="-94"/>
              </a:rPr>
              <a:t> yazmaya başladı.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Ankara’da </a:t>
            </a:r>
            <a:r>
              <a:rPr lang="tr-TR" dirty="0" smtClean="0">
                <a:latin typeface="Chaparral Pro" pitchFamily="18" charset="-94"/>
              </a:rPr>
              <a:t>gece gelen ilhamı kaçırmamak için bazı dörtlükleri mum ışığında </a:t>
            </a:r>
            <a:r>
              <a:rPr lang="tr-TR" dirty="0" err="1" smtClean="0">
                <a:latin typeface="Chaparral Pro" pitchFamily="18" charset="-94"/>
              </a:rPr>
              <a:t>Taceddin</a:t>
            </a:r>
            <a:r>
              <a:rPr lang="tr-TR" dirty="0" smtClean="0">
                <a:latin typeface="Chaparral Pro" pitchFamily="18" charset="-94"/>
              </a:rPr>
              <a:t> Dergâhı’nın duvarlarına kazıdı.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Her kelimesine yüzlerce vatan evladının canını feda ettiği özgürlük marşımız Akif’in kalemiyle en güzel ifade tarzını buldu. </a:t>
            </a:r>
            <a:endParaRPr lang="tr-TR" dirty="0" smtClean="0">
              <a:latin typeface="Chaparral Pro" pitchFamily="18" charset="-94"/>
            </a:endParaRP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17 </a:t>
            </a:r>
            <a:r>
              <a:rPr lang="tr-TR" dirty="0" smtClean="0">
                <a:latin typeface="Chaparral Pro" pitchFamily="18" charset="-94"/>
              </a:rPr>
              <a:t>Şubat 1921’de </a:t>
            </a:r>
            <a:r>
              <a:rPr lang="tr-TR" dirty="0" err="1" smtClean="0">
                <a:latin typeface="Chaparral Pro" pitchFamily="18" charset="-94"/>
              </a:rPr>
              <a:t>Sebülirreşad</a:t>
            </a:r>
            <a:r>
              <a:rPr lang="tr-TR" dirty="0" smtClean="0">
                <a:latin typeface="Chaparral Pro" pitchFamily="18" charset="-94"/>
              </a:rPr>
              <a:t> dergisinde yayımlandı. 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1 Mart 1921’de Milli Eğitim Bakanı Hamdullah Suphi Tanrı över TBMM’de, insanların ancak kendi eserlerinden esirgemeyecekleri bir sesle okudu Akif’in </a:t>
            </a:r>
            <a:r>
              <a:rPr lang="tr-TR" dirty="0" smtClean="0">
                <a:latin typeface="Chaparral Pro" pitchFamily="18" charset="-94"/>
              </a:rPr>
              <a:t>şiirini.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Okunurken </a:t>
            </a:r>
            <a:r>
              <a:rPr lang="tr-TR" dirty="0" smtClean="0">
                <a:latin typeface="Chaparral Pro" pitchFamily="18" charset="-94"/>
              </a:rPr>
              <a:t>şiddetli alkışlarla defalarca kesildi, ruhları bir heyecan sardı. </a:t>
            </a:r>
          </a:p>
          <a:p>
            <a:pPr marL="0" indent="0">
              <a:buNone/>
            </a:pP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95536" y="33759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haparral Pro" pitchFamily="18" charset="-94"/>
              </a:rPr>
              <a:t>MEHMET AKİF ERSOY İSTİKLAL MARŞINI NASIL YAZDI?</a:t>
            </a:r>
            <a:endParaRPr lang="tr-TR" b="1" dirty="0">
              <a:latin typeface="Chaparral Pro" pitchFamily="18" charset="-94"/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3707904" y="1772816"/>
            <a:ext cx="4762872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12 Mart 1921’de dört defa okunup ayakta alkışlanmış, meclisi bir coşku tufanı kaplamıştı</a:t>
            </a:r>
            <a:r>
              <a:rPr lang="tr-TR" dirty="0" smtClean="0">
                <a:latin typeface="Chaparral Pro" pitchFamily="18" charset="-94"/>
              </a:rPr>
              <a:t>.</a:t>
            </a:r>
          </a:p>
          <a:p>
            <a:pPr marL="0" indent="0">
              <a:buNone/>
            </a:pPr>
            <a:r>
              <a:rPr lang="tr-TR" dirty="0" smtClean="0">
                <a:latin typeface="Chaparral Pro" pitchFamily="18" charset="-94"/>
              </a:rPr>
              <a:t> </a:t>
            </a:r>
            <a:r>
              <a:rPr lang="tr-TR" dirty="0" smtClean="0">
                <a:latin typeface="Chaparral Pro" pitchFamily="18" charset="-94"/>
              </a:rPr>
              <a:t>Alkışlarla meclis inlerken Mehmet Akif mahcubiyetinden başını kolları arsına alarak, sıranın üzerine yumuldu.</a:t>
            </a:r>
            <a:endParaRPr lang="tr-TR" dirty="0">
              <a:latin typeface="Chaparral Pro" pitchFamily="18" charset="-94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6039"/>
            <a:ext cx="3475683" cy="3811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</TotalTime>
  <Words>610</Words>
  <Application>Microsoft Office PowerPoint</Application>
  <PresentationFormat>Ekran Gösterisi (4:3)</PresentationFormat>
  <Paragraphs>62</Paragraphs>
  <Slides>18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Kağıt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  <vt:lpstr>MEHMET AKİF ERSOY İSTİKLAL MARŞINI NASIL YAZDI?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ogretmen</cp:lastModifiedBy>
  <cp:revision>12</cp:revision>
  <dcterms:modified xsi:type="dcterms:W3CDTF">2012-03-08T14:10:46Z</dcterms:modified>
</cp:coreProperties>
</file>