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31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2"/>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2"/>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A9B51025-6880-40C4-83C3-77759C3A22D4}"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BE29CDA3-7490-4083-8A77-3524DAFE4C14}" type="datetimeFigureOut">
              <a:rPr lang="tr-TR" smtClean="0"/>
              <a:pPr/>
              <a:t>10.04.2012</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1"/>
            <a:ext cx="609600" cy="365125"/>
          </a:xfrm>
        </p:spPr>
        <p:txBody>
          <a:bodyPr/>
          <a:lstStyle/>
          <a:p>
            <a:fld id="{A9B51025-6880-40C4-83C3-77759C3A22D4}"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E29CDA3-7490-4083-8A77-3524DAFE4C14}" type="datetimeFigureOut">
              <a:rPr lang="tr-TR" smtClean="0"/>
              <a:pPr/>
              <a:t>10.04.2012</a:t>
            </a:fld>
            <a:endParaRPr lang="tr-TR"/>
          </a:p>
        </p:txBody>
      </p:sp>
      <p:sp>
        <p:nvSpPr>
          <p:cNvPr id="22" name="21 Altbilgi Yer Tutucusu"/>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9B51025-6880-40C4-83C3-77759C3A22D4}"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190470" y="464323"/>
            <a:ext cx="8763061" cy="1393041"/>
          </a:xfrm>
        </p:spPr>
        <p:txBody>
          <a:bodyPr>
            <a:normAutofit fontScale="90000"/>
          </a:bodyPr>
          <a:lstStyle/>
          <a:p>
            <a:pPr algn="ctr"/>
            <a:r>
              <a:rPr lang="tr-TR" dirty="0" smtClean="0"/>
              <a:t>Sosyal Bilgiler Performans</a:t>
            </a:r>
            <a:br>
              <a:rPr lang="tr-TR" dirty="0" smtClean="0"/>
            </a:br>
            <a:r>
              <a:rPr lang="tr-TR" dirty="0" smtClean="0"/>
              <a:t> Görevi</a:t>
            </a:r>
            <a:endParaRPr lang="tr-TR" dirty="0"/>
          </a:p>
        </p:txBody>
      </p:sp>
      <p:sp>
        <p:nvSpPr>
          <p:cNvPr id="4" name="2 Alt Başlık"/>
          <p:cNvSpPr txBox="1">
            <a:spLocks/>
          </p:cNvSpPr>
          <p:nvPr/>
        </p:nvSpPr>
        <p:spPr>
          <a:xfrm>
            <a:off x="571472" y="1982380"/>
            <a:ext cx="1905013" cy="375050"/>
          </a:xfrm>
          <a:prstGeom prst="rect">
            <a:avLst/>
          </a:prstGeom>
        </p:spPr>
        <p:txBody>
          <a:bodyPr vert="horz" lIns="0" rIns="18288">
            <a:normAutofit fontScale="85000" lnSpcReduction="20000"/>
          </a:bodyPr>
          <a:lstStyle/>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Adı:</a:t>
            </a:r>
            <a:r>
              <a:rPr kumimoji="0" lang="tr-TR" sz="2600" b="0" i="0" u="none" strike="noStrike" kern="1200" cap="none" spc="0" normalizeH="0" noProof="0" dirty="0" smtClean="0">
                <a:ln>
                  <a:noFill/>
                </a:ln>
                <a:solidFill>
                  <a:schemeClr val="tx1"/>
                </a:solidFill>
                <a:effectLst/>
                <a:uLnTx/>
                <a:uFillTx/>
                <a:latin typeface="+mn-lt"/>
                <a:ea typeface="+mn-ea"/>
                <a:cs typeface="+mn-cs"/>
              </a:rPr>
              <a:t> Emre</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2 Alt Başlık"/>
          <p:cNvSpPr txBox="1">
            <a:spLocks/>
          </p:cNvSpPr>
          <p:nvPr/>
        </p:nvSpPr>
        <p:spPr>
          <a:xfrm>
            <a:off x="571472" y="3053950"/>
            <a:ext cx="8572528" cy="375050"/>
          </a:xfrm>
          <a:prstGeom prst="rect">
            <a:avLst/>
          </a:prstGeom>
        </p:spPr>
        <p:txBody>
          <a:bodyPr vert="horz" lIns="0" rIns="18288">
            <a:normAutofit fontScale="85000" lnSpcReduction="20000"/>
          </a:bodyPr>
          <a:lstStyle/>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Soyadı:</a:t>
            </a:r>
            <a:r>
              <a:rPr kumimoji="0" lang="tr-TR" sz="2600" b="0" i="0" u="none" strike="noStrike" kern="1200" cap="none" spc="0" normalizeH="0" noProof="0" dirty="0" smtClean="0">
                <a:ln>
                  <a:noFill/>
                </a:ln>
                <a:solidFill>
                  <a:schemeClr val="tx1"/>
                </a:solidFill>
                <a:effectLst/>
                <a:uLnTx/>
                <a:uFillTx/>
                <a:latin typeface="+mn-lt"/>
                <a:ea typeface="+mn-ea"/>
                <a:cs typeface="+mn-cs"/>
              </a:rPr>
              <a:t> Er</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2 Alt Başlık"/>
          <p:cNvSpPr txBox="1">
            <a:spLocks/>
          </p:cNvSpPr>
          <p:nvPr/>
        </p:nvSpPr>
        <p:spPr>
          <a:xfrm>
            <a:off x="571472" y="3982644"/>
            <a:ext cx="8572528" cy="375050"/>
          </a:xfrm>
          <a:prstGeom prst="rect">
            <a:avLst/>
          </a:prstGeom>
        </p:spPr>
        <p:txBody>
          <a:bodyPr vert="horz" lIns="0" rIns="18288">
            <a:normAutofit fontScale="85000" lnSpcReduction="20000"/>
          </a:bodyPr>
          <a:lstStyle/>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Konu: Bakanlıklarımız</a:t>
            </a:r>
            <a:r>
              <a:rPr kumimoji="0" lang="tr-TR" sz="2600" b="0" i="0" u="none" strike="noStrike" kern="1200" cap="none" spc="0" normalizeH="0" noProof="0" dirty="0" smtClean="0">
                <a:ln>
                  <a:noFill/>
                </a:ln>
                <a:solidFill>
                  <a:schemeClr val="tx1"/>
                </a:solidFill>
                <a:effectLst/>
                <a:uLnTx/>
                <a:uFillTx/>
                <a:latin typeface="+mn-lt"/>
                <a:ea typeface="+mn-ea"/>
                <a:cs typeface="+mn-cs"/>
              </a:rPr>
              <a:t> Ve Görevleri</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2 Alt Başlık"/>
          <p:cNvSpPr txBox="1">
            <a:spLocks/>
          </p:cNvSpPr>
          <p:nvPr/>
        </p:nvSpPr>
        <p:spPr>
          <a:xfrm>
            <a:off x="571472" y="5054214"/>
            <a:ext cx="8572528" cy="375050"/>
          </a:xfrm>
          <a:prstGeom prst="rect">
            <a:avLst/>
          </a:prstGeom>
        </p:spPr>
        <p:txBody>
          <a:bodyPr vert="horz" lIns="0" rIns="18288">
            <a:normAutofit fontScale="85000" lnSpcReduction="20000"/>
          </a:bodyPr>
          <a:lstStyle/>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Sınıfı:</a:t>
            </a:r>
            <a:r>
              <a:rPr kumimoji="0" lang="tr-TR" sz="2600" b="0" i="0" u="none" strike="noStrike" kern="1200" cap="none" spc="0" normalizeH="0" noProof="0" dirty="0" smtClean="0">
                <a:ln>
                  <a:noFill/>
                </a:ln>
                <a:solidFill>
                  <a:schemeClr val="tx1"/>
                </a:solidFill>
                <a:effectLst/>
                <a:uLnTx/>
                <a:uFillTx/>
                <a:latin typeface="+mn-lt"/>
                <a:ea typeface="+mn-ea"/>
                <a:cs typeface="+mn-cs"/>
              </a:rPr>
              <a:t> 5/B</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2 Alt Başlık"/>
          <p:cNvSpPr txBox="1">
            <a:spLocks/>
          </p:cNvSpPr>
          <p:nvPr/>
        </p:nvSpPr>
        <p:spPr>
          <a:xfrm>
            <a:off x="476221" y="6197222"/>
            <a:ext cx="8667779" cy="375050"/>
          </a:xfrm>
          <a:prstGeom prst="rect">
            <a:avLst/>
          </a:prstGeom>
        </p:spPr>
        <p:txBody>
          <a:bodyPr vert="horz" lIns="0" rIns="18288">
            <a:normAutofit fontScale="85000" lnSpcReduction="20000"/>
          </a:bodyPr>
          <a:lstStyle/>
          <a:p>
            <a:pPr marL="0" marR="45720" lvl="0" indent="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tr-TR" sz="2600" b="0" i="0" u="none" strike="noStrike" kern="1200" cap="none" spc="0" normalizeH="0" baseline="0" noProof="0" dirty="0" smtClean="0">
                <a:ln>
                  <a:noFill/>
                </a:ln>
                <a:solidFill>
                  <a:schemeClr val="tx1"/>
                </a:solidFill>
                <a:effectLst/>
                <a:uLnTx/>
                <a:uFillTx/>
                <a:latin typeface="+mn-lt"/>
                <a:ea typeface="+mn-ea"/>
                <a:cs typeface="+mn-cs"/>
              </a:rPr>
              <a:t>Öğretmen:</a:t>
            </a:r>
            <a:r>
              <a:rPr kumimoji="0" lang="tr-TR" sz="2600" b="0" i="0" u="none" strike="noStrike" kern="1200" cap="none" spc="0" normalizeH="0" noProof="0" dirty="0" smtClean="0">
                <a:ln>
                  <a:noFill/>
                </a:ln>
                <a:solidFill>
                  <a:schemeClr val="tx1"/>
                </a:solidFill>
                <a:effectLst/>
                <a:uLnTx/>
                <a:uFillTx/>
                <a:latin typeface="+mn-lt"/>
                <a:ea typeface="+mn-ea"/>
                <a:cs typeface="+mn-cs"/>
              </a:rPr>
              <a:t> Mehmet Aktaran</a:t>
            </a:r>
            <a:endParaRPr kumimoji="0" lang="tr-TR" sz="26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482183"/>
            <a:ext cx="8229600" cy="1143000"/>
          </a:xfrm>
        </p:spPr>
        <p:txBody>
          <a:bodyPr>
            <a:normAutofit fontScale="90000"/>
          </a:bodyPr>
          <a:lstStyle/>
          <a:p>
            <a:r>
              <a:rPr lang="tr-TR" dirty="0" smtClean="0"/>
              <a:t>Milli Savunma Bakanlığı Görevleri</a:t>
            </a:r>
            <a:endParaRPr lang="tr-TR" dirty="0"/>
          </a:p>
        </p:txBody>
      </p:sp>
      <p:sp>
        <p:nvSpPr>
          <p:cNvPr id="3" name="2 İçerik Yer Tutucusu"/>
          <p:cNvSpPr>
            <a:spLocks noGrp="1"/>
          </p:cNvSpPr>
          <p:nvPr>
            <p:ph idx="1"/>
          </p:nvPr>
        </p:nvSpPr>
        <p:spPr>
          <a:xfrm>
            <a:off x="457200" y="2042637"/>
            <a:ext cx="8229600" cy="4118867"/>
          </a:xfrm>
        </p:spPr>
        <p:txBody>
          <a:bodyPr>
            <a:normAutofit lnSpcReduction="10000"/>
          </a:bodyPr>
          <a:lstStyle/>
          <a:p>
            <a:r>
              <a:rPr lang="tr-TR" dirty="0" smtClean="0"/>
              <a:t>Barışta ve savaşta asker alma hizmetlerini yürütmek.</a:t>
            </a:r>
          </a:p>
          <a:p>
            <a:endParaRPr lang="tr-TR" dirty="0" smtClean="0"/>
          </a:p>
          <a:p>
            <a:r>
              <a:rPr lang="tr-TR" dirty="0" smtClean="0"/>
              <a:t>Silâh, araç, gereç ve her çeşit lojistik ihtiyaç maddelerinin tedariki hizmetlerini yürütmek.</a:t>
            </a:r>
          </a:p>
          <a:p>
            <a:endParaRPr lang="tr-TR" dirty="0" smtClean="0"/>
          </a:p>
          <a:p>
            <a:r>
              <a:rPr lang="tr-TR" dirty="0" smtClean="0"/>
              <a:t>Harp sanayi hizmetlerini yürütmek.</a:t>
            </a:r>
          </a:p>
          <a:p>
            <a:endParaRPr lang="tr-TR" dirty="0" smtClean="0"/>
          </a:p>
          <a:p>
            <a:r>
              <a:rPr lang="tr-TR" sz="2800" dirty="0" smtClean="0"/>
              <a:t>Milli Savunma </a:t>
            </a:r>
            <a:r>
              <a:rPr lang="tr-TR" dirty="0" smtClean="0"/>
              <a:t>Bakanlığının bunun gibi 5 tane daha görevi vardır.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50075"/>
            <a:ext cx="8229600" cy="507650"/>
          </a:xfrm>
        </p:spPr>
        <p:txBody>
          <a:bodyPr>
            <a:normAutofit fontScale="90000"/>
          </a:bodyPr>
          <a:lstStyle/>
          <a:p>
            <a:r>
              <a:rPr lang="tr-TR" dirty="0" smtClean="0"/>
              <a:t>Sağlık Bakanlığı Görevleri</a:t>
            </a:r>
            <a:endParaRPr lang="tr-TR" dirty="0"/>
          </a:p>
        </p:txBody>
      </p:sp>
      <p:sp>
        <p:nvSpPr>
          <p:cNvPr id="3" name="2 İçerik Yer Tutucusu"/>
          <p:cNvSpPr>
            <a:spLocks noGrp="1"/>
          </p:cNvSpPr>
          <p:nvPr>
            <p:ph idx="1"/>
          </p:nvPr>
        </p:nvSpPr>
        <p:spPr>
          <a:xfrm>
            <a:off x="457200" y="1446595"/>
            <a:ext cx="8229600" cy="4878005"/>
          </a:xfrm>
        </p:spPr>
        <p:txBody>
          <a:bodyPr>
            <a:normAutofit fontScale="92500"/>
          </a:bodyPr>
          <a:lstStyle/>
          <a:p>
            <a:r>
              <a:rPr lang="tr-TR" dirty="0" smtClean="0"/>
              <a:t>Bulaşıcı, salgın ve sosyal hastalıklarla savaşarak koruyucu, tedavi edici hekimlik ve rehabilitasyon hizmetlerini yapmak.</a:t>
            </a:r>
          </a:p>
          <a:p>
            <a:endParaRPr lang="tr-TR" dirty="0" smtClean="0"/>
          </a:p>
          <a:p>
            <a:r>
              <a:rPr lang="tr-TR" dirty="0" smtClean="0"/>
              <a:t>Ana ve çocuk sağlığının korunması ve aile planlaması hizmetlerini yapmak.</a:t>
            </a:r>
          </a:p>
          <a:p>
            <a:endParaRPr lang="tr-TR" dirty="0" smtClean="0"/>
          </a:p>
          <a:p>
            <a:r>
              <a:rPr lang="tr-TR" dirty="0" smtClean="0"/>
              <a:t>Gerekli aşı, serum, kan ürünleri ve ilaçların üretimini yapmak, yaptırmak ve gerekirse ithalini sağlamak.</a:t>
            </a:r>
          </a:p>
          <a:p>
            <a:endParaRPr lang="tr-TR" dirty="0" smtClean="0"/>
          </a:p>
          <a:p>
            <a:r>
              <a:rPr lang="tr-TR" sz="2800" dirty="0" smtClean="0"/>
              <a:t>Sağlık </a:t>
            </a:r>
            <a:r>
              <a:rPr lang="tr-TR" dirty="0" smtClean="0"/>
              <a:t>Bakanlığının bunun gibi 9 tane daha görevi vardır.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357166"/>
            <a:ext cx="8686800" cy="1063979"/>
          </a:xfrm>
        </p:spPr>
        <p:txBody>
          <a:bodyPr>
            <a:normAutofit fontScale="90000"/>
          </a:bodyPr>
          <a:lstStyle/>
          <a:p>
            <a:r>
              <a:rPr lang="tr-TR" dirty="0" smtClean="0"/>
              <a:t>Sanayi ve Ticaret Bakanlığı Görevleri</a:t>
            </a:r>
            <a:endParaRPr lang="tr-TR" dirty="0"/>
          </a:p>
        </p:txBody>
      </p:sp>
      <p:sp>
        <p:nvSpPr>
          <p:cNvPr id="3" name="2 İçerik Yer Tutucusu"/>
          <p:cNvSpPr>
            <a:spLocks noGrp="1"/>
          </p:cNvSpPr>
          <p:nvPr>
            <p:ph idx="1"/>
          </p:nvPr>
        </p:nvSpPr>
        <p:spPr>
          <a:xfrm>
            <a:off x="457200" y="1875224"/>
            <a:ext cx="8229600" cy="4601073"/>
          </a:xfrm>
        </p:spPr>
        <p:txBody>
          <a:bodyPr>
            <a:normAutofit fontScale="85000" lnSpcReduction="20000"/>
          </a:bodyPr>
          <a:lstStyle/>
          <a:p>
            <a:r>
              <a:rPr lang="tr-TR" dirty="0" smtClean="0"/>
              <a:t>Sanayi işletmelerine ait sicilleri tutmak, istatistiki bilgi toplamak ve değerlendirmek.</a:t>
            </a:r>
          </a:p>
          <a:p>
            <a:endParaRPr lang="tr-TR" dirty="0" smtClean="0"/>
          </a:p>
          <a:p>
            <a:r>
              <a:rPr lang="tr-TR" dirty="0" smtClean="0"/>
              <a:t>Sanayi mamullerinin standartlarını hazırlamak veya hazırlatmak, normlarını temin veya tespit etmek ve kalite kontrolünü yapmak veya yaptırmak, gerektiğinde sanayi mamullerinin fiyatlarını tespit etmek.</a:t>
            </a:r>
          </a:p>
          <a:p>
            <a:endParaRPr lang="tr-TR" dirty="0" smtClean="0"/>
          </a:p>
          <a:p>
            <a:r>
              <a:rPr lang="tr-TR" dirty="0" smtClean="0"/>
              <a:t>Sanayi geliştirmek için kalite kontrolü merkez ve laboratuarlarını kurmak veya kurdurmak ve kurulmuş müesseselerle işbirliği yapmak.</a:t>
            </a:r>
          </a:p>
          <a:p>
            <a:endParaRPr lang="tr-TR" dirty="0" smtClean="0"/>
          </a:p>
          <a:p>
            <a:r>
              <a:rPr lang="tr-TR" sz="2800" dirty="0" smtClean="0"/>
              <a:t>Sanayi ve Ticaret </a:t>
            </a:r>
            <a:r>
              <a:rPr lang="tr-TR" dirty="0" smtClean="0"/>
              <a:t>Bakanlığının, bunun gibi 15 tane daha görevi vardır.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89339"/>
            <a:ext cx="8229600" cy="1257749"/>
          </a:xfrm>
        </p:spPr>
        <p:txBody>
          <a:bodyPr>
            <a:normAutofit fontScale="90000"/>
          </a:bodyPr>
          <a:lstStyle/>
          <a:p>
            <a:r>
              <a:rPr lang="tr-TR" dirty="0" smtClean="0"/>
              <a:t>Tarım ve </a:t>
            </a:r>
            <a:r>
              <a:rPr lang="tr-TR" dirty="0" err="1" smtClean="0"/>
              <a:t>Köyişleri</a:t>
            </a:r>
            <a:r>
              <a:rPr lang="tr-TR" dirty="0" smtClean="0"/>
              <a:t> Bakanlığı Görevleri</a:t>
            </a:r>
            <a:endParaRPr lang="tr-TR" dirty="0"/>
          </a:p>
        </p:txBody>
      </p:sp>
      <p:sp>
        <p:nvSpPr>
          <p:cNvPr id="3" name="2 İçerik Yer Tutucusu"/>
          <p:cNvSpPr>
            <a:spLocks noGrp="1"/>
          </p:cNvSpPr>
          <p:nvPr>
            <p:ph idx="1"/>
          </p:nvPr>
        </p:nvSpPr>
        <p:spPr>
          <a:xfrm>
            <a:off x="457200" y="1935480"/>
            <a:ext cx="8229600" cy="4601073"/>
          </a:xfrm>
        </p:spPr>
        <p:txBody>
          <a:bodyPr>
            <a:normAutofit fontScale="92500" lnSpcReduction="20000"/>
          </a:bodyPr>
          <a:lstStyle/>
          <a:p>
            <a:r>
              <a:rPr lang="tr-TR" dirty="0" smtClean="0"/>
              <a:t>Tarım alanlarının amacına uygun bir şekilde kullanılmasını sağlamak, denetlemek ve ilgili kuruluşlarla işbirliği yapmak.</a:t>
            </a:r>
          </a:p>
          <a:p>
            <a:endParaRPr lang="tr-TR" dirty="0" smtClean="0"/>
          </a:p>
          <a:p>
            <a:r>
              <a:rPr lang="tr-TR" dirty="0" smtClean="0"/>
              <a:t>Su ürünleri Kanunu ile verilen görevlerden Bakanlıkla ilgili olanları yapmak ve yaptırmak.</a:t>
            </a:r>
          </a:p>
          <a:p>
            <a:endParaRPr lang="tr-TR" dirty="0" smtClean="0"/>
          </a:p>
          <a:p>
            <a:r>
              <a:rPr lang="tr-TR" dirty="0" smtClean="0"/>
              <a:t>Veterinerlik konularında araştırmalar yapmak, çiftçilere hayvan hastalıkları ve tedavileri hakkında yayım hizmetleri götürmek.</a:t>
            </a:r>
          </a:p>
          <a:p>
            <a:endParaRPr lang="tr-TR" dirty="0" smtClean="0"/>
          </a:p>
          <a:p>
            <a:r>
              <a:rPr lang="tr-TR" sz="2800" dirty="0" smtClean="0"/>
              <a:t>Sanayi ve Ticaret </a:t>
            </a:r>
            <a:r>
              <a:rPr lang="tr-TR" dirty="0" smtClean="0"/>
              <a:t>Bakanlığının, bunun gibi 16 tane daha görevi vardır.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500042"/>
            <a:ext cx="8229600" cy="1143000"/>
          </a:xfrm>
        </p:spPr>
        <p:txBody>
          <a:bodyPr>
            <a:normAutofit/>
          </a:bodyPr>
          <a:lstStyle/>
          <a:p>
            <a:r>
              <a:rPr lang="tr-TR" dirty="0" smtClean="0"/>
              <a:t>Ulaştırma Bakanlığı Görevleri</a:t>
            </a:r>
            <a:endParaRPr lang="tr-TR" dirty="0"/>
          </a:p>
        </p:txBody>
      </p:sp>
      <p:sp>
        <p:nvSpPr>
          <p:cNvPr id="3" name="2 İçerik Yer Tutucusu"/>
          <p:cNvSpPr>
            <a:spLocks noGrp="1"/>
          </p:cNvSpPr>
          <p:nvPr>
            <p:ph idx="1"/>
          </p:nvPr>
        </p:nvSpPr>
        <p:spPr/>
        <p:txBody>
          <a:bodyPr>
            <a:normAutofit fontScale="92500" lnSpcReduction="20000"/>
          </a:bodyPr>
          <a:lstStyle/>
          <a:p>
            <a:r>
              <a:rPr lang="tr-TR" dirty="0" smtClean="0"/>
              <a:t>Ulaştırma ve haberleşme talep ve ihtiyaçlarını tespit etmek ve planlamak.</a:t>
            </a:r>
          </a:p>
          <a:p>
            <a:endParaRPr lang="tr-TR" dirty="0" smtClean="0"/>
          </a:p>
          <a:p>
            <a:r>
              <a:rPr lang="tr-TR" dirty="0" smtClean="0"/>
              <a:t>Devletin ulaştırma ve haberleşme hedef ve politikalarının tespiti ve uygulanması amacıyla gerekli araştırmaları yapmak ve yaptırmak.</a:t>
            </a:r>
          </a:p>
          <a:p>
            <a:endParaRPr lang="tr-TR" dirty="0" smtClean="0"/>
          </a:p>
          <a:p>
            <a:r>
              <a:rPr lang="tr-TR" dirty="0" smtClean="0"/>
              <a:t>Bakanlıkla ilgili kuruluşların amaçları ve özel kanunları gereğince ve kendilerine verilen hizmetleri yerine getirmelerini sağlamak.</a:t>
            </a:r>
          </a:p>
          <a:p>
            <a:endParaRPr lang="tr-TR" dirty="0" smtClean="0"/>
          </a:p>
          <a:p>
            <a:r>
              <a:rPr lang="tr-TR" sz="2800" dirty="0" smtClean="0"/>
              <a:t>Ulaştırma </a:t>
            </a:r>
            <a:r>
              <a:rPr lang="tr-TR" dirty="0" smtClean="0"/>
              <a:t>Bakanlığının, bunun gibi 8 tane daha görevi vardır.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90469" y="750075"/>
            <a:ext cx="8686800" cy="507650"/>
          </a:xfrm>
        </p:spPr>
        <p:txBody>
          <a:bodyPr>
            <a:normAutofit fontScale="90000"/>
          </a:bodyPr>
          <a:lstStyle/>
          <a:p>
            <a:r>
              <a:rPr lang="tr-TR" dirty="0" smtClean="0"/>
              <a:t>Ekonomi Bakanlığı Görevleri</a:t>
            </a:r>
            <a:endParaRPr lang="tr-TR" dirty="0"/>
          </a:p>
        </p:txBody>
      </p:sp>
      <p:sp>
        <p:nvSpPr>
          <p:cNvPr id="3" name="2 İçerik Yer Tutucusu"/>
          <p:cNvSpPr>
            <a:spLocks noGrp="1"/>
          </p:cNvSpPr>
          <p:nvPr>
            <p:ph idx="1"/>
          </p:nvPr>
        </p:nvSpPr>
        <p:spPr>
          <a:xfrm>
            <a:off x="457200" y="1660909"/>
            <a:ext cx="8210579" cy="4761809"/>
          </a:xfrm>
        </p:spPr>
        <p:txBody>
          <a:bodyPr>
            <a:normAutofit fontScale="85000" lnSpcReduction="10000"/>
          </a:bodyPr>
          <a:lstStyle/>
          <a:p>
            <a:r>
              <a:rPr lang="tr-TR" dirty="0" smtClean="0"/>
              <a:t>Dış ticaret hizmetlerine ilişkin ana hedef ve politikaların belirlenmesine yardımcı olmak ve belirlenen dış ticaret politikalarını geliştirmek ve yürütmek.</a:t>
            </a:r>
          </a:p>
          <a:p>
            <a:endParaRPr lang="tr-TR" dirty="0" smtClean="0"/>
          </a:p>
          <a:p>
            <a:r>
              <a:rPr lang="tr-TR" dirty="0" smtClean="0"/>
              <a:t>Dış ticaretin ülke ekonomisi yararına yapılması amacıyla ürün ve yurtdışı müteahhitlik dahil uluslararası hizmet ticaretine ilişkin gerekli her türlü tedbiri almak.</a:t>
            </a:r>
          </a:p>
          <a:p>
            <a:endParaRPr lang="tr-TR" dirty="0" smtClean="0"/>
          </a:p>
          <a:p>
            <a:r>
              <a:rPr lang="tr-TR" dirty="0" smtClean="0"/>
              <a:t>Kamu kurum ve kuruluşlarına çeşitli mevzuatla verilmiş yetki ve görevlerin kullanımında dış ticarete dair politikaların uygulanmasına ilişkin esasları düzenlemek ve koordine etmek.</a:t>
            </a:r>
          </a:p>
          <a:p>
            <a:endParaRPr lang="tr-TR" dirty="0" smtClean="0"/>
          </a:p>
          <a:p>
            <a:r>
              <a:rPr lang="tr-TR" sz="2400" dirty="0" smtClean="0"/>
              <a:t>Ekonomi</a:t>
            </a:r>
            <a:r>
              <a:rPr lang="tr-TR" sz="2800" dirty="0" smtClean="0"/>
              <a:t> </a:t>
            </a:r>
            <a:r>
              <a:rPr lang="tr-TR" dirty="0" smtClean="0"/>
              <a:t>Bakanlığının, bunun gibi 11 tane daha görevi vardır.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869"/>
            <a:ext cx="8229600" cy="1143000"/>
          </a:xfrm>
        </p:spPr>
        <p:txBody>
          <a:bodyPr>
            <a:normAutofit fontScale="90000"/>
          </a:bodyPr>
          <a:lstStyle/>
          <a:p>
            <a:r>
              <a:rPr lang="tr-TR" dirty="0" smtClean="0"/>
              <a:t>Türkiye Cumhuriyetindeki Bakanlıklar</a:t>
            </a:r>
            <a:endParaRPr lang="tr-TR" dirty="0"/>
          </a:p>
        </p:txBody>
      </p:sp>
      <p:sp>
        <p:nvSpPr>
          <p:cNvPr id="3" name="2 İçerik Yer Tutucusu"/>
          <p:cNvSpPr>
            <a:spLocks noGrp="1"/>
          </p:cNvSpPr>
          <p:nvPr>
            <p:ph idx="1"/>
          </p:nvPr>
        </p:nvSpPr>
        <p:spPr>
          <a:xfrm>
            <a:off x="0" y="1428736"/>
            <a:ext cx="9144000" cy="5429264"/>
          </a:xfrm>
        </p:spPr>
        <p:txBody>
          <a:bodyPr>
            <a:normAutofit fontScale="92500" lnSpcReduction="10000"/>
          </a:bodyPr>
          <a:lstStyle/>
          <a:p>
            <a:r>
              <a:rPr lang="tr-TR" dirty="0" smtClean="0">
                <a:solidFill>
                  <a:srgbClr val="000000"/>
                </a:solidFill>
                <a:latin typeface="Verdana"/>
              </a:rPr>
              <a:t>Adalet Bakanlığı</a:t>
            </a:r>
          </a:p>
          <a:p>
            <a:r>
              <a:rPr lang="tr-TR" dirty="0" smtClean="0"/>
              <a:t>Dışişleri Bakanlığı</a:t>
            </a:r>
          </a:p>
          <a:p>
            <a:r>
              <a:rPr lang="tr-TR" dirty="0" smtClean="0"/>
              <a:t>Enerji ve Tabii Kaynaklar Bakanlığı</a:t>
            </a:r>
          </a:p>
          <a:p>
            <a:r>
              <a:rPr lang="tr-TR" dirty="0" smtClean="0"/>
              <a:t>İçişleri Bakanlığı</a:t>
            </a:r>
          </a:p>
          <a:p>
            <a:r>
              <a:rPr lang="tr-TR" dirty="0" smtClean="0"/>
              <a:t>Kültür Bakanlığı</a:t>
            </a:r>
          </a:p>
          <a:p>
            <a:r>
              <a:rPr lang="tr-TR" dirty="0" smtClean="0"/>
              <a:t>Maliye Bakanlığı</a:t>
            </a:r>
          </a:p>
          <a:p>
            <a:r>
              <a:rPr lang="tr-TR" dirty="0" smtClean="0"/>
              <a:t>Milli Eğitim Bakanlığı</a:t>
            </a:r>
          </a:p>
          <a:p>
            <a:r>
              <a:rPr lang="tr-TR" dirty="0" smtClean="0"/>
              <a:t>Milli Savunma Bakanlığı</a:t>
            </a:r>
          </a:p>
          <a:p>
            <a:r>
              <a:rPr lang="tr-TR" dirty="0" smtClean="0"/>
              <a:t>Sağlık Bakanlığı</a:t>
            </a:r>
          </a:p>
          <a:p>
            <a:r>
              <a:rPr lang="tr-TR" dirty="0" smtClean="0"/>
              <a:t>Sanayi ve Ticaret Bakanlığı</a:t>
            </a:r>
          </a:p>
          <a:p>
            <a:r>
              <a:rPr lang="tr-TR" dirty="0" smtClean="0"/>
              <a:t>Tarım ve </a:t>
            </a:r>
            <a:r>
              <a:rPr lang="tr-TR" dirty="0" err="1" smtClean="0"/>
              <a:t>Köyişleri</a:t>
            </a:r>
            <a:r>
              <a:rPr lang="tr-TR" dirty="0" smtClean="0"/>
              <a:t> Bakanlığı</a:t>
            </a:r>
          </a:p>
          <a:p>
            <a:r>
              <a:rPr lang="tr-TR" dirty="0" smtClean="0"/>
              <a:t>Ulaştırma Bakanlığı</a:t>
            </a:r>
          </a:p>
          <a:p>
            <a:r>
              <a:rPr lang="tr-TR" dirty="0" smtClean="0"/>
              <a:t>Ekonomi Bakanlığı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8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3">
                                            <p:txEl>
                                              <p:pRg st="0" end="0"/>
                                            </p:txEl>
                                          </p:spTgt>
                                        </p:tgtEl>
                                        <p:attrNameLst>
                                          <p:attrName>fill.type</p:attrName>
                                        </p:attrNameLst>
                                      </p:cBhvr>
                                      <p:to>
                                        <p:strVal val="solid"/>
                                      </p:to>
                                    </p:se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nodeType="clickEffect">
                                  <p:stCondLst>
                                    <p:cond delay="0"/>
                                  </p:stCondLst>
                                  <p:iterate type="lt">
                                    <p:tmPct val="50000"/>
                                  </p:iterate>
                                  <p:childTnLst>
                                    <p:set>
                                      <p:cBhvr>
                                        <p:cTn id="18"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19"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1" dur="80"/>
                                        <p:tgtEl>
                                          <p:spTgt spid="3">
                                            <p:txEl>
                                              <p:pRg st="1" end="1"/>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nodeType="clickEffect">
                                  <p:stCondLst>
                                    <p:cond delay="0"/>
                                  </p:stCondLst>
                                  <p:iterate type="lt">
                                    <p:tmPct val="50000"/>
                                  </p:iterate>
                                  <p:childTnLst>
                                    <p:set>
                                      <p:cBhvr>
                                        <p:cTn id="25" dur="1" fill="hold">
                                          <p:stCondLst>
                                            <p:cond delay="0"/>
                                          </p:stCondLst>
                                        </p:cTn>
                                        <p:tgtEl>
                                          <p:spTgt spid="3">
                                            <p:txEl>
                                              <p:pRg st="2" end="2"/>
                                            </p:txEl>
                                          </p:spTgt>
                                        </p:tgtEl>
                                        <p:attrNameLst>
                                          <p:attrName>style.visibility</p:attrName>
                                        </p:attrNameLst>
                                      </p:cBhvr>
                                      <p:to>
                                        <p:strVal val="visible"/>
                                      </p:to>
                                    </p:set>
                                    <p:anim calcmode="discrete" valueType="clr">
                                      <p:cBhvr override="childStyle">
                                        <p:cTn id="26" dur="80"/>
                                        <p:tgtEl>
                                          <p:spTgt spid="3">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
                                            <p:txEl>
                                              <p:pRg st="2" end="2"/>
                                            </p:txEl>
                                          </p:spTgt>
                                        </p:tgtEl>
                                        <p:attrNameLst>
                                          <p:attrName>fillcolor</p:attrName>
                                        </p:attrNameLst>
                                      </p:cBhvr>
                                      <p:tavLst>
                                        <p:tav tm="0">
                                          <p:val>
                                            <p:clrVal>
                                              <a:schemeClr val="accent2"/>
                                            </p:clrVal>
                                          </p:val>
                                        </p:tav>
                                        <p:tav tm="50000">
                                          <p:val>
                                            <p:clrVal>
                                              <a:schemeClr val="hlink"/>
                                            </p:clrVal>
                                          </p:val>
                                        </p:tav>
                                      </p:tavLst>
                                    </p:anim>
                                    <p:set>
                                      <p:cBhvr>
                                        <p:cTn id="28" dur="80"/>
                                        <p:tgtEl>
                                          <p:spTgt spid="3">
                                            <p:txEl>
                                              <p:pRg st="2" end="2"/>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nodeType="clickEffect">
                                  <p:stCondLst>
                                    <p:cond delay="0"/>
                                  </p:stCondLst>
                                  <p:iterate type="lt">
                                    <p:tmPct val="50000"/>
                                  </p:iterate>
                                  <p:childTnLst>
                                    <p:set>
                                      <p:cBhvr>
                                        <p:cTn id="32" dur="1" fill="hold">
                                          <p:stCondLst>
                                            <p:cond delay="0"/>
                                          </p:stCondLst>
                                        </p:cTn>
                                        <p:tgtEl>
                                          <p:spTgt spid="3">
                                            <p:txEl>
                                              <p:pRg st="3" end="3"/>
                                            </p:txEl>
                                          </p:spTgt>
                                        </p:tgtEl>
                                        <p:attrNameLst>
                                          <p:attrName>style.visibility</p:attrName>
                                        </p:attrNameLst>
                                      </p:cBhvr>
                                      <p:to>
                                        <p:strVal val="visible"/>
                                      </p:to>
                                    </p:set>
                                    <p:anim calcmode="discrete" valueType="clr">
                                      <p:cBhvr override="childStyle">
                                        <p:cTn id="33" dur="80"/>
                                        <p:tgtEl>
                                          <p:spTgt spid="3">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3">
                                            <p:txEl>
                                              <p:pRg st="3" end="3"/>
                                            </p:txEl>
                                          </p:spTgt>
                                        </p:tgtEl>
                                        <p:attrNameLst>
                                          <p:attrName>fillcolor</p:attrName>
                                        </p:attrNameLst>
                                      </p:cBhvr>
                                      <p:tavLst>
                                        <p:tav tm="0">
                                          <p:val>
                                            <p:clrVal>
                                              <a:schemeClr val="accent2"/>
                                            </p:clrVal>
                                          </p:val>
                                        </p:tav>
                                        <p:tav tm="50000">
                                          <p:val>
                                            <p:clrVal>
                                              <a:schemeClr val="hlink"/>
                                            </p:clrVal>
                                          </p:val>
                                        </p:tav>
                                      </p:tavLst>
                                    </p:anim>
                                    <p:set>
                                      <p:cBhvr>
                                        <p:cTn id="35" dur="80"/>
                                        <p:tgtEl>
                                          <p:spTgt spid="3">
                                            <p:txEl>
                                              <p:pRg st="3" end="3"/>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nodeType="clickEffect">
                                  <p:stCondLst>
                                    <p:cond delay="0"/>
                                  </p:stCondLst>
                                  <p:iterate type="lt">
                                    <p:tmPct val="50000"/>
                                  </p:iterate>
                                  <p:childTnLst>
                                    <p:set>
                                      <p:cBhvr>
                                        <p:cTn id="39" dur="1" fill="hold">
                                          <p:stCondLst>
                                            <p:cond delay="0"/>
                                          </p:stCondLst>
                                        </p:cTn>
                                        <p:tgtEl>
                                          <p:spTgt spid="3">
                                            <p:txEl>
                                              <p:pRg st="4" end="4"/>
                                            </p:txEl>
                                          </p:spTgt>
                                        </p:tgtEl>
                                        <p:attrNameLst>
                                          <p:attrName>style.visibility</p:attrName>
                                        </p:attrNameLst>
                                      </p:cBhvr>
                                      <p:to>
                                        <p:strVal val="visible"/>
                                      </p:to>
                                    </p:set>
                                    <p:anim calcmode="discrete" valueType="clr">
                                      <p:cBhvr override="childStyle">
                                        <p:cTn id="40" dur="80"/>
                                        <p:tgtEl>
                                          <p:spTgt spid="3">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3">
                                            <p:txEl>
                                              <p:pRg st="4" end="4"/>
                                            </p:txEl>
                                          </p:spTgt>
                                        </p:tgtEl>
                                        <p:attrNameLst>
                                          <p:attrName>fillcolor</p:attrName>
                                        </p:attrNameLst>
                                      </p:cBhvr>
                                      <p:tavLst>
                                        <p:tav tm="0">
                                          <p:val>
                                            <p:clrVal>
                                              <a:schemeClr val="accent2"/>
                                            </p:clrVal>
                                          </p:val>
                                        </p:tav>
                                        <p:tav tm="50000">
                                          <p:val>
                                            <p:clrVal>
                                              <a:schemeClr val="hlink"/>
                                            </p:clrVal>
                                          </p:val>
                                        </p:tav>
                                      </p:tavLst>
                                    </p:anim>
                                    <p:set>
                                      <p:cBhvr>
                                        <p:cTn id="42" dur="80"/>
                                        <p:tgtEl>
                                          <p:spTgt spid="3">
                                            <p:txEl>
                                              <p:pRg st="4" end="4"/>
                                            </p:txEl>
                                          </p:spTgt>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nodeType="clickEffect">
                                  <p:stCondLst>
                                    <p:cond delay="0"/>
                                  </p:stCondLst>
                                  <p:iterate type="lt">
                                    <p:tmPct val="50000"/>
                                  </p:iterate>
                                  <p:childTnLst>
                                    <p:set>
                                      <p:cBhvr>
                                        <p:cTn id="46" dur="1" fill="hold">
                                          <p:stCondLst>
                                            <p:cond delay="0"/>
                                          </p:stCondLst>
                                        </p:cTn>
                                        <p:tgtEl>
                                          <p:spTgt spid="3">
                                            <p:txEl>
                                              <p:pRg st="5" end="5"/>
                                            </p:txEl>
                                          </p:spTgt>
                                        </p:tgtEl>
                                        <p:attrNameLst>
                                          <p:attrName>style.visibility</p:attrName>
                                        </p:attrNameLst>
                                      </p:cBhvr>
                                      <p:to>
                                        <p:strVal val="visible"/>
                                      </p:to>
                                    </p:set>
                                    <p:anim calcmode="discrete" valueType="clr">
                                      <p:cBhvr override="childStyle">
                                        <p:cTn id="47" dur="80"/>
                                        <p:tgtEl>
                                          <p:spTgt spid="3">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
                                            <p:txEl>
                                              <p:pRg st="5" end="5"/>
                                            </p:txEl>
                                          </p:spTgt>
                                        </p:tgtEl>
                                        <p:attrNameLst>
                                          <p:attrName>fillcolor</p:attrName>
                                        </p:attrNameLst>
                                      </p:cBhvr>
                                      <p:tavLst>
                                        <p:tav tm="0">
                                          <p:val>
                                            <p:clrVal>
                                              <a:schemeClr val="accent2"/>
                                            </p:clrVal>
                                          </p:val>
                                        </p:tav>
                                        <p:tav tm="50000">
                                          <p:val>
                                            <p:clrVal>
                                              <a:schemeClr val="hlink"/>
                                            </p:clrVal>
                                          </p:val>
                                        </p:tav>
                                      </p:tavLst>
                                    </p:anim>
                                    <p:set>
                                      <p:cBhvr>
                                        <p:cTn id="49" dur="80"/>
                                        <p:tgtEl>
                                          <p:spTgt spid="3">
                                            <p:txEl>
                                              <p:pRg st="5" end="5"/>
                                            </p:txEl>
                                          </p:spTgt>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nodeType="clickEffect">
                                  <p:stCondLst>
                                    <p:cond delay="0"/>
                                  </p:stCondLst>
                                  <p:iterate type="lt">
                                    <p:tmPct val="50000"/>
                                  </p:iterate>
                                  <p:childTnLst>
                                    <p:set>
                                      <p:cBhvr>
                                        <p:cTn id="53" dur="1" fill="hold">
                                          <p:stCondLst>
                                            <p:cond delay="0"/>
                                          </p:stCondLst>
                                        </p:cTn>
                                        <p:tgtEl>
                                          <p:spTgt spid="3">
                                            <p:txEl>
                                              <p:pRg st="6" end="6"/>
                                            </p:txEl>
                                          </p:spTgt>
                                        </p:tgtEl>
                                        <p:attrNameLst>
                                          <p:attrName>style.visibility</p:attrName>
                                        </p:attrNameLst>
                                      </p:cBhvr>
                                      <p:to>
                                        <p:strVal val="visible"/>
                                      </p:to>
                                    </p:set>
                                    <p:anim calcmode="discrete" valueType="clr">
                                      <p:cBhvr override="childStyle">
                                        <p:cTn id="54" dur="80"/>
                                        <p:tgtEl>
                                          <p:spTgt spid="3">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80"/>
                                        <p:tgtEl>
                                          <p:spTgt spid="3">
                                            <p:txEl>
                                              <p:pRg st="6" end="6"/>
                                            </p:txEl>
                                          </p:spTgt>
                                        </p:tgtEl>
                                        <p:attrNameLst>
                                          <p:attrName>fillcolor</p:attrName>
                                        </p:attrNameLst>
                                      </p:cBhvr>
                                      <p:tavLst>
                                        <p:tav tm="0">
                                          <p:val>
                                            <p:clrVal>
                                              <a:schemeClr val="accent2"/>
                                            </p:clrVal>
                                          </p:val>
                                        </p:tav>
                                        <p:tav tm="50000">
                                          <p:val>
                                            <p:clrVal>
                                              <a:schemeClr val="hlink"/>
                                            </p:clrVal>
                                          </p:val>
                                        </p:tav>
                                      </p:tavLst>
                                    </p:anim>
                                    <p:set>
                                      <p:cBhvr>
                                        <p:cTn id="56" dur="80"/>
                                        <p:tgtEl>
                                          <p:spTgt spid="3">
                                            <p:txEl>
                                              <p:pRg st="6" end="6"/>
                                            </p:txEl>
                                          </p:spTgt>
                                        </p:tgtEl>
                                        <p:attrNameLst>
                                          <p:attrName>fill.type</p:attrName>
                                        </p:attrNameLst>
                                      </p:cBhvr>
                                      <p:to>
                                        <p:strVal val="solid"/>
                                      </p:to>
                                    </p:set>
                                  </p:childTnLst>
                                </p:cTn>
                              </p:par>
                            </p:childTnLst>
                          </p:cTn>
                        </p:par>
                      </p:childTnLst>
                    </p:cTn>
                  </p:par>
                  <p:par>
                    <p:cTn id="57" fill="hold">
                      <p:stCondLst>
                        <p:cond delay="indefinite"/>
                      </p:stCondLst>
                      <p:childTnLst>
                        <p:par>
                          <p:cTn id="58" fill="hold">
                            <p:stCondLst>
                              <p:cond delay="0"/>
                            </p:stCondLst>
                            <p:childTnLst>
                              <p:par>
                                <p:cTn id="59" presetID="27" presetClass="entr" presetSubtype="0" fill="hold" nodeType="clickEffect">
                                  <p:stCondLst>
                                    <p:cond delay="0"/>
                                  </p:stCondLst>
                                  <p:iterate type="lt">
                                    <p:tmPct val="50000"/>
                                  </p:iterate>
                                  <p:childTnLst>
                                    <p:set>
                                      <p:cBhvr>
                                        <p:cTn id="60" dur="1" fill="hold">
                                          <p:stCondLst>
                                            <p:cond delay="0"/>
                                          </p:stCondLst>
                                        </p:cTn>
                                        <p:tgtEl>
                                          <p:spTgt spid="3">
                                            <p:txEl>
                                              <p:pRg st="7" end="7"/>
                                            </p:txEl>
                                          </p:spTgt>
                                        </p:tgtEl>
                                        <p:attrNameLst>
                                          <p:attrName>style.visibility</p:attrName>
                                        </p:attrNameLst>
                                      </p:cBhvr>
                                      <p:to>
                                        <p:strVal val="visible"/>
                                      </p:to>
                                    </p:set>
                                    <p:anim calcmode="discrete" valueType="clr">
                                      <p:cBhvr override="childStyle">
                                        <p:cTn id="61" dur="80"/>
                                        <p:tgtEl>
                                          <p:spTgt spid="3">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2" dur="80"/>
                                        <p:tgtEl>
                                          <p:spTgt spid="3">
                                            <p:txEl>
                                              <p:pRg st="7" end="7"/>
                                            </p:txEl>
                                          </p:spTgt>
                                        </p:tgtEl>
                                        <p:attrNameLst>
                                          <p:attrName>fillcolor</p:attrName>
                                        </p:attrNameLst>
                                      </p:cBhvr>
                                      <p:tavLst>
                                        <p:tav tm="0">
                                          <p:val>
                                            <p:clrVal>
                                              <a:schemeClr val="accent2"/>
                                            </p:clrVal>
                                          </p:val>
                                        </p:tav>
                                        <p:tav tm="50000">
                                          <p:val>
                                            <p:clrVal>
                                              <a:schemeClr val="hlink"/>
                                            </p:clrVal>
                                          </p:val>
                                        </p:tav>
                                      </p:tavLst>
                                    </p:anim>
                                    <p:set>
                                      <p:cBhvr>
                                        <p:cTn id="63" dur="80"/>
                                        <p:tgtEl>
                                          <p:spTgt spid="3">
                                            <p:txEl>
                                              <p:pRg st="7" end="7"/>
                                            </p:txEl>
                                          </p:spTgt>
                                        </p:tgtEl>
                                        <p:attrNameLst>
                                          <p:attrName>fill.type</p:attrName>
                                        </p:attrNameLst>
                                      </p:cBhvr>
                                      <p:to>
                                        <p:strVal val="solid"/>
                                      </p:to>
                                    </p:set>
                                  </p:childTnLst>
                                </p:cTn>
                              </p:par>
                            </p:childTnLst>
                          </p:cTn>
                        </p:par>
                      </p:childTnLst>
                    </p:cTn>
                  </p:par>
                  <p:par>
                    <p:cTn id="64" fill="hold">
                      <p:stCondLst>
                        <p:cond delay="indefinite"/>
                      </p:stCondLst>
                      <p:childTnLst>
                        <p:par>
                          <p:cTn id="65" fill="hold">
                            <p:stCondLst>
                              <p:cond delay="0"/>
                            </p:stCondLst>
                            <p:childTnLst>
                              <p:par>
                                <p:cTn id="66" presetID="27" presetClass="entr" presetSubtype="0" fill="hold" nodeType="clickEffect">
                                  <p:stCondLst>
                                    <p:cond delay="0"/>
                                  </p:stCondLst>
                                  <p:iterate type="lt">
                                    <p:tmPct val="50000"/>
                                  </p:iterate>
                                  <p:childTnLst>
                                    <p:set>
                                      <p:cBhvr>
                                        <p:cTn id="67" dur="1" fill="hold">
                                          <p:stCondLst>
                                            <p:cond delay="0"/>
                                          </p:stCondLst>
                                        </p:cTn>
                                        <p:tgtEl>
                                          <p:spTgt spid="3">
                                            <p:txEl>
                                              <p:pRg st="8" end="8"/>
                                            </p:txEl>
                                          </p:spTgt>
                                        </p:tgtEl>
                                        <p:attrNameLst>
                                          <p:attrName>style.visibility</p:attrName>
                                        </p:attrNameLst>
                                      </p:cBhvr>
                                      <p:to>
                                        <p:strVal val="visible"/>
                                      </p:to>
                                    </p:set>
                                    <p:anim calcmode="discrete" valueType="clr">
                                      <p:cBhvr override="childStyle">
                                        <p:cTn id="68" dur="80"/>
                                        <p:tgtEl>
                                          <p:spTgt spid="3">
                                            <p:txEl>
                                              <p:pRg st="8" end="8"/>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9" dur="80"/>
                                        <p:tgtEl>
                                          <p:spTgt spid="3">
                                            <p:txEl>
                                              <p:pRg st="8" end="8"/>
                                            </p:txEl>
                                          </p:spTgt>
                                        </p:tgtEl>
                                        <p:attrNameLst>
                                          <p:attrName>fillcolor</p:attrName>
                                        </p:attrNameLst>
                                      </p:cBhvr>
                                      <p:tavLst>
                                        <p:tav tm="0">
                                          <p:val>
                                            <p:clrVal>
                                              <a:schemeClr val="accent2"/>
                                            </p:clrVal>
                                          </p:val>
                                        </p:tav>
                                        <p:tav tm="50000">
                                          <p:val>
                                            <p:clrVal>
                                              <a:schemeClr val="hlink"/>
                                            </p:clrVal>
                                          </p:val>
                                        </p:tav>
                                      </p:tavLst>
                                    </p:anim>
                                    <p:set>
                                      <p:cBhvr>
                                        <p:cTn id="70" dur="80"/>
                                        <p:tgtEl>
                                          <p:spTgt spid="3">
                                            <p:txEl>
                                              <p:pRg st="8" end="8"/>
                                            </p:txEl>
                                          </p:spTgt>
                                        </p:tgtEl>
                                        <p:attrNameLst>
                                          <p:attrName>fill.type</p:attrName>
                                        </p:attrNameLst>
                                      </p:cBhvr>
                                      <p:to>
                                        <p:strVal val="solid"/>
                                      </p:to>
                                    </p:set>
                                  </p:childTnLst>
                                </p:cTn>
                              </p:par>
                            </p:childTnLst>
                          </p:cTn>
                        </p:par>
                      </p:childTnLst>
                    </p:cTn>
                  </p:par>
                  <p:par>
                    <p:cTn id="71" fill="hold">
                      <p:stCondLst>
                        <p:cond delay="indefinite"/>
                      </p:stCondLst>
                      <p:childTnLst>
                        <p:par>
                          <p:cTn id="72" fill="hold">
                            <p:stCondLst>
                              <p:cond delay="0"/>
                            </p:stCondLst>
                            <p:childTnLst>
                              <p:par>
                                <p:cTn id="73" presetID="27" presetClass="entr" presetSubtype="0" fill="hold" nodeType="clickEffect">
                                  <p:stCondLst>
                                    <p:cond delay="0"/>
                                  </p:stCondLst>
                                  <p:iterate type="lt">
                                    <p:tmPct val="50000"/>
                                  </p:iterate>
                                  <p:childTnLst>
                                    <p:set>
                                      <p:cBhvr>
                                        <p:cTn id="74" dur="1" fill="hold">
                                          <p:stCondLst>
                                            <p:cond delay="0"/>
                                          </p:stCondLst>
                                        </p:cTn>
                                        <p:tgtEl>
                                          <p:spTgt spid="3">
                                            <p:txEl>
                                              <p:pRg st="9" end="9"/>
                                            </p:txEl>
                                          </p:spTgt>
                                        </p:tgtEl>
                                        <p:attrNameLst>
                                          <p:attrName>style.visibility</p:attrName>
                                        </p:attrNameLst>
                                      </p:cBhvr>
                                      <p:to>
                                        <p:strVal val="visible"/>
                                      </p:to>
                                    </p:set>
                                    <p:anim calcmode="discrete" valueType="clr">
                                      <p:cBhvr override="childStyle">
                                        <p:cTn id="75" dur="80"/>
                                        <p:tgtEl>
                                          <p:spTgt spid="3">
                                            <p:txEl>
                                              <p:pRg st="9" end="9"/>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76" dur="80"/>
                                        <p:tgtEl>
                                          <p:spTgt spid="3">
                                            <p:txEl>
                                              <p:pRg st="9" end="9"/>
                                            </p:txEl>
                                          </p:spTgt>
                                        </p:tgtEl>
                                        <p:attrNameLst>
                                          <p:attrName>fillcolor</p:attrName>
                                        </p:attrNameLst>
                                      </p:cBhvr>
                                      <p:tavLst>
                                        <p:tav tm="0">
                                          <p:val>
                                            <p:clrVal>
                                              <a:schemeClr val="accent2"/>
                                            </p:clrVal>
                                          </p:val>
                                        </p:tav>
                                        <p:tav tm="50000">
                                          <p:val>
                                            <p:clrVal>
                                              <a:schemeClr val="hlink"/>
                                            </p:clrVal>
                                          </p:val>
                                        </p:tav>
                                      </p:tavLst>
                                    </p:anim>
                                    <p:set>
                                      <p:cBhvr>
                                        <p:cTn id="77" dur="80"/>
                                        <p:tgtEl>
                                          <p:spTgt spid="3">
                                            <p:txEl>
                                              <p:pRg st="9" end="9"/>
                                            </p:txEl>
                                          </p:spTgt>
                                        </p:tgtEl>
                                        <p:attrNameLst>
                                          <p:attrName>fill.type</p:attrName>
                                        </p:attrNameLst>
                                      </p:cBhvr>
                                      <p:to>
                                        <p:strVal val="solid"/>
                                      </p:to>
                                    </p:set>
                                  </p:childTnLst>
                                </p:cTn>
                              </p:par>
                            </p:childTnLst>
                          </p:cTn>
                        </p:par>
                      </p:childTnLst>
                    </p:cTn>
                  </p:par>
                  <p:par>
                    <p:cTn id="78" fill="hold">
                      <p:stCondLst>
                        <p:cond delay="indefinite"/>
                      </p:stCondLst>
                      <p:childTnLst>
                        <p:par>
                          <p:cTn id="79" fill="hold">
                            <p:stCondLst>
                              <p:cond delay="0"/>
                            </p:stCondLst>
                            <p:childTnLst>
                              <p:par>
                                <p:cTn id="80" presetID="27" presetClass="entr" presetSubtype="0" fill="hold" nodeType="clickEffect">
                                  <p:stCondLst>
                                    <p:cond delay="0"/>
                                  </p:stCondLst>
                                  <p:iterate type="lt">
                                    <p:tmPct val="50000"/>
                                  </p:iterate>
                                  <p:childTnLst>
                                    <p:set>
                                      <p:cBhvr>
                                        <p:cTn id="81" dur="1" fill="hold">
                                          <p:stCondLst>
                                            <p:cond delay="0"/>
                                          </p:stCondLst>
                                        </p:cTn>
                                        <p:tgtEl>
                                          <p:spTgt spid="3">
                                            <p:txEl>
                                              <p:pRg st="10" end="10"/>
                                            </p:txEl>
                                          </p:spTgt>
                                        </p:tgtEl>
                                        <p:attrNameLst>
                                          <p:attrName>style.visibility</p:attrName>
                                        </p:attrNameLst>
                                      </p:cBhvr>
                                      <p:to>
                                        <p:strVal val="visible"/>
                                      </p:to>
                                    </p:set>
                                    <p:anim calcmode="discrete" valueType="clr">
                                      <p:cBhvr override="childStyle">
                                        <p:cTn id="82" dur="80"/>
                                        <p:tgtEl>
                                          <p:spTgt spid="3">
                                            <p:txEl>
                                              <p:pRg st="10" end="1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3" dur="80"/>
                                        <p:tgtEl>
                                          <p:spTgt spid="3">
                                            <p:txEl>
                                              <p:pRg st="10" end="10"/>
                                            </p:txEl>
                                          </p:spTgt>
                                        </p:tgtEl>
                                        <p:attrNameLst>
                                          <p:attrName>fillcolor</p:attrName>
                                        </p:attrNameLst>
                                      </p:cBhvr>
                                      <p:tavLst>
                                        <p:tav tm="0">
                                          <p:val>
                                            <p:clrVal>
                                              <a:schemeClr val="accent2"/>
                                            </p:clrVal>
                                          </p:val>
                                        </p:tav>
                                        <p:tav tm="50000">
                                          <p:val>
                                            <p:clrVal>
                                              <a:schemeClr val="hlink"/>
                                            </p:clrVal>
                                          </p:val>
                                        </p:tav>
                                      </p:tavLst>
                                    </p:anim>
                                    <p:set>
                                      <p:cBhvr>
                                        <p:cTn id="84" dur="80"/>
                                        <p:tgtEl>
                                          <p:spTgt spid="3">
                                            <p:txEl>
                                              <p:pRg st="10" end="10"/>
                                            </p:txEl>
                                          </p:spTgt>
                                        </p:tgtEl>
                                        <p:attrNameLst>
                                          <p:attrName>fill.type</p:attrName>
                                        </p:attrNameLst>
                                      </p:cBhvr>
                                      <p:to>
                                        <p:strVal val="solid"/>
                                      </p:to>
                                    </p:set>
                                  </p:childTnLst>
                                </p:cTn>
                              </p:par>
                            </p:childTnLst>
                          </p:cTn>
                        </p:par>
                      </p:childTnLst>
                    </p:cTn>
                  </p:par>
                  <p:par>
                    <p:cTn id="85" fill="hold">
                      <p:stCondLst>
                        <p:cond delay="indefinite"/>
                      </p:stCondLst>
                      <p:childTnLst>
                        <p:par>
                          <p:cTn id="86" fill="hold">
                            <p:stCondLst>
                              <p:cond delay="0"/>
                            </p:stCondLst>
                            <p:childTnLst>
                              <p:par>
                                <p:cTn id="87" presetID="27" presetClass="entr" presetSubtype="0" fill="hold" nodeType="clickEffect">
                                  <p:stCondLst>
                                    <p:cond delay="0"/>
                                  </p:stCondLst>
                                  <p:iterate type="lt">
                                    <p:tmPct val="50000"/>
                                  </p:iterate>
                                  <p:childTnLst>
                                    <p:set>
                                      <p:cBhvr>
                                        <p:cTn id="88" dur="1" fill="hold">
                                          <p:stCondLst>
                                            <p:cond delay="0"/>
                                          </p:stCondLst>
                                        </p:cTn>
                                        <p:tgtEl>
                                          <p:spTgt spid="3">
                                            <p:txEl>
                                              <p:pRg st="11" end="11"/>
                                            </p:txEl>
                                          </p:spTgt>
                                        </p:tgtEl>
                                        <p:attrNameLst>
                                          <p:attrName>style.visibility</p:attrName>
                                        </p:attrNameLst>
                                      </p:cBhvr>
                                      <p:to>
                                        <p:strVal val="visible"/>
                                      </p:to>
                                    </p:set>
                                    <p:anim calcmode="discrete" valueType="clr">
                                      <p:cBhvr override="childStyle">
                                        <p:cTn id="89" dur="80"/>
                                        <p:tgtEl>
                                          <p:spTgt spid="3">
                                            <p:txEl>
                                              <p:pRg st="11" end="1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0" dur="80"/>
                                        <p:tgtEl>
                                          <p:spTgt spid="3">
                                            <p:txEl>
                                              <p:pRg st="11" end="11"/>
                                            </p:txEl>
                                          </p:spTgt>
                                        </p:tgtEl>
                                        <p:attrNameLst>
                                          <p:attrName>fillcolor</p:attrName>
                                        </p:attrNameLst>
                                      </p:cBhvr>
                                      <p:tavLst>
                                        <p:tav tm="0">
                                          <p:val>
                                            <p:clrVal>
                                              <a:schemeClr val="accent2"/>
                                            </p:clrVal>
                                          </p:val>
                                        </p:tav>
                                        <p:tav tm="50000">
                                          <p:val>
                                            <p:clrVal>
                                              <a:schemeClr val="hlink"/>
                                            </p:clrVal>
                                          </p:val>
                                        </p:tav>
                                      </p:tavLst>
                                    </p:anim>
                                    <p:set>
                                      <p:cBhvr>
                                        <p:cTn id="91" dur="80"/>
                                        <p:tgtEl>
                                          <p:spTgt spid="3">
                                            <p:txEl>
                                              <p:pRg st="11" end="11"/>
                                            </p:txEl>
                                          </p:spTgt>
                                        </p:tgtEl>
                                        <p:attrNameLst>
                                          <p:attrName>fill.type</p:attrName>
                                        </p:attrNameLst>
                                      </p:cBhvr>
                                      <p:to>
                                        <p:strVal val="solid"/>
                                      </p:to>
                                    </p:set>
                                  </p:childTnLst>
                                </p:cTn>
                              </p:par>
                            </p:childTnLst>
                          </p:cTn>
                        </p:par>
                      </p:childTnLst>
                    </p:cTn>
                  </p:par>
                  <p:par>
                    <p:cTn id="92" fill="hold">
                      <p:stCondLst>
                        <p:cond delay="indefinite"/>
                      </p:stCondLst>
                      <p:childTnLst>
                        <p:par>
                          <p:cTn id="93" fill="hold">
                            <p:stCondLst>
                              <p:cond delay="0"/>
                            </p:stCondLst>
                            <p:childTnLst>
                              <p:par>
                                <p:cTn id="94" presetID="27" presetClass="entr" presetSubtype="0" fill="hold" nodeType="clickEffect">
                                  <p:stCondLst>
                                    <p:cond delay="0"/>
                                  </p:stCondLst>
                                  <p:iterate type="lt">
                                    <p:tmPct val="50000"/>
                                  </p:iterate>
                                  <p:childTnLst>
                                    <p:set>
                                      <p:cBhvr>
                                        <p:cTn id="95" dur="1" fill="hold">
                                          <p:stCondLst>
                                            <p:cond delay="0"/>
                                          </p:stCondLst>
                                        </p:cTn>
                                        <p:tgtEl>
                                          <p:spTgt spid="3">
                                            <p:txEl>
                                              <p:pRg st="12" end="12"/>
                                            </p:txEl>
                                          </p:spTgt>
                                        </p:tgtEl>
                                        <p:attrNameLst>
                                          <p:attrName>style.visibility</p:attrName>
                                        </p:attrNameLst>
                                      </p:cBhvr>
                                      <p:to>
                                        <p:strVal val="visible"/>
                                      </p:to>
                                    </p:set>
                                    <p:anim calcmode="discrete" valueType="clr">
                                      <p:cBhvr override="childStyle">
                                        <p:cTn id="96" dur="80"/>
                                        <p:tgtEl>
                                          <p:spTgt spid="3">
                                            <p:txEl>
                                              <p:pRg st="12" end="1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97" dur="80"/>
                                        <p:tgtEl>
                                          <p:spTgt spid="3">
                                            <p:txEl>
                                              <p:pRg st="12" end="12"/>
                                            </p:txEl>
                                          </p:spTgt>
                                        </p:tgtEl>
                                        <p:attrNameLst>
                                          <p:attrName>fillcolor</p:attrName>
                                        </p:attrNameLst>
                                      </p:cBhvr>
                                      <p:tavLst>
                                        <p:tav tm="0">
                                          <p:val>
                                            <p:clrVal>
                                              <a:schemeClr val="accent2"/>
                                            </p:clrVal>
                                          </p:val>
                                        </p:tav>
                                        <p:tav tm="50000">
                                          <p:val>
                                            <p:clrVal>
                                              <a:schemeClr val="hlink"/>
                                            </p:clrVal>
                                          </p:val>
                                        </p:tav>
                                      </p:tavLst>
                                    </p:anim>
                                    <p:set>
                                      <p:cBhvr>
                                        <p:cTn id="98" dur="80"/>
                                        <p:tgtEl>
                                          <p:spTgt spid="3">
                                            <p:txEl>
                                              <p:pRg st="12" end="1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047726" y="642918"/>
            <a:ext cx="6762797" cy="742508"/>
          </a:xfrm>
        </p:spPr>
        <p:txBody>
          <a:bodyPr>
            <a:normAutofit fontScale="90000"/>
          </a:bodyPr>
          <a:lstStyle/>
          <a:p>
            <a:r>
              <a:rPr lang="tr-TR" dirty="0" smtClean="0"/>
              <a:t>Adalet Bakanlığı</a:t>
            </a:r>
            <a:endParaRPr lang="tr-TR" dirty="0"/>
          </a:p>
        </p:txBody>
      </p:sp>
      <p:sp>
        <p:nvSpPr>
          <p:cNvPr id="3" name="2 İçerik Yer Tutucusu"/>
          <p:cNvSpPr>
            <a:spLocks noGrp="1"/>
          </p:cNvSpPr>
          <p:nvPr>
            <p:ph idx="1"/>
          </p:nvPr>
        </p:nvSpPr>
        <p:spPr>
          <a:xfrm>
            <a:off x="476221" y="1553752"/>
            <a:ext cx="8229600" cy="5304248"/>
          </a:xfrm>
          <a:ln>
            <a:solidFill>
              <a:schemeClr val="bg1"/>
            </a:solidFill>
          </a:ln>
        </p:spPr>
        <p:txBody>
          <a:bodyPr>
            <a:normAutofit fontScale="85000" lnSpcReduction="20000"/>
          </a:bodyPr>
          <a:lstStyle/>
          <a:p>
            <a:r>
              <a:rPr lang="tr-TR" dirty="0" smtClean="0"/>
              <a:t>Kanunlarda kurulması öngörülen mahkemeleri açmak ve teşkilatlandırmak, ceza infaz ve ıslah kurumları, icra ve iflas daireleri gibi her derece ve türdeki adalet kurumlarını planlamak, kurmak ve idari görevleri yönünden gözetim ve denetimini yapmak ve geliştirmek.</a:t>
            </a:r>
          </a:p>
          <a:p>
            <a:endParaRPr lang="tr-TR" dirty="0" smtClean="0"/>
          </a:p>
          <a:p>
            <a:r>
              <a:rPr lang="tr-TR" dirty="0" smtClean="0"/>
              <a:t>Bir mahkemenin kaldırılması veya yargı çevresinin değiştirilmesi konularında Hâkimler ve Savcılar Yüksek Kuruluna teklifte bulunmak.</a:t>
            </a:r>
          </a:p>
          <a:p>
            <a:endParaRPr lang="tr-TR" dirty="0" smtClean="0"/>
          </a:p>
          <a:p>
            <a:r>
              <a:rPr lang="tr-TR" dirty="0" smtClean="0"/>
              <a:t>Avukatlık ve Noterlik Kanunlarının Bakanlığa verdiği görevleri yapmak.</a:t>
            </a:r>
          </a:p>
          <a:p>
            <a:endParaRPr lang="tr-TR" dirty="0" smtClean="0"/>
          </a:p>
          <a:p>
            <a:r>
              <a:rPr lang="tr-TR" dirty="0" smtClean="0"/>
              <a:t>Adli sicilin tutulması ile ilgili hizmetleri yürütmek.</a:t>
            </a:r>
          </a:p>
          <a:p>
            <a:endParaRPr lang="tr-TR" dirty="0" smtClean="0"/>
          </a:p>
          <a:p>
            <a:r>
              <a:rPr lang="tr-TR" dirty="0" smtClean="0"/>
              <a:t>Adalet Bakanlığının bunların gibi 8 tane daha görevi vardır.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fade">
                                      <p:cBhvr>
                                        <p:cTn id="14" dur="1000"/>
                                        <p:tgtEl>
                                          <p:spTgt spid="3">
                                            <p:bg/>
                                          </p:spTgt>
                                        </p:tgtEl>
                                      </p:cBhvr>
                                    </p:animEffect>
                                    <p:anim calcmode="lin" valueType="num">
                                      <p:cBhvr>
                                        <p:cTn id="15" dur="1000" fill="hold"/>
                                        <p:tgtEl>
                                          <p:spTgt spid="3">
                                            <p:bg/>
                                          </p:spTgt>
                                        </p:tgtEl>
                                        <p:attrNameLst>
                                          <p:attrName>ppt_x</p:attrName>
                                        </p:attrNameLst>
                                      </p:cBhvr>
                                      <p:tavLst>
                                        <p:tav tm="0">
                                          <p:val>
                                            <p:strVal val="#ppt_x"/>
                                          </p:val>
                                        </p:tav>
                                        <p:tav tm="100000">
                                          <p:val>
                                            <p:strVal val="#ppt_x"/>
                                          </p:val>
                                        </p:tav>
                                      </p:tavLst>
                                    </p:anim>
                                    <p:anim calcmode="lin" valueType="num">
                                      <p:cBhvr>
                                        <p:cTn id="16" dur="900" decel="100000" fill="hold"/>
                                        <p:tgtEl>
                                          <p:spTgt spid="3">
                                            <p:bg/>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bg/>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1000"/>
                                        <p:tgtEl>
                                          <p:spTgt spid="3">
                                            <p:txEl>
                                              <p:pRg st="0" end="0"/>
                                            </p:txEl>
                                          </p:spTgt>
                                        </p:tgtEl>
                                      </p:cBhvr>
                                    </p:animEffect>
                                    <p:anim calcmode="lin" valueType="num">
                                      <p:cBhvr>
                                        <p:cTn id="2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1000"/>
                                        <p:tgtEl>
                                          <p:spTgt spid="3">
                                            <p:txEl>
                                              <p:pRg st="2" end="2"/>
                                            </p:txEl>
                                          </p:spTgt>
                                        </p:tgtEl>
                                      </p:cBhvr>
                                    </p:animEffect>
                                    <p:anim calcmode="lin" valueType="num">
                                      <p:cBhvr>
                                        <p:cTn id="3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Effect transition="in" filter="fade">
                                      <p:cBhvr>
                                        <p:cTn id="38" dur="1000"/>
                                        <p:tgtEl>
                                          <p:spTgt spid="3">
                                            <p:txEl>
                                              <p:pRg st="4" end="4"/>
                                            </p:txEl>
                                          </p:spTgt>
                                        </p:tgtEl>
                                      </p:cBhvr>
                                    </p:animEffect>
                                    <p:anim calcmode="lin" valueType="num">
                                      <p:cBhvr>
                                        <p:cTn id="3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Effect transition="in" filter="fade">
                                      <p:cBhvr>
                                        <p:cTn id="46" dur="1000"/>
                                        <p:tgtEl>
                                          <p:spTgt spid="3">
                                            <p:txEl>
                                              <p:pRg st="6" end="6"/>
                                            </p:txEl>
                                          </p:spTgt>
                                        </p:tgtEl>
                                      </p:cBhvr>
                                    </p:animEffect>
                                    <p:anim calcmode="lin" valueType="num">
                                      <p:cBhvr>
                                        <p:cTn id="47"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37" presetClass="entr" presetSubtype="0" fill="hold" grpId="0"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Effect transition="in" filter="fade">
                                      <p:cBhvr>
                                        <p:cTn id="54" dur="1000"/>
                                        <p:tgtEl>
                                          <p:spTgt spid="3">
                                            <p:txEl>
                                              <p:pRg st="8" end="8"/>
                                            </p:txEl>
                                          </p:spTgt>
                                        </p:tgtEl>
                                      </p:cBhvr>
                                    </p:animEffect>
                                    <p:anim calcmode="lin" valueType="num">
                                      <p:cBhvr>
                                        <p:cTn id="55"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6" dur="900" decel="100000" fill="hold"/>
                                        <p:tgtEl>
                                          <p:spTgt spid="3">
                                            <p:txEl>
                                              <p:pRg st="8" end="8"/>
                                            </p:txEl>
                                          </p:spTgt>
                                        </p:tgtEl>
                                        <p:attrNameLst>
                                          <p:attrName>ppt_y</p:attrName>
                                        </p:attrNameLst>
                                      </p:cBhvr>
                                      <p:tavLst>
                                        <p:tav tm="0">
                                          <p:val>
                                            <p:strVal val="#ppt_y+1"/>
                                          </p:val>
                                        </p:tav>
                                        <p:tav tm="100000">
                                          <p:val>
                                            <p:strVal val="#ppt_y-.03"/>
                                          </p:val>
                                        </p:tav>
                                      </p:tavLst>
                                    </p:anim>
                                    <p:anim calcmode="lin" valueType="num">
                                      <p:cBhvr>
                                        <p:cTn id="57" dur="100" accel="100000" fill="hold">
                                          <p:stCondLst>
                                            <p:cond delay="900"/>
                                          </p:stCondLst>
                                        </p:cTn>
                                        <p:tgtEl>
                                          <p:spTgt spid="3">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523979" y="803653"/>
            <a:ext cx="5543560" cy="721964"/>
          </a:xfrm>
        </p:spPr>
        <p:txBody>
          <a:bodyPr>
            <a:normAutofit fontScale="90000"/>
          </a:bodyPr>
          <a:lstStyle/>
          <a:p>
            <a:r>
              <a:rPr lang="tr-TR" dirty="0" smtClean="0"/>
              <a:t>Dışişleri Bakanlığı</a:t>
            </a:r>
          </a:p>
        </p:txBody>
      </p:sp>
      <p:sp>
        <p:nvSpPr>
          <p:cNvPr id="3" name="2 İçerik Yer Tutucusu"/>
          <p:cNvSpPr>
            <a:spLocks noGrp="1"/>
          </p:cNvSpPr>
          <p:nvPr>
            <p:ph idx="1"/>
          </p:nvPr>
        </p:nvSpPr>
        <p:spPr/>
        <p:txBody>
          <a:bodyPr>
            <a:normAutofit fontScale="85000" lnSpcReduction="20000"/>
          </a:bodyPr>
          <a:lstStyle/>
          <a:p>
            <a:r>
              <a:rPr lang="tr-TR" dirty="0" smtClean="0"/>
              <a:t> Hükümetçe tayin ve tespit edilecek esaslara göre dış politikayı uygulamak ve Türkiye Cumhuriyetinin yabancı devletler ve Uluslararası kuruluşlarla ilişkilerini yürütmek.</a:t>
            </a:r>
          </a:p>
          <a:p>
            <a:endParaRPr lang="tr-TR" dirty="0" smtClean="0"/>
          </a:p>
          <a:p>
            <a:r>
              <a:rPr lang="tr-TR" dirty="0" smtClean="0"/>
              <a:t>Türkiye Cumhuriyetinin dış politikasının tespiti için hazırlık çalışmaları yapmak ve tekliflerde bulunmak, tespit edilecek dış politikayı yürütmek ve koordine etmek.</a:t>
            </a:r>
          </a:p>
          <a:p>
            <a:endParaRPr lang="tr-TR" dirty="0" smtClean="0"/>
          </a:p>
          <a:p>
            <a:r>
              <a:rPr lang="tr-TR" dirty="0" smtClean="0"/>
              <a:t>Türkiye Cumhuriyetinin yabancı devletlerle, bunların temsilcilikleri ve temsilcileri ile, milletlerarası teşkilatlarla, ilgili Bakanlıklarla işbirliği yapmak.</a:t>
            </a:r>
          </a:p>
          <a:p>
            <a:endParaRPr lang="tr-TR" dirty="0" smtClean="0"/>
          </a:p>
          <a:p>
            <a:r>
              <a:rPr lang="tr-TR" dirty="0" smtClean="0"/>
              <a:t>Dışişleri bakanlığının bunların gibi daha 8 tane görevi vardır.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p:cTn id="26"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 calcmode="lin" valueType="num">
                                      <p:cBhvr>
                                        <p:cTn id="32"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33" dur="500" fill="hold"/>
                                        <p:tgtEl>
                                          <p:spTgt spid="3">
                                            <p:txEl>
                                              <p:pRg st="6" end="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Enerji ve Tabii Kaynaklar Bakanlığı Görevleri</a:t>
            </a:r>
            <a:endParaRPr lang="tr-TR" dirty="0"/>
          </a:p>
        </p:txBody>
      </p:sp>
      <p:sp>
        <p:nvSpPr>
          <p:cNvPr id="3" name="2 İçerik Yer Tutucusu"/>
          <p:cNvSpPr>
            <a:spLocks noGrp="1"/>
          </p:cNvSpPr>
          <p:nvPr>
            <p:ph idx="1"/>
          </p:nvPr>
        </p:nvSpPr>
        <p:spPr>
          <a:xfrm>
            <a:off x="457200" y="1935480"/>
            <a:ext cx="8229600" cy="4922520"/>
          </a:xfrm>
        </p:spPr>
        <p:txBody>
          <a:bodyPr>
            <a:normAutofit fontScale="77500" lnSpcReduction="20000"/>
          </a:bodyPr>
          <a:lstStyle/>
          <a:p>
            <a:r>
              <a:rPr lang="tr-TR" dirty="0" smtClean="0"/>
              <a:t>Ülkenin enerji ve tabii kaynaklara olan kısa ve uzun vadeli ihtiyacını belirlemek, temini için gerekli politikaların tespitine yardımcı olmak, planlamalarını yapmak.</a:t>
            </a:r>
          </a:p>
          <a:p>
            <a:endParaRPr lang="tr-TR" dirty="0" smtClean="0"/>
          </a:p>
          <a:p>
            <a:r>
              <a:rPr lang="tr-TR" dirty="0" smtClean="0"/>
              <a:t> Enerji ve tabii kaynakların ülke yararına, teknik icaplara ve ekonomik gelişmelere uygun olarak araştırılması, işletilmesi, geliştirilmesi, değerlendirilmesi, kontrolü ve korunması amacıyla genel politika esaslarının tespit ve tayinine yardımcı olmak, gerekli programları yapmak, plan ve projeleri hazırlamak veya hazırlatmak.</a:t>
            </a:r>
          </a:p>
          <a:p>
            <a:endParaRPr lang="tr-TR" dirty="0" smtClean="0"/>
          </a:p>
          <a:p>
            <a:r>
              <a:rPr lang="tr-TR" dirty="0" smtClean="0"/>
              <a:t>Kamu ihtiyaç,güvenlik ve yararına uygun olarak enerji ve tabii kaynaklar ile enerjinin üretim,iletim,dağıtım,tesislerinin kuruluş,işletme ve devam ettirme hizmetlerinin genel politikasını tespit çalışmalarının koordinasyonunu temin etmek ve denetlemek</a:t>
            </a:r>
          </a:p>
          <a:p>
            <a:endParaRPr lang="tr-TR" dirty="0" smtClean="0"/>
          </a:p>
          <a:p>
            <a:r>
              <a:rPr lang="tr-TR" dirty="0" smtClean="0"/>
              <a:t>Enerji ve Tabii Kaynaklar Bakanlığının bunun gibi 5 tane daha görevi vardır.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80971" y="724632"/>
            <a:ext cx="8305829" cy="561228"/>
          </a:xfrm>
        </p:spPr>
        <p:txBody>
          <a:bodyPr>
            <a:normAutofit fontScale="90000"/>
          </a:bodyPr>
          <a:lstStyle/>
          <a:p>
            <a:r>
              <a:rPr lang="tr-TR" dirty="0" smtClean="0"/>
              <a:t>İçişleri Bakanlığı Görevleri</a:t>
            </a:r>
          </a:p>
        </p:txBody>
      </p:sp>
      <p:sp>
        <p:nvSpPr>
          <p:cNvPr id="3" name="2 İçerik Yer Tutucusu"/>
          <p:cNvSpPr>
            <a:spLocks noGrp="1"/>
          </p:cNvSpPr>
          <p:nvPr>
            <p:ph idx="1"/>
          </p:nvPr>
        </p:nvSpPr>
        <p:spPr>
          <a:xfrm>
            <a:off x="457200" y="1553753"/>
            <a:ext cx="8229600" cy="4922520"/>
          </a:xfrm>
        </p:spPr>
        <p:txBody>
          <a:bodyPr>
            <a:normAutofit fontScale="92500"/>
          </a:bodyPr>
          <a:lstStyle/>
          <a:p>
            <a:r>
              <a:rPr lang="tr-TR" dirty="0" smtClean="0"/>
              <a:t> Bakanlığa bağlı iç güvenlik kuruluşlarını idare etmek suretiyle ülkesi ve milleti ile bölünmez bütünlüğünü, yurdun iç güvenliğini kamu düzenini ve genel ahlakı, Anayasada yazılı hak ve hürriyetleri korumak.</a:t>
            </a:r>
          </a:p>
          <a:p>
            <a:endParaRPr lang="tr-TR" dirty="0" smtClean="0"/>
          </a:p>
          <a:p>
            <a:r>
              <a:rPr lang="tr-TR" dirty="0" smtClean="0"/>
              <a:t>Sınır, kıyı ve karasularımızın muhafaza ve emniyetini sağlamak.</a:t>
            </a:r>
          </a:p>
          <a:p>
            <a:endParaRPr lang="tr-TR" dirty="0" smtClean="0"/>
          </a:p>
          <a:p>
            <a:r>
              <a:rPr lang="tr-TR" dirty="0" smtClean="0"/>
              <a:t> Karayollarında trafik düzenini sağlamak ve denetlemek.</a:t>
            </a:r>
          </a:p>
          <a:p>
            <a:endParaRPr lang="tr-TR" dirty="0" smtClean="0"/>
          </a:p>
          <a:p>
            <a:r>
              <a:rPr lang="tr-TR" dirty="0" smtClean="0"/>
              <a:t>İçişleri Bakanlığının bunun gibi 7 tane daha görevi vardır.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671053"/>
            <a:ext cx="8229600" cy="507650"/>
          </a:xfrm>
        </p:spPr>
        <p:txBody>
          <a:bodyPr>
            <a:normAutofit fontScale="90000"/>
          </a:bodyPr>
          <a:lstStyle/>
          <a:p>
            <a:r>
              <a:rPr lang="tr-TR" dirty="0" smtClean="0"/>
              <a:t>Kültür Bakanlığı Görevleri</a:t>
            </a:r>
            <a:endParaRPr lang="tr-TR" dirty="0"/>
          </a:p>
        </p:txBody>
      </p:sp>
      <p:sp>
        <p:nvSpPr>
          <p:cNvPr id="3" name="2 İçerik Yer Tutucusu"/>
          <p:cNvSpPr>
            <a:spLocks noGrp="1"/>
          </p:cNvSpPr>
          <p:nvPr>
            <p:ph idx="1"/>
          </p:nvPr>
        </p:nvSpPr>
        <p:spPr>
          <a:xfrm>
            <a:off x="457200" y="1339438"/>
            <a:ext cx="8229600" cy="5304272"/>
          </a:xfrm>
        </p:spPr>
        <p:txBody>
          <a:bodyPr>
            <a:normAutofit fontScale="92500" lnSpcReduction="20000"/>
          </a:bodyPr>
          <a:lstStyle/>
          <a:p>
            <a:r>
              <a:rPr lang="tr-TR" dirty="0" smtClean="0"/>
              <a:t>Millî, manevî, tarihî, kültürel ve turistik değerleri araştırmak, geliştirmek, korumak, yaşatmak, değerlendirmek, yaymak, tanıtmak, benimsetmek ve bu suretle millî bütünlüğün güçlenmesine ve ekonomik gelişmeye katkıda bulunmak.</a:t>
            </a:r>
          </a:p>
          <a:p>
            <a:endParaRPr lang="tr-TR" dirty="0" smtClean="0"/>
          </a:p>
          <a:p>
            <a:r>
              <a:rPr lang="tr-TR" dirty="0" smtClean="0"/>
              <a:t>Kültür ve turizm konuları ile ilgili kamu kurum ve kuruluşlarını yönlendirmek, bu kuruluşlarla işbirliğinde bulunmak, yerel yönetimler, sivil toplum kuruluşları ile iletişimi geliştirmek ve işbirliği yapma.</a:t>
            </a:r>
          </a:p>
          <a:p>
            <a:endParaRPr lang="tr-TR" dirty="0" smtClean="0"/>
          </a:p>
          <a:p>
            <a:r>
              <a:rPr lang="tr-TR" dirty="0" smtClean="0"/>
              <a:t>Tarihî ve kültürel varlıkları korumak.</a:t>
            </a:r>
          </a:p>
          <a:p>
            <a:endParaRPr lang="tr-TR" dirty="0" smtClean="0"/>
          </a:p>
          <a:p>
            <a:r>
              <a:rPr lang="tr-TR" dirty="0" smtClean="0"/>
              <a:t>Kültür Bakanlığının daha bunun gibi 5 tane daha görevi vardır.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50075"/>
            <a:ext cx="8229600" cy="454071"/>
          </a:xfrm>
        </p:spPr>
        <p:txBody>
          <a:bodyPr>
            <a:normAutofit fontScale="90000"/>
          </a:bodyPr>
          <a:lstStyle/>
          <a:p>
            <a:r>
              <a:rPr lang="tr-TR" dirty="0" smtClean="0"/>
              <a:t>Maliye Bakanlığı Görevleri</a:t>
            </a:r>
            <a:endParaRPr lang="tr-TR" dirty="0"/>
          </a:p>
        </p:txBody>
      </p:sp>
      <p:sp>
        <p:nvSpPr>
          <p:cNvPr id="3" name="2 İçerik Yer Tutucusu"/>
          <p:cNvSpPr>
            <a:spLocks noGrp="1"/>
          </p:cNvSpPr>
          <p:nvPr>
            <p:ph idx="1"/>
          </p:nvPr>
        </p:nvSpPr>
        <p:spPr>
          <a:xfrm>
            <a:off x="457200" y="1453298"/>
            <a:ext cx="8229600" cy="4922520"/>
          </a:xfrm>
        </p:spPr>
        <p:txBody>
          <a:bodyPr>
            <a:normAutofit fontScale="92500" lnSpcReduction="10000"/>
          </a:bodyPr>
          <a:lstStyle/>
          <a:p>
            <a:r>
              <a:rPr lang="tr-TR" dirty="0" smtClean="0"/>
              <a:t>Maliye politikasının hazırlanmasına yardımcı olmak, maliye politikasını uygulamak.</a:t>
            </a:r>
          </a:p>
          <a:p>
            <a:endParaRPr lang="tr-TR" dirty="0" smtClean="0"/>
          </a:p>
          <a:p>
            <a:r>
              <a:rPr lang="tr-TR" dirty="0" smtClean="0"/>
              <a:t>Devlet hesaplarını tutmak, saymanlık hizmetlerini yapmak.</a:t>
            </a:r>
          </a:p>
          <a:p>
            <a:endParaRPr lang="tr-TR" dirty="0" smtClean="0"/>
          </a:p>
          <a:p>
            <a:r>
              <a:rPr lang="tr-TR" dirty="0" smtClean="0"/>
              <a:t>Gelir politikasını geliştirmek.</a:t>
            </a:r>
          </a:p>
          <a:p>
            <a:endParaRPr lang="tr-TR" dirty="0" smtClean="0"/>
          </a:p>
          <a:p>
            <a:r>
              <a:rPr lang="tr-TR" dirty="0" smtClean="0"/>
              <a:t>Her türlü gelir gider işlemlerine ait kanun tasarılarını ve diğer mevzuatı hazırlamak veya hazırlanmasına katılmak.</a:t>
            </a:r>
          </a:p>
          <a:p>
            <a:endParaRPr lang="tr-TR" dirty="0" smtClean="0"/>
          </a:p>
          <a:p>
            <a:r>
              <a:rPr lang="tr-TR" dirty="0" smtClean="0"/>
              <a:t> Maliye Bakanlığının bunun gibi 14 tane daha görevi vardır.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37" presetClass="entr" presetSubtype="0" fill="hold" grpId="0" nodeType="clickEffect">
                                  <p:stCondLst>
                                    <p:cond delay="0"/>
                                  </p:stCondLst>
                                  <p:childTnLst>
                                    <p:set>
                                      <p:cBhvr>
                                        <p:cTn id="45" dur="1" fill="hold">
                                          <p:stCondLst>
                                            <p:cond delay="0"/>
                                          </p:stCondLst>
                                        </p:cTn>
                                        <p:tgtEl>
                                          <p:spTgt spid="3">
                                            <p:txEl>
                                              <p:pRg st="8" end="8"/>
                                            </p:txEl>
                                          </p:spTgt>
                                        </p:tgtEl>
                                        <p:attrNameLst>
                                          <p:attrName>style.visibility</p:attrName>
                                        </p:attrNameLst>
                                      </p:cBhvr>
                                      <p:to>
                                        <p:strVal val="visible"/>
                                      </p:to>
                                    </p:set>
                                    <p:animEffect transition="in" filter="fade">
                                      <p:cBhvr>
                                        <p:cTn id="46" dur="1000"/>
                                        <p:tgtEl>
                                          <p:spTgt spid="3">
                                            <p:txEl>
                                              <p:pRg st="8" end="8"/>
                                            </p:txEl>
                                          </p:spTgt>
                                        </p:tgtEl>
                                      </p:cBhvr>
                                    </p:animEffect>
                                    <p:anim calcmode="lin" valueType="num">
                                      <p:cBhvr>
                                        <p:cTn id="47"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8" dur="900" decel="100000" fill="hold"/>
                                        <p:tgtEl>
                                          <p:spTgt spid="3">
                                            <p:txEl>
                                              <p:pRg st="8" end="8"/>
                                            </p:txEl>
                                          </p:spTgt>
                                        </p:tgtEl>
                                        <p:attrNameLst>
                                          <p:attrName>ppt_y</p:attrName>
                                        </p:attrNameLst>
                                      </p:cBhvr>
                                      <p:tavLst>
                                        <p:tav tm="0">
                                          <p:val>
                                            <p:strVal val="#ppt_y+1"/>
                                          </p:val>
                                        </p:tav>
                                        <p:tav tm="100000">
                                          <p:val>
                                            <p:strVal val="#ppt_y-.03"/>
                                          </p:val>
                                        </p:tav>
                                      </p:tavLst>
                                    </p:anim>
                                    <p:anim calcmode="lin" valueType="num">
                                      <p:cBhvr>
                                        <p:cTn id="49" dur="100" accel="100000" fill="hold">
                                          <p:stCondLst>
                                            <p:cond delay="900"/>
                                          </p:stCondLst>
                                        </p:cTn>
                                        <p:tgtEl>
                                          <p:spTgt spid="3">
                                            <p:txEl>
                                              <p:pRg st="8" end="8"/>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80971" y="928670"/>
            <a:ext cx="8572528" cy="421037"/>
          </a:xfrm>
        </p:spPr>
        <p:txBody>
          <a:bodyPr>
            <a:normAutofit fontScale="90000"/>
          </a:bodyPr>
          <a:lstStyle/>
          <a:p>
            <a:r>
              <a:rPr lang="tr-TR" sz="4000" dirty="0" smtClean="0"/>
              <a:t>Milli Eğitim Bakanlığı Görevleri</a:t>
            </a:r>
            <a:endParaRPr lang="tr-TR" sz="4000" dirty="0"/>
          </a:p>
        </p:txBody>
      </p:sp>
      <p:sp>
        <p:nvSpPr>
          <p:cNvPr id="3" name="2 İçerik Yer Tutucusu"/>
          <p:cNvSpPr>
            <a:spLocks noGrp="1"/>
          </p:cNvSpPr>
          <p:nvPr>
            <p:ph idx="1"/>
          </p:nvPr>
        </p:nvSpPr>
        <p:spPr/>
        <p:txBody>
          <a:bodyPr>
            <a:normAutofit fontScale="85000" lnSpcReduction="10000"/>
          </a:bodyPr>
          <a:lstStyle/>
          <a:p>
            <a:r>
              <a:rPr lang="tr-TR" dirty="0" smtClean="0"/>
              <a:t>Türk Vatandaşlarının yurt dışında yapılacak eğitim ve öğretimi ile ilgili hizmetleri düzenlemek ve yürütmek.</a:t>
            </a:r>
          </a:p>
          <a:p>
            <a:endParaRPr lang="tr-TR" dirty="0" smtClean="0"/>
          </a:p>
          <a:p>
            <a:r>
              <a:rPr lang="tr-TR" dirty="0" smtClean="0"/>
              <a:t>Türk Silahlı Kuvvetlerine bağlı ortaöğretim kurumlarının program, yönetmelik ve öğrenim denklik derecelerinin belirlenmesi konularında işbirliğinde bulunmak.</a:t>
            </a:r>
          </a:p>
          <a:p>
            <a:endParaRPr lang="tr-TR" dirty="0" smtClean="0"/>
          </a:p>
          <a:p>
            <a:r>
              <a:rPr lang="tr-TR" dirty="0" smtClean="0"/>
              <a:t>Yükseköğretimin milli eğitim politikası bütünlüğü içinde yürütülmesini sağlamak için, Yükseköğretim Kanunu ile Bakanlığa verilmiş olan görev ve sorumlulukları yerine getirmek.</a:t>
            </a:r>
          </a:p>
          <a:p>
            <a:endParaRPr lang="tr-TR" dirty="0" smtClean="0"/>
          </a:p>
          <a:p>
            <a:r>
              <a:rPr lang="tr-TR" sz="2800" dirty="0" smtClean="0"/>
              <a:t>Milli Eğitim </a:t>
            </a:r>
            <a:r>
              <a:rPr lang="tr-TR" dirty="0" smtClean="0"/>
              <a:t>Bakanlığının bunun gibi 6 tane daha görevi vardır.</a:t>
            </a:r>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
                                        </p:tgtEl>
                                        <p:attrNameLst>
                                          <p:attrName>style.visibility</p:attrName>
                                        </p:attrNameLst>
                                      </p:cBhvr>
                                      <p:to>
                                        <p:strVal val="visible"/>
                                      </p:to>
                                    </p:set>
                                    <p:anim calcmode="discrete" valueType="clr">
                                      <p:cBhvr override="childStyle">
                                        <p:cTn id="7"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
                                        </p:tgtEl>
                                        <p:attrNameLst>
                                          <p:attrName>fillcolor</p:attrName>
                                        </p:attrNameLst>
                                      </p:cBhvr>
                                      <p:tavLst>
                                        <p:tav tm="0">
                                          <p:val>
                                            <p:clrVal>
                                              <a:schemeClr val="accent2"/>
                                            </p:clrVal>
                                          </p:val>
                                        </p:tav>
                                        <p:tav tm="50000">
                                          <p:val>
                                            <p:clrVal>
                                              <a:schemeClr val="hlink"/>
                                            </p:clrVal>
                                          </p:val>
                                        </p:tav>
                                      </p:tavLst>
                                    </p:anim>
                                    <p:set>
                                      <p:cBhvr>
                                        <p:cTn id="9" dur="80"/>
                                        <p:tgtEl>
                                          <p:spTgt spid="2"/>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7" presetClass="entr" presetSubtype="0" fill="hold" grpId="0"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fade">
                                      <p:cBhvr>
                                        <p:cTn id="30" dur="1000"/>
                                        <p:tgtEl>
                                          <p:spTgt spid="3">
                                            <p:txEl>
                                              <p:pRg st="4" end="4"/>
                                            </p:txEl>
                                          </p:spTgt>
                                        </p:tgtEl>
                                      </p:cBhvr>
                                    </p:animEffect>
                                    <p:anim calcmode="lin" valueType="num">
                                      <p:cBhvr>
                                        <p:cTn id="3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2"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37" presetClass="entr" presetSubtype="0" fill="hold" grpId="0"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1000"/>
                                        <p:tgtEl>
                                          <p:spTgt spid="3">
                                            <p:txEl>
                                              <p:pRg st="6" end="6"/>
                                            </p:txEl>
                                          </p:spTgt>
                                        </p:tgtEl>
                                      </p:cBhvr>
                                    </p:animEffect>
                                    <p:anim calcmode="lin" valueType="num">
                                      <p:cBhvr>
                                        <p:cTn id="3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0" dur="900" decel="100000" fill="hold"/>
                                        <p:tgtEl>
                                          <p:spTgt spid="3">
                                            <p:txEl>
                                              <p:pRg st="6" end="6"/>
                                            </p:txEl>
                                          </p:spTgt>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3">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84</TotalTime>
  <Words>761</Words>
  <Application>Microsoft Office PowerPoint</Application>
  <PresentationFormat>Ekran Gösterisi (4:3)</PresentationFormat>
  <Paragraphs>128</Paragraphs>
  <Slides>15</Slides>
  <Notes>0</Notes>
  <HiddenSlides>0</HiddenSlides>
  <MMClips>0</MMClips>
  <ScaleCrop>false</ScaleCrop>
  <HeadingPairs>
    <vt:vector size="4" baseType="variant">
      <vt:variant>
        <vt:lpstr>Tema</vt:lpstr>
      </vt:variant>
      <vt:variant>
        <vt:i4>1</vt:i4>
      </vt:variant>
      <vt:variant>
        <vt:lpstr>Slayt Başlıkları</vt:lpstr>
      </vt:variant>
      <vt:variant>
        <vt:i4>15</vt:i4>
      </vt:variant>
    </vt:vector>
  </HeadingPairs>
  <TitlesOfParts>
    <vt:vector size="16" baseType="lpstr">
      <vt:lpstr>Akış</vt:lpstr>
      <vt:lpstr>Sosyal Bilgiler Performans  Görevi</vt:lpstr>
      <vt:lpstr>Türkiye Cumhuriyetindeki Bakanlıklar</vt:lpstr>
      <vt:lpstr>Adalet Bakanlığı</vt:lpstr>
      <vt:lpstr>Dışişleri Bakanlığı</vt:lpstr>
      <vt:lpstr>Enerji ve Tabii Kaynaklar Bakanlığı Görevleri</vt:lpstr>
      <vt:lpstr>İçişleri Bakanlığı Görevleri</vt:lpstr>
      <vt:lpstr>Kültür Bakanlığı Görevleri</vt:lpstr>
      <vt:lpstr>Maliye Bakanlığı Görevleri</vt:lpstr>
      <vt:lpstr>Milli Eğitim Bakanlığı Görevleri</vt:lpstr>
      <vt:lpstr>Milli Savunma Bakanlığı Görevleri</vt:lpstr>
      <vt:lpstr>Sağlık Bakanlığı Görevleri</vt:lpstr>
      <vt:lpstr>Sanayi ve Ticaret Bakanlığı Görevleri</vt:lpstr>
      <vt:lpstr>Tarım ve Köyişleri Bakanlığı Görevleri</vt:lpstr>
      <vt:lpstr>Ulaştırma Bakanlığı Görevleri</vt:lpstr>
      <vt:lpstr>Ekonomi Bakanlığı Görevleri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Sosyal Bilgiler Performans Görevi</dc:title>
  <dc:creator>pc</dc:creator>
  <cp:lastModifiedBy>pc</cp:lastModifiedBy>
  <cp:revision>11</cp:revision>
  <dcterms:created xsi:type="dcterms:W3CDTF">2012-04-06T08:49:13Z</dcterms:created>
  <dcterms:modified xsi:type="dcterms:W3CDTF">2012-04-10T19:20:55Z</dcterms:modified>
</cp:coreProperties>
</file>