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374B341-20CB-4D06-A82D-77BD5C2A934B}" type="datetimeFigureOut">
              <a:rPr lang="tr-TR" smtClean="0"/>
              <a:t>22.03.2012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AED5D29-F063-4F57-AABC-C3B1A9199574}"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2000" r="-12000"/>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74B341-20CB-4D06-A82D-77BD5C2A934B}" type="datetimeFigureOut">
              <a:rPr lang="tr-TR" smtClean="0"/>
              <a:t>22.03.2012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ED5D29-F063-4F57-AABC-C3B1A9199574}"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click.infospace.com/ClickHandler.ashx?du=http%3a%2f%2fwww.materyaller.com%2fbilgibank%2fimg%2fses-gurultu.jpg&amp;ru=http%3a%2f%2fwww.materyaller.com%2fbilgibank%2fimg%2fses-gurultu.jpg&amp;ld=20120322&amp;ap=16&amp;app=1&amp;c=babylon2.hp.row&amp;s=babylon2&amp;coi=372380&amp;cop=main-title&amp;euip=78.172.191.14&amp;npp=16&amp;p=0&amp;pp=0&amp;pvaid=9ce197020e624194b58a93e877559837&amp;ep=16&amp;mid=9&amp;hash=3513EEC8E97DC68C7F3ED793188F72E9"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2.xml"/><Relationship Id="rId5" Type="http://schemas.openxmlformats.org/officeDocument/2006/relationships/image" Target="../media/image7.gif"/><Relationship Id="rId4" Type="http://schemas.openxmlformats.org/officeDocument/2006/relationships/image" Target="../media/image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4"/>
          <p:cNvSpPr>
            <a:spLocks noChangeArrowheads="1" noChangeShapeType="1" noTextEdit="1"/>
          </p:cNvSpPr>
          <p:nvPr/>
        </p:nvSpPr>
        <p:spPr bwMode="auto">
          <a:xfrm>
            <a:off x="1000100" y="0"/>
            <a:ext cx="6808815" cy="1571612"/>
          </a:xfrm>
          <a:prstGeom prst="rect">
            <a:avLst/>
          </a:prstGeom>
        </p:spPr>
        <p:txBody>
          <a:bodyPr wrap="none" fromWordArt="1">
            <a:prstTxWarp prst="textPlain">
              <a:avLst>
                <a:gd name="adj" fmla="val 46096"/>
              </a:avLst>
            </a:prstTxWarp>
          </a:bodyPr>
          <a:lstStyle/>
          <a:p>
            <a:pPr algn="ctr"/>
            <a:r>
              <a:rPr lang="tr-TR" sz="7200" b="1" i="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rPr>
              <a:t>Ses kirliliği nedir? </a:t>
            </a:r>
            <a:endParaRPr lang="tr-TR" sz="7200" b="1" i="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endParaRPr>
          </a:p>
        </p:txBody>
      </p:sp>
      <p:sp>
        <p:nvSpPr>
          <p:cNvPr id="5" name="WordArt 4"/>
          <p:cNvSpPr>
            <a:spLocks noChangeArrowheads="1" noChangeShapeType="1" noTextEdit="1"/>
          </p:cNvSpPr>
          <p:nvPr/>
        </p:nvSpPr>
        <p:spPr bwMode="auto">
          <a:xfrm>
            <a:off x="0" y="4293096"/>
            <a:ext cx="9144000" cy="1571612"/>
          </a:xfrm>
          <a:prstGeom prst="rect">
            <a:avLst/>
          </a:prstGeom>
        </p:spPr>
        <p:txBody>
          <a:bodyPr wrap="none" fromWordArt="1">
            <a:prstTxWarp prst="textPlain">
              <a:avLst>
                <a:gd name="adj" fmla="val 46096"/>
              </a:avLst>
            </a:prstTxWarp>
          </a:bodyPr>
          <a:lstStyle/>
          <a:p>
            <a:pPr algn="ctr"/>
            <a:r>
              <a:rPr lang="tr-TR" sz="7200" b="1" i="1" kern="10" dirty="0" err="1"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rPr>
              <a:t>Hazrılatan</a:t>
            </a:r>
            <a:r>
              <a:rPr lang="tr-TR" sz="7200" b="1" i="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rPr>
              <a:t> ve sunan : fatih kılıç </a:t>
            </a:r>
            <a:r>
              <a:rPr lang="tr-TR" sz="7200" b="1" i="1" kern="10" dirty="0" err="1"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rPr>
              <a:t>kübra</a:t>
            </a:r>
            <a:r>
              <a:rPr lang="tr-TR" sz="7200" b="1" i="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rPr>
              <a:t> </a:t>
            </a:r>
            <a:r>
              <a:rPr lang="tr-TR" sz="7200" b="1" i="1" kern="10" dirty="0" err="1"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rPr>
              <a:t>öztürk</a:t>
            </a:r>
            <a:endParaRPr lang="tr-TR" sz="7200" b="1" i="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endParaRPr>
          </a:p>
        </p:txBody>
      </p:sp>
      <p:pic>
        <p:nvPicPr>
          <p:cNvPr id="18434" name="Picture 2" descr="http://img229.imageshack.us/img229/4181/14620217fa7ar4.gif"/>
          <p:cNvPicPr>
            <a:picLocks noChangeAspect="1" noChangeArrowheads="1" noCrop="1"/>
          </p:cNvPicPr>
          <p:nvPr/>
        </p:nvPicPr>
        <p:blipFill>
          <a:blip r:embed="rId2" cstate="print"/>
          <a:srcRect/>
          <a:stretch>
            <a:fillRect/>
          </a:stretch>
        </p:blipFill>
        <p:spPr bwMode="auto">
          <a:xfrm>
            <a:off x="755576" y="1628800"/>
            <a:ext cx="6840760" cy="2571751"/>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916832"/>
            <a:ext cx="8229600" cy="4525963"/>
          </a:xfrm>
        </p:spPr>
        <p:txBody>
          <a:bodyPr>
            <a:normAutofit fontScale="47500" lnSpcReduction="20000"/>
          </a:bodyPr>
          <a:lstStyle/>
          <a:p>
            <a:r>
              <a:rPr lang="tr-TR" b="1" dirty="0">
                <a:solidFill>
                  <a:srgbClr val="FFFF00"/>
                </a:solidFill>
              </a:rPr>
              <a:t>Sanayileşme ve modern teknolojinin gelişmesiyle ortaya çıkan çevre sorunlarından biri de ses kirliliğidir. Gürültü de denilen ses kirliliği, istenmeyen ve dinleyene bir anlam ifade etmeyen sesler ya da insanı rahatsız eden düzensiz ve yüksek seslerdir. Ses kirliliğini yaratan önemli etmenler;</a:t>
            </a:r>
            <a:br>
              <a:rPr lang="tr-TR" b="1" dirty="0">
                <a:solidFill>
                  <a:srgbClr val="FFFF00"/>
                </a:solidFill>
              </a:rPr>
            </a:br>
            <a:r>
              <a:rPr lang="tr-TR" b="1" dirty="0">
                <a:solidFill>
                  <a:srgbClr val="FFFF00"/>
                </a:solidFill>
              </a:rPr>
              <a:t/>
            </a:r>
            <a:br>
              <a:rPr lang="tr-TR" b="1" dirty="0">
                <a:solidFill>
                  <a:srgbClr val="FFFF00"/>
                </a:solidFill>
              </a:rPr>
            </a:br>
            <a:r>
              <a:rPr lang="tr-TR" b="1" dirty="0">
                <a:solidFill>
                  <a:srgbClr val="FFFF00"/>
                </a:solidFill>
              </a:rPr>
              <a:t>Sanayileşme</a:t>
            </a:r>
            <a:br>
              <a:rPr lang="tr-TR" b="1" dirty="0">
                <a:solidFill>
                  <a:srgbClr val="FFFF00"/>
                </a:solidFill>
              </a:rPr>
            </a:br>
            <a:r>
              <a:rPr lang="tr-TR" b="1" dirty="0">
                <a:solidFill>
                  <a:srgbClr val="FFFF00"/>
                </a:solidFill>
              </a:rPr>
              <a:t/>
            </a:r>
            <a:br>
              <a:rPr lang="tr-TR" b="1" dirty="0">
                <a:solidFill>
                  <a:srgbClr val="FFFF00"/>
                </a:solidFill>
              </a:rPr>
            </a:br>
            <a:r>
              <a:rPr lang="tr-TR" b="1" dirty="0">
                <a:solidFill>
                  <a:srgbClr val="FFFF00"/>
                </a:solidFill>
              </a:rPr>
              <a:t>Plansız kentleşme</a:t>
            </a:r>
            <a:br>
              <a:rPr lang="tr-TR" b="1" dirty="0">
                <a:solidFill>
                  <a:srgbClr val="FFFF00"/>
                </a:solidFill>
              </a:rPr>
            </a:br>
            <a:r>
              <a:rPr lang="tr-TR" b="1" dirty="0">
                <a:solidFill>
                  <a:srgbClr val="FFFF00"/>
                </a:solidFill>
              </a:rPr>
              <a:t/>
            </a:r>
            <a:br>
              <a:rPr lang="tr-TR" b="1" dirty="0">
                <a:solidFill>
                  <a:srgbClr val="FFFF00"/>
                </a:solidFill>
              </a:rPr>
            </a:br>
            <a:r>
              <a:rPr lang="tr-TR" b="1" dirty="0">
                <a:solidFill>
                  <a:srgbClr val="FFFF00"/>
                </a:solidFill>
              </a:rPr>
              <a:t>Hızlı nüfus artışı</a:t>
            </a:r>
            <a:br>
              <a:rPr lang="tr-TR" b="1" dirty="0">
                <a:solidFill>
                  <a:srgbClr val="FFFF00"/>
                </a:solidFill>
              </a:rPr>
            </a:br>
            <a:r>
              <a:rPr lang="tr-TR" b="1" dirty="0">
                <a:solidFill>
                  <a:srgbClr val="FFFF00"/>
                </a:solidFill>
              </a:rPr>
              <a:t/>
            </a:r>
            <a:br>
              <a:rPr lang="tr-TR" b="1" dirty="0">
                <a:solidFill>
                  <a:srgbClr val="FFFF00"/>
                </a:solidFill>
              </a:rPr>
            </a:br>
            <a:r>
              <a:rPr lang="tr-TR" b="1" dirty="0">
                <a:solidFill>
                  <a:srgbClr val="FFFF00"/>
                </a:solidFill>
              </a:rPr>
              <a:t>Ekonomik yetersizlikler</a:t>
            </a:r>
            <a:r>
              <a:rPr lang="tr-TR" b="1" i="1" dirty="0">
                <a:solidFill>
                  <a:srgbClr val="FFFF00"/>
                </a:solidFill>
              </a:rPr>
              <a:t/>
            </a:r>
            <a:br>
              <a:rPr lang="tr-TR" b="1" i="1" dirty="0">
                <a:solidFill>
                  <a:srgbClr val="FFFF00"/>
                </a:solidFill>
              </a:rPr>
            </a:br>
            <a:r>
              <a:rPr lang="tr-TR" b="1" i="1" dirty="0" smtClean="0">
                <a:solidFill>
                  <a:srgbClr val="FFFF00"/>
                </a:solidFill>
              </a:rPr>
              <a:t>çok </a:t>
            </a:r>
            <a:r>
              <a:rPr lang="tr-TR" b="1" i="1" dirty="0">
                <a:solidFill>
                  <a:srgbClr val="FFFF00"/>
                </a:solidFill>
              </a:rPr>
              <a:t>önemli olumsuz etkiler yaratır</a:t>
            </a:r>
            <a:r>
              <a:rPr lang="tr-TR" b="1" dirty="0">
                <a:solidFill>
                  <a:srgbClr val="FFFF00"/>
                </a:solidFill>
              </a:rPr>
              <a:t>. Bu etkileri aşağıdaki gibi sıralayabiliriz.</a:t>
            </a:r>
            <a:br>
              <a:rPr lang="tr-TR" b="1" dirty="0">
                <a:solidFill>
                  <a:srgbClr val="FFFF00"/>
                </a:solidFill>
              </a:rPr>
            </a:br>
            <a:r>
              <a:rPr lang="tr-TR" b="1" dirty="0">
                <a:solidFill>
                  <a:srgbClr val="FFFF00"/>
                </a:solidFill>
              </a:rPr>
              <a:t/>
            </a:r>
            <a:br>
              <a:rPr lang="tr-TR" b="1" dirty="0">
                <a:solidFill>
                  <a:srgbClr val="FFFF00"/>
                </a:solidFill>
              </a:rPr>
            </a:br>
            <a:r>
              <a:rPr lang="tr-TR" b="1" dirty="0">
                <a:solidFill>
                  <a:srgbClr val="FFFF00"/>
                </a:solidFill>
              </a:rPr>
              <a:t>İşitme sistemine etkileri: Ses kirliliği işitme sistemi üzerinde, geçici ve kalıcı etkiler olmak üzere iki çeşit etki yapar. Ses kirliliğinin geçici etkisi, duyma yorulması olarak da bilinen işitme duyarlılığındaki geçici kayıplar şeklinde olur. Duyma yorulması düzelmeden tekrar gürültüden etkilenilmesi ve etkileşmenin çok fazla olması durumunda işitme kaybı kalıcı olur.</a:t>
            </a:r>
            <a:br>
              <a:rPr lang="tr-TR" b="1" dirty="0">
                <a:solidFill>
                  <a:srgbClr val="FFFF00"/>
                </a:solidFill>
              </a:rPr>
            </a:br>
            <a:r>
              <a:rPr lang="tr-TR" dirty="0">
                <a:solidFill>
                  <a:srgbClr val="FFFF00"/>
                </a:solidFill>
              </a:rPr>
              <a:t/>
            </a:r>
            <a:br>
              <a:rPr lang="tr-TR" dirty="0">
                <a:solidFill>
                  <a:srgbClr val="FFFF00"/>
                </a:solidFill>
              </a:rPr>
            </a:br>
            <a:endParaRPr lang="tr-TR" dirty="0">
              <a:solidFill>
                <a:srgbClr val="FFFF00"/>
              </a:solidFill>
            </a:endParaRPr>
          </a:p>
        </p:txBody>
      </p:sp>
      <p:sp>
        <p:nvSpPr>
          <p:cNvPr id="5" name="WordArt 4"/>
          <p:cNvSpPr>
            <a:spLocks noChangeArrowheads="1" noChangeShapeType="1" noTextEdit="1"/>
          </p:cNvSpPr>
          <p:nvPr/>
        </p:nvSpPr>
        <p:spPr bwMode="auto">
          <a:xfrm>
            <a:off x="1000100" y="0"/>
            <a:ext cx="6808815" cy="1571612"/>
          </a:xfrm>
          <a:prstGeom prst="rect">
            <a:avLst/>
          </a:prstGeom>
        </p:spPr>
        <p:txBody>
          <a:bodyPr wrap="none" fromWordArt="1">
            <a:prstTxWarp prst="textPlain">
              <a:avLst>
                <a:gd name="adj" fmla="val 46096"/>
              </a:avLst>
            </a:prstTxWarp>
          </a:bodyPr>
          <a:lstStyle/>
          <a:p>
            <a:pPr algn="ctr"/>
            <a:r>
              <a:rPr lang="tr-TR" sz="7200" b="1" i="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rPr>
              <a:t>Ses kirliliği nedir? </a:t>
            </a:r>
            <a:endParaRPr lang="tr-TR" sz="7200" b="1" i="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1600200"/>
            <a:ext cx="8229600" cy="5573216"/>
          </a:xfrm>
        </p:spPr>
        <p:txBody>
          <a:bodyPr>
            <a:normAutofit fontScale="55000" lnSpcReduction="20000"/>
          </a:bodyPr>
          <a:lstStyle/>
          <a:p>
            <a:pPr>
              <a:buNone/>
            </a:pPr>
            <a:r>
              <a:rPr lang="tr-TR" b="1" dirty="0" smtClean="0">
                <a:solidFill>
                  <a:srgbClr val="FFFF00"/>
                </a:solidFill>
              </a:rPr>
              <a:t/>
            </a:r>
            <a:br>
              <a:rPr lang="tr-TR" b="1" dirty="0" smtClean="0">
                <a:solidFill>
                  <a:srgbClr val="FFFF00"/>
                </a:solidFill>
              </a:rPr>
            </a:br>
            <a:r>
              <a:rPr lang="tr-TR" b="1" dirty="0" smtClean="0">
                <a:solidFill>
                  <a:srgbClr val="FFFF00"/>
                </a:solidFill>
              </a:rPr>
              <a:t/>
            </a:r>
            <a:br>
              <a:rPr lang="tr-TR" b="1" dirty="0" smtClean="0">
                <a:solidFill>
                  <a:srgbClr val="FFFF00"/>
                </a:solidFill>
              </a:rPr>
            </a:br>
            <a:r>
              <a:rPr lang="tr-TR" b="1" dirty="0" smtClean="0">
                <a:solidFill>
                  <a:srgbClr val="FFFF00"/>
                </a:solidFill>
              </a:rPr>
              <a:t>Ülkemizde, insanları gürültünün zararlı etkilerinden korumak için gerekli önlemleri içeren ve çevre yasasına göre hazırlanmış olan "Gürültü kontrol yönetmeliği" uygulanmaktadır. Ancak </a:t>
            </a:r>
            <a:r>
              <a:rPr lang="tr-TR" b="1" dirty="0" err="1" smtClean="0">
                <a:solidFill>
                  <a:srgbClr val="FFFF00"/>
                </a:solidFill>
              </a:rPr>
              <a:t>yönetmeleğin</a:t>
            </a:r>
            <a:r>
              <a:rPr lang="tr-TR" b="1" dirty="0" smtClean="0">
                <a:solidFill>
                  <a:srgbClr val="FFFF00"/>
                </a:solidFill>
              </a:rPr>
              <a:t> hedeflerine ulaşabilmesi için insanların bu konuda eğitilmeleri ve bilinçlendirilmeleri gerekir.</a:t>
            </a:r>
            <a:br>
              <a:rPr lang="tr-TR" b="1" dirty="0" smtClean="0">
                <a:solidFill>
                  <a:srgbClr val="FFFF00"/>
                </a:solidFill>
              </a:rPr>
            </a:br>
            <a:r>
              <a:rPr lang="tr-TR" b="1" dirty="0" smtClean="0">
                <a:solidFill>
                  <a:srgbClr val="FFFF00"/>
                </a:solidFill>
              </a:rPr>
              <a:t/>
            </a:r>
            <a:br>
              <a:rPr lang="tr-TR" b="1" dirty="0" smtClean="0">
                <a:solidFill>
                  <a:srgbClr val="FFFF00"/>
                </a:solidFill>
              </a:rPr>
            </a:br>
            <a:r>
              <a:rPr lang="tr-TR" b="1" dirty="0" smtClean="0">
                <a:solidFill>
                  <a:srgbClr val="FFFF00"/>
                </a:solidFill>
              </a:rPr>
              <a:t>Ses kirliliğinin saptanmasında ses şiddetini ölçmek için birim olarak desibel (</a:t>
            </a:r>
            <a:r>
              <a:rPr lang="tr-TR" b="1" dirty="0" err="1" smtClean="0">
                <a:solidFill>
                  <a:srgbClr val="FFFF00"/>
                </a:solidFill>
              </a:rPr>
              <a:t>dB</a:t>
            </a:r>
            <a:r>
              <a:rPr lang="tr-TR" b="1" dirty="0" smtClean="0">
                <a:solidFill>
                  <a:srgbClr val="FFFF00"/>
                </a:solidFill>
              </a:rPr>
              <a:t>) kullanılır. İnsan için 35-65 </a:t>
            </a:r>
            <a:r>
              <a:rPr lang="tr-TR" b="1" dirty="0" err="1" smtClean="0">
                <a:solidFill>
                  <a:srgbClr val="FFFF00"/>
                </a:solidFill>
              </a:rPr>
              <a:t>dB</a:t>
            </a:r>
            <a:r>
              <a:rPr lang="tr-TR" b="1" dirty="0" smtClean="0">
                <a:solidFill>
                  <a:srgbClr val="FFFF00"/>
                </a:solidFill>
              </a:rPr>
              <a:t> sesler normaldir. 65-90 </a:t>
            </a:r>
            <a:r>
              <a:rPr lang="tr-TR" b="1" dirty="0" err="1" smtClean="0">
                <a:solidFill>
                  <a:srgbClr val="FFFF00"/>
                </a:solidFill>
              </a:rPr>
              <a:t>dB</a:t>
            </a:r>
            <a:r>
              <a:rPr lang="tr-TR" b="1" dirty="0" smtClean="0">
                <a:solidFill>
                  <a:srgbClr val="FFFF00"/>
                </a:solidFill>
              </a:rPr>
              <a:t> sesler, sürekli işitildiğinde zarar verebilecek kadar risklidir. 90 </a:t>
            </a:r>
            <a:r>
              <a:rPr lang="tr-TR" b="1" dirty="0" err="1" smtClean="0">
                <a:solidFill>
                  <a:srgbClr val="FFFF00"/>
                </a:solidFill>
              </a:rPr>
              <a:t>dB'in</a:t>
            </a:r>
            <a:r>
              <a:rPr lang="tr-TR" b="1" dirty="0" smtClean="0">
                <a:solidFill>
                  <a:srgbClr val="FFFF00"/>
                </a:solidFill>
              </a:rPr>
              <a:t> üzerindeki sesler tehlikelidir.</a:t>
            </a:r>
            <a:br>
              <a:rPr lang="tr-TR" b="1" dirty="0" smtClean="0">
                <a:solidFill>
                  <a:srgbClr val="FFFF00"/>
                </a:solidFill>
              </a:rPr>
            </a:br>
            <a:r>
              <a:rPr lang="tr-TR" b="1" dirty="0" smtClean="0">
                <a:solidFill>
                  <a:srgbClr val="FFFF00"/>
                </a:solidFill>
              </a:rPr>
              <a:t/>
            </a:r>
            <a:br>
              <a:rPr lang="tr-TR" b="1" dirty="0" smtClean="0">
                <a:solidFill>
                  <a:srgbClr val="FFFF00"/>
                </a:solidFill>
              </a:rPr>
            </a:br>
            <a:r>
              <a:rPr lang="tr-TR" b="1" dirty="0" smtClean="0">
                <a:solidFill>
                  <a:srgbClr val="FFFF00"/>
                </a:solidFill>
              </a:rPr>
              <a:t>Ses kirliliği aşağıdaki uygulamalarla önlenebilir:</a:t>
            </a:r>
            <a:br>
              <a:rPr lang="tr-TR" b="1" dirty="0" smtClean="0">
                <a:solidFill>
                  <a:srgbClr val="FFFF00"/>
                </a:solidFill>
              </a:rPr>
            </a:br>
            <a:r>
              <a:rPr lang="tr-TR" b="1" dirty="0" smtClean="0">
                <a:solidFill>
                  <a:srgbClr val="FFFF00"/>
                </a:solidFill>
              </a:rPr>
              <a:t/>
            </a:r>
            <a:br>
              <a:rPr lang="tr-TR" b="1" dirty="0" smtClean="0">
                <a:solidFill>
                  <a:srgbClr val="FFFF00"/>
                </a:solidFill>
              </a:rPr>
            </a:br>
            <a:r>
              <a:rPr lang="tr-TR" b="1" dirty="0" smtClean="0">
                <a:solidFill>
                  <a:srgbClr val="FFFF00"/>
                </a:solidFill>
              </a:rPr>
              <a:t>Otomobil kullanımını azaltacak önlemler alınmalıdır.</a:t>
            </a:r>
            <a:br>
              <a:rPr lang="tr-TR" b="1" dirty="0" smtClean="0">
                <a:solidFill>
                  <a:srgbClr val="FFFF00"/>
                </a:solidFill>
              </a:rPr>
            </a:br>
            <a:r>
              <a:rPr lang="tr-TR" b="1" dirty="0" smtClean="0">
                <a:solidFill>
                  <a:srgbClr val="FFFF00"/>
                </a:solidFill>
              </a:rPr>
              <a:t/>
            </a:r>
            <a:br>
              <a:rPr lang="tr-TR" b="1" dirty="0" smtClean="0">
                <a:solidFill>
                  <a:srgbClr val="FFFF00"/>
                </a:solidFill>
              </a:rPr>
            </a:br>
            <a:r>
              <a:rPr lang="tr-TR" b="1" dirty="0" smtClean="0">
                <a:solidFill>
                  <a:srgbClr val="FFFF00"/>
                </a:solidFill>
              </a:rPr>
              <a:t>Ev ve iş yerlerinde ses geçirmeyen camlar (ısıcam gibi) kullanılmalıdır.</a:t>
            </a:r>
            <a:br>
              <a:rPr lang="tr-TR" b="1" dirty="0" smtClean="0">
                <a:solidFill>
                  <a:srgbClr val="FFFF00"/>
                </a:solidFill>
              </a:rPr>
            </a:br>
            <a:r>
              <a:rPr lang="tr-TR" b="1" dirty="0" smtClean="0">
                <a:solidFill>
                  <a:srgbClr val="FFFF00"/>
                </a:solidFill>
              </a:rPr>
              <a:t/>
            </a:r>
            <a:br>
              <a:rPr lang="tr-TR" b="1" dirty="0" smtClean="0">
                <a:solidFill>
                  <a:srgbClr val="FFFF00"/>
                </a:solidFill>
              </a:rPr>
            </a:br>
            <a:r>
              <a:rPr lang="tr-TR" b="1" dirty="0" smtClean="0">
                <a:solidFill>
                  <a:srgbClr val="FFFF00"/>
                </a:solidFill>
              </a:rPr>
              <a:t>Eğlence yerleri vb. ortamlarda yüksek sesle müzik çalınması engellenmelidir.</a:t>
            </a:r>
            <a:br>
              <a:rPr lang="tr-TR" b="1" dirty="0" smtClean="0">
                <a:solidFill>
                  <a:srgbClr val="FFFF00"/>
                </a:solidFill>
              </a:rPr>
            </a:br>
            <a:r>
              <a:rPr lang="tr-TR" b="1" dirty="0" smtClean="0">
                <a:solidFill>
                  <a:srgbClr val="FFFF00"/>
                </a:solidFill>
              </a:rPr>
              <a:t/>
            </a:r>
            <a:br>
              <a:rPr lang="tr-TR" b="1" dirty="0" smtClean="0">
                <a:solidFill>
                  <a:srgbClr val="FFFF00"/>
                </a:solidFill>
              </a:rPr>
            </a:br>
            <a:r>
              <a:rPr lang="tr-TR" b="1" dirty="0" smtClean="0">
                <a:solidFill>
                  <a:srgbClr val="FFFF00"/>
                </a:solidFill>
              </a:rPr>
              <a:t>Gürültü yapan kuruluşlar, şehirlerin dışında kurulmalıdır.</a:t>
            </a:r>
            <a:r>
              <a:rPr lang="tr-TR" dirty="0" smtClean="0">
                <a:solidFill>
                  <a:srgbClr val="FFFF00"/>
                </a:solidFill>
              </a:rPr>
              <a:t> </a:t>
            </a:r>
            <a:endParaRPr lang="tr-TR" dirty="0">
              <a:solidFill>
                <a:srgbClr val="FFFF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a:solidFill>
                  <a:srgbClr val="FFFF00"/>
                </a:solidFill>
              </a:rPr>
              <a:t>Ses kirliliğini ortaya çıkaran en önemli etmenler:</a:t>
            </a:r>
            <a:r>
              <a:rPr lang="tr-TR" dirty="0">
                <a:solidFill>
                  <a:srgbClr val="FFFF00"/>
                </a:solidFill>
              </a:rPr>
              <a:t/>
            </a:r>
            <a:br>
              <a:rPr lang="tr-TR" dirty="0">
                <a:solidFill>
                  <a:srgbClr val="FFFF00"/>
                </a:solidFill>
              </a:rPr>
            </a:br>
            <a:r>
              <a:rPr lang="tr-TR" dirty="0">
                <a:solidFill>
                  <a:srgbClr val="FFFF00"/>
                </a:solidFill>
              </a:rPr>
              <a:t/>
            </a:r>
            <a:br>
              <a:rPr lang="tr-TR" dirty="0">
                <a:solidFill>
                  <a:srgbClr val="FFFF00"/>
                </a:solidFill>
              </a:rPr>
            </a:br>
            <a:r>
              <a:rPr lang="tr-TR" dirty="0">
                <a:solidFill>
                  <a:srgbClr val="FFFF00"/>
                </a:solidFill>
              </a:rPr>
              <a:t>Plansız kentleşme, Sanayileşme, Ekonomik yetersizlikler, Hızlı nüfus artışı ve İnsanlara, gürültü ve gürültünün yaratacağı sonuçları konusunda yeterli ve etkili eğitimin verilmemiş olmasıdır.</a:t>
            </a:r>
            <a:r>
              <a:rPr lang="tr-TR" dirty="0"/>
              <a:t/>
            </a:r>
            <a:br>
              <a:rPr lang="tr-TR" dirty="0"/>
            </a:b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dirty="0" smtClean="0">
                <a:solidFill>
                  <a:srgbClr val="FFFF00"/>
                </a:solidFill>
              </a:rPr>
              <a:t>Gürültünün insan üzerindeki etkileri: </a:t>
            </a:r>
            <a:br>
              <a:rPr lang="tr-TR" dirty="0" smtClean="0">
                <a:solidFill>
                  <a:srgbClr val="FFFF00"/>
                </a:solidFill>
              </a:rPr>
            </a:br>
            <a:r>
              <a:rPr lang="tr-TR" dirty="0" smtClean="0">
                <a:solidFill>
                  <a:srgbClr val="FFFF00"/>
                </a:solidFill>
              </a:rPr>
              <a:t/>
            </a:r>
            <a:br>
              <a:rPr lang="tr-TR" dirty="0" smtClean="0">
                <a:solidFill>
                  <a:srgbClr val="FFFF00"/>
                </a:solidFill>
              </a:rPr>
            </a:br>
            <a:r>
              <a:rPr lang="tr-TR" dirty="0" smtClean="0">
                <a:solidFill>
                  <a:srgbClr val="FFFF00"/>
                </a:solidFill>
              </a:rPr>
              <a:t>1.Fizyolojik Etkileri: Kan basıncının artması, dolaşım bozuklukları, solunumda hızlanma, kalp atışlarında yavaşlama, ani refleks. </a:t>
            </a:r>
            <a:br>
              <a:rPr lang="tr-TR" dirty="0" smtClean="0">
                <a:solidFill>
                  <a:srgbClr val="FFFF00"/>
                </a:solidFill>
              </a:rPr>
            </a:br>
            <a:r>
              <a:rPr lang="tr-TR" dirty="0" smtClean="0">
                <a:solidFill>
                  <a:srgbClr val="FFFF00"/>
                </a:solidFill>
              </a:rPr>
              <a:t/>
            </a:r>
            <a:br>
              <a:rPr lang="tr-TR" dirty="0" smtClean="0">
                <a:solidFill>
                  <a:srgbClr val="FFFF00"/>
                </a:solidFill>
              </a:rPr>
            </a:br>
            <a:r>
              <a:rPr lang="tr-TR" dirty="0" smtClean="0">
                <a:solidFill>
                  <a:srgbClr val="FFFF00"/>
                </a:solidFill>
              </a:rPr>
              <a:t>2.Fiziksel Etkileri: Geçici veya sürekli işitme bozuklukları. </a:t>
            </a:r>
            <a:br>
              <a:rPr lang="tr-TR" dirty="0" smtClean="0">
                <a:solidFill>
                  <a:srgbClr val="FFFF00"/>
                </a:solidFill>
              </a:rPr>
            </a:br>
            <a:r>
              <a:rPr lang="tr-TR" dirty="0" smtClean="0">
                <a:solidFill>
                  <a:srgbClr val="FFFF00"/>
                </a:solidFill>
              </a:rPr>
              <a:t/>
            </a:r>
            <a:br>
              <a:rPr lang="tr-TR" dirty="0" smtClean="0">
                <a:solidFill>
                  <a:srgbClr val="FFFF00"/>
                </a:solidFill>
              </a:rPr>
            </a:br>
            <a:r>
              <a:rPr lang="tr-TR" dirty="0" smtClean="0">
                <a:solidFill>
                  <a:srgbClr val="FFFF00"/>
                </a:solidFill>
              </a:rPr>
              <a:t>3.Performans Etkileri: İş veriminin düşmesi, konsantrasyon bozukluğu, hareketlerin yavaşlaması. </a:t>
            </a:r>
            <a:br>
              <a:rPr lang="tr-TR" dirty="0" smtClean="0">
                <a:solidFill>
                  <a:srgbClr val="FFFF00"/>
                </a:solidFill>
              </a:rPr>
            </a:br>
            <a:r>
              <a:rPr lang="tr-TR" dirty="0" smtClean="0">
                <a:solidFill>
                  <a:srgbClr val="FFFF00"/>
                </a:solidFill>
              </a:rPr>
              <a:t/>
            </a:r>
            <a:br>
              <a:rPr lang="tr-TR" dirty="0" smtClean="0">
                <a:solidFill>
                  <a:srgbClr val="FFFF00"/>
                </a:solidFill>
              </a:rPr>
            </a:br>
            <a:r>
              <a:rPr lang="tr-TR" dirty="0" smtClean="0">
                <a:solidFill>
                  <a:srgbClr val="FFFF00"/>
                </a:solidFill>
              </a:rPr>
              <a:t>4.Psikolojik Etkileri: Davranış bozuklukları, aşı</a:t>
            </a:r>
            <a:r>
              <a:rPr lang="tr-TR" dirty="0" smtClean="0"/>
              <a:t>rı sinirlilik ve stres. </a:t>
            </a:r>
            <a:br>
              <a:rPr lang="tr-TR" dirty="0" smtClean="0"/>
            </a:br>
            <a:r>
              <a:rPr lang="tr-TR" dirty="0" smtClean="0"/>
              <a:t/>
            </a:r>
            <a:br>
              <a:rPr lang="tr-TR" dirty="0" smtClean="0"/>
            </a:br>
            <a:r>
              <a:rPr lang="tr-TR" dirty="0" smtClean="0"/>
              <a:t/>
            </a:r>
            <a:br>
              <a:rPr lang="tr-TR" dirty="0" smtClean="0"/>
            </a:b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7500" lnSpcReduction="20000"/>
          </a:bodyPr>
          <a:lstStyle/>
          <a:p>
            <a:r>
              <a:rPr lang="tr-TR" b="1" dirty="0">
                <a:solidFill>
                  <a:srgbClr val="FFFF00"/>
                </a:solidFill>
              </a:rPr>
              <a:t>Gürültüyü Azaltmak İçin Alınabilecek Tedbirler: </a:t>
            </a:r>
            <a:r>
              <a:rPr lang="tr-TR" dirty="0">
                <a:solidFill>
                  <a:srgbClr val="FFFF00"/>
                </a:solidFill>
              </a:rPr>
              <a:t/>
            </a:r>
            <a:br>
              <a:rPr lang="tr-TR" dirty="0">
                <a:solidFill>
                  <a:srgbClr val="FFFF00"/>
                </a:solidFill>
              </a:rPr>
            </a:br>
            <a:r>
              <a:rPr lang="tr-TR" dirty="0">
                <a:solidFill>
                  <a:srgbClr val="FFFF00"/>
                </a:solidFill>
              </a:rPr>
              <a:t/>
            </a:r>
            <a:br>
              <a:rPr lang="tr-TR" dirty="0">
                <a:solidFill>
                  <a:srgbClr val="FFFF00"/>
                </a:solidFill>
              </a:rPr>
            </a:br>
            <a:r>
              <a:rPr lang="tr-TR" dirty="0">
                <a:solidFill>
                  <a:srgbClr val="FFFF00"/>
                </a:solidFill>
              </a:rPr>
              <a:t>· Hava alanlarının, endüstri ve sanayi bölgelerinin yerleşim bölgelerinden uzak yerlerde kurulması, </a:t>
            </a:r>
            <a:br>
              <a:rPr lang="tr-TR" dirty="0">
                <a:solidFill>
                  <a:srgbClr val="FFFF00"/>
                </a:solidFill>
              </a:rPr>
            </a:br>
            <a:r>
              <a:rPr lang="tr-TR" dirty="0">
                <a:solidFill>
                  <a:srgbClr val="FFFF00"/>
                </a:solidFill>
              </a:rPr>
              <a:t/>
            </a:r>
            <a:br>
              <a:rPr lang="tr-TR" dirty="0">
                <a:solidFill>
                  <a:srgbClr val="FFFF00"/>
                </a:solidFill>
              </a:rPr>
            </a:br>
            <a:r>
              <a:rPr lang="tr-TR" dirty="0">
                <a:solidFill>
                  <a:srgbClr val="FFFF00"/>
                </a:solidFill>
              </a:rPr>
              <a:t>· Motorlu taşıtların gereksiz korna çalmalarının önlenmesi, </a:t>
            </a:r>
            <a:br>
              <a:rPr lang="tr-TR" dirty="0">
                <a:solidFill>
                  <a:srgbClr val="FFFF00"/>
                </a:solidFill>
              </a:rPr>
            </a:br>
            <a:r>
              <a:rPr lang="tr-TR" dirty="0">
                <a:solidFill>
                  <a:srgbClr val="FFFF00"/>
                </a:solidFill>
              </a:rPr>
              <a:t/>
            </a:r>
            <a:br>
              <a:rPr lang="tr-TR" dirty="0">
                <a:solidFill>
                  <a:srgbClr val="FFFF00"/>
                </a:solidFill>
              </a:rPr>
            </a:br>
            <a:r>
              <a:rPr lang="tr-TR" dirty="0">
                <a:solidFill>
                  <a:srgbClr val="FFFF00"/>
                </a:solidFill>
              </a:rPr>
              <a:t>· Kamuoyuna açık olan yerler ile yerleşim alanlarında elektronik olarak sesi yükseltilen müzik aletlerinin çevreyi rahatsız edecek seviyede olmasının önlenmesi, </a:t>
            </a:r>
            <a:br>
              <a:rPr lang="tr-TR" dirty="0">
                <a:solidFill>
                  <a:srgbClr val="FFFF00"/>
                </a:solidFill>
              </a:rPr>
            </a:br>
            <a:r>
              <a:rPr lang="tr-TR" dirty="0">
                <a:solidFill>
                  <a:srgbClr val="FFFF00"/>
                </a:solidFill>
              </a:rPr>
              <a:t/>
            </a:r>
            <a:br>
              <a:rPr lang="tr-TR" dirty="0">
                <a:solidFill>
                  <a:srgbClr val="FFFF00"/>
                </a:solidFill>
              </a:rPr>
            </a:br>
            <a:r>
              <a:rPr lang="tr-TR" dirty="0">
                <a:solidFill>
                  <a:srgbClr val="FFFF00"/>
                </a:solidFill>
              </a:rPr>
              <a:t>· İşyerlerinde çalışanların maruz kalacağı gürültü seviyesinin en aza (Gürültü Kontrol Yönetmeliğinde belirtilen sınırlara) indirilmesi, </a:t>
            </a:r>
            <a:br>
              <a:rPr lang="tr-TR" dirty="0">
                <a:solidFill>
                  <a:srgbClr val="FFFF00"/>
                </a:solidFill>
              </a:rPr>
            </a:br>
            <a:r>
              <a:rPr lang="tr-TR" dirty="0">
                <a:solidFill>
                  <a:srgbClr val="FFFF00"/>
                </a:solidFill>
              </a:rPr>
              <a:t/>
            </a:r>
            <a:br>
              <a:rPr lang="tr-TR" dirty="0">
                <a:solidFill>
                  <a:srgbClr val="FFFF00"/>
                </a:solidFill>
              </a:rPr>
            </a:br>
            <a:r>
              <a:rPr lang="tr-TR" dirty="0">
                <a:solidFill>
                  <a:srgbClr val="FFFF00"/>
                </a:solidFill>
              </a:rPr>
              <a:t>· Yerleşim yerlerinde ve binaların içinde gürültü rahatsızlığını önlemek için yeni inşa edilen yapılarda ses yalıtımı sağlanması, </a:t>
            </a:r>
            <a:br>
              <a:rPr lang="tr-TR" dirty="0">
                <a:solidFill>
                  <a:srgbClr val="FFFF00"/>
                </a:solidFill>
              </a:rPr>
            </a:br>
            <a:r>
              <a:rPr lang="tr-TR" dirty="0">
                <a:solidFill>
                  <a:srgbClr val="FFFF00"/>
                </a:solidFill>
              </a:rPr>
              <a:t/>
            </a:r>
            <a:br>
              <a:rPr lang="tr-TR" dirty="0">
                <a:solidFill>
                  <a:srgbClr val="FFFF00"/>
                </a:solidFill>
              </a:rPr>
            </a:br>
            <a:r>
              <a:rPr lang="tr-TR" dirty="0">
                <a:solidFill>
                  <a:srgbClr val="FFFF00"/>
                </a:solidFill>
              </a:rPr>
              <a:t>· Radyo, televizyon ve müzik aletlerinin evlerde rahatsızlık verecek seviyede seslerinin yükseltilmemesi gerekmektedir. </a:t>
            </a:r>
          </a:p>
          <a:p>
            <a:r>
              <a:rPr lang="tr-TR" dirty="0">
                <a:solidFill>
                  <a:srgbClr val="FFFF00"/>
                </a:solidFill>
              </a:rPr>
              <a:t/>
            </a:r>
            <a:br>
              <a:rPr lang="tr-TR" dirty="0">
                <a:solidFill>
                  <a:srgbClr val="FFFF00"/>
                </a:solidFill>
              </a:rPr>
            </a:br>
            <a:r>
              <a:rPr lang="tr-TR" dirty="0">
                <a:solidFill>
                  <a:srgbClr val="FFFF00"/>
                </a:solidFill>
              </a:rPr>
              <a:t/>
            </a:r>
            <a:br>
              <a:rPr lang="tr-TR" dirty="0">
                <a:solidFill>
                  <a:srgbClr val="FFFF00"/>
                </a:solidFill>
              </a:rPr>
            </a:br>
            <a:endParaRPr lang="tr-TR" dirty="0">
              <a:solidFill>
                <a:srgbClr val="FFFF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4"/>
          <p:cNvSpPr>
            <a:spLocks noChangeArrowheads="1" noChangeShapeType="1" noTextEdit="1"/>
          </p:cNvSpPr>
          <p:nvPr/>
        </p:nvSpPr>
        <p:spPr bwMode="auto">
          <a:xfrm>
            <a:off x="1000100" y="0"/>
            <a:ext cx="6808815" cy="1571612"/>
          </a:xfrm>
          <a:prstGeom prst="rect">
            <a:avLst/>
          </a:prstGeom>
        </p:spPr>
        <p:txBody>
          <a:bodyPr wrap="none" fromWordArt="1">
            <a:prstTxWarp prst="textPlain">
              <a:avLst>
                <a:gd name="adj" fmla="val 46096"/>
              </a:avLst>
            </a:prstTxWarp>
          </a:bodyPr>
          <a:lstStyle/>
          <a:p>
            <a:pPr algn="ctr"/>
            <a:r>
              <a:rPr lang="tr-TR" sz="7200" b="1" i="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rPr>
              <a:t>resimler</a:t>
            </a:r>
            <a:endParaRPr lang="tr-TR" sz="7200" b="1" i="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Comic Sans M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1026" name="Picture 2" descr="http://ts4.mm.bing.net/images/thumbnail.aspx?q=5041063733102027&amp;id=2432c01245b820f896864d813d4557da">
            <a:hlinkClick r:id="rId2"/>
          </p:cNvPr>
          <p:cNvPicPr>
            <a:picLocks noChangeAspect="1" noChangeArrowheads="1"/>
          </p:cNvPicPr>
          <p:nvPr/>
        </p:nvPicPr>
        <p:blipFill>
          <a:blip r:embed="rId3" cstate="print"/>
          <a:srcRect/>
          <a:stretch>
            <a:fillRect/>
          </a:stretch>
        </p:blipFill>
        <p:spPr bwMode="auto">
          <a:xfrm>
            <a:off x="2555776" y="2276872"/>
            <a:ext cx="4032448" cy="294872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descr="http://img238.imageshack.us/img238/7166/1182687642mobilewallpapso0.gif"/>
          <p:cNvPicPr>
            <a:picLocks noChangeAspect="1" noChangeArrowheads="1" noCrop="1"/>
          </p:cNvPicPr>
          <p:nvPr/>
        </p:nvPicPr>
        <p:blipFill>
          <a:blip r:embed="rId2" cstate="print"/>
          <a:srcRect/>
          <a:stretch>
            <a:fillRect/>
          </a:stretch>
        </p:blipFill>
        <p:spPr bwMode="auto">
          <a:xfrm>
            <a:off x="0" y="0"/>
            <a:ext cx="3428992" cy="3048001"/>
          </a:xfrm>
          <a:prstGeom prst="rect">
            <a:avLst/>
          </a:prstGeom>
          <a:noFill/>
        </p:spPr>
      </p:pic>
      <p:pic>
        <p:nvPicPr>
          <p:cNvPr id="36870" name="Picture 6" descr="Click the image to open in full size."/>
          <p:cNvPicPr>
            <a:picLocks noChangeAspect="1" noChangeArrowheads="1" noCrop="1"/>
          </p:cNvPicPr>
          <p:nvPr/>
        </p:nvPicPr>
        <p:blipFill>
          <a:blip r:embed="rId3" cstate="print"/>
          <a:srcRect/>
          <a:stretch>
            <a:fillRect/>
          </a:stretch>
        </p:blipFill>
        <p:spPr bwMode="auto">
          <a:xfrm>
            <a:off x="4357686" y="0"/>
            <a:ext cx="3162300" cy="3038476"/>
          </a:xfrm>
          <a:prstGeom prst="rect">
            <a:avLst/>
          </a:prstGeom>
          <a:noFill/>
        </p:spPr>
      </p:pic>
      <p:pic>
        <p:nvPicPr>
          <p:cNvPr id="36872" name="Picture 8" descr="Click the image to open in full size."/>
          <p:cNvPicPr>
            <a:picLocks noChangeAspect="1" noChangeArrowheads="1" noCrop="1"/>
          </p:cNvPicPr>
          <p:nvPr/>
        </p:nvPicPr>
        <p:blipFill>
          <a:blip r:embed="rId4" cstate="print"/>
          <a:srcRect/>
          <a:stretch>
            <a:fillRect/>
          </a:stretch>
        </p:blipFill>
        <p:spPr bwMode="auto">
          <a:xfrm>
            <a:off x="0" y="3429000"/>
            <a:ext cx="3695700" cy="2571768"/>
          </a:xfrm>
          <a:prstGeom prst="rect">
            <a:avLst/>
          </a:prstGeom>
          <a:noFill/>
        </p:spPr>
      </p:pic>
      <p:pic>
        <p:nvPicPr>
          <p:cNvPr id="36874" name="Picture 10" descr="Click the image to open in full size."/>
          <p:cNvPicPr>
            <a:picLocks noChangeAspect="1" noChangeArrowheads="1" noCrop="1"/>
          </p:cNvPicPr>
          <p:nvPr/>
        </p:nvPicPr>
        <p:blipFill>
          <a:blip r:embed="rId5" cstate="print"/>
          <a:srcRect/>
          <a:stretch>
            <a:fillRect/>
          </a:stretch>
        </p:blipFill>
        <p:spPr bwMode="auto">
          <a:xfrm>
            <a:off x="4643438" y="3071810"/>
            <a:ext cx="3048000" cy="304800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80</Words>
  <Application>Microsoft Office PowerPoint</Application>
  <PresentationFormat>Ekran Gösterisi (4:3)</PresentationFormat>
  <Paragraphs>10</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Ofis Teması</vt:lpstr>
      <vt:lpstr>Slayt 1</vt:lpstr>
      <vt:lpstr>Slayt 2</vt:lpstr>
      <vt:lpstr>Slayt 3</vt:lpstr>
      <vt:lpstr>Slayt 4</vt:lpstr>
      <vt:lpstr>Slayt 5</vt:lpstr>
      <vt:lpstr>Slayt 6</vt:lpstr>
      <vt:lpstr>Slayt 7</vt:lpstr>
      <vt:lpstr>Slayt 8</vt:lpstr>
      <vt:lpstr>Slayt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PC</dc:creator>
  <cp:lastModifiedBy>PC</cp:lastModifiedBy>
  <cp:revision>3</cp:revision>
  <dcterms:created xsi:type="dcterms:W3CDTF">2012-03-22T13:26:34Z</dcterms:created>
  <dcterms:modified xsi:type="dcterms:W3CDTF">2012-03-22T13:53:19Z</dcterms:modified>
</cp:coreProperties>
</file>