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68" r:id="rId4"/>
    <p:sldId id="273" r:id="rId5"/>
    <p:sldId id="271" r:id="rId6"/>
    <p:sldId id="272" r:id="rId7"/>
    <p:sldId id="269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3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FF08-ED95-4A9F-826F-57E6B261BE2B}" type="datetimeFigureOut">
              <a:rPr lang="tr-TR" smtClean="0"/>
              <a:t>25.03.2012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0307-2202-4679-91EE-720F4C8050D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FF08-ED95-4A9F-826F-57E6B261BE2B}" type="datetimeFigureOut">
              <a:rPr lang="tr-TR" smtClean="0"/>
              <a:t>25.03.2012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0307-2202-4679-91EE-720F4C8050D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FF08-ED95-4A9F-826F-57E6B261BE2B}" type="datetimeFigureOut">
              <a:rPr lang="tr-TR" smtClean="0"/>
              <a:t>25.03.2012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0307-2202-4679-91EE-720F4C8050D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FF08-ED95-4A9F-826F-57E6B261BE2B}" type="datetimeFigureOut">
              <a:rPr lang="tr-TR" smtClean="0"/>
              <a:t>25.03.2012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0307-2202-4679-91EE-720F4C8050D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FF08-ED95-4A9F-826F-57E6B261BE2B}" type="datetimeFigureOut">
              <a:rPr lang="tr-TR" smtClean="0"/>
              <a:t>25.03.2012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0307-2202-4679-91EE-720F4C8050D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FF08-ED95-4A9F-826F-57E6B261BE2B}" type="datetimeFigureOut">
              <a:rPr lang="tr-TR" smtClean="0"/>
              <a:t>25.03.2012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0307-2202-4679-91EE-720F4C8050D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FF08-ED95-4A9F-826F-57E6B261BE2B}" type="datetimeFigureOut">
              <a:rPr lang="tr-TR" smtClean="0"/>
              <a:t>25.03.2012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0307-2202-4679-91EE-720F4C8050D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FF08-ED95-4A9F-826F-57E6B261BE2B}" type="datetimeFigureOut">
              <a:rPr lang="tr-TR" smtClean="0"/>
              <a:t>25.03.2012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0307-2202-4679-91EE-720F4C8050D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FF08-ED95-4A9F-826F-57E6B261BE2B}" type="datetimeFigureOut">
              <a:rPr lang="tr-TR" smtClean="0"/>
              <a:t>25.03.2012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0307-2202-4679-91EE-720F4C8050D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FF08-ED95-4A9F-826F-57E6B261BE2B}" type="datetimeFigureOut">
              <a:rPr lang="tr-TR" smtClean="0"/>
              <a:t>25.03.2012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10307-2202-4679-91EE-720F4C8050D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FF08-ED95-4A9F-826F-57E6B261BE2B}" type="datetimeFigureOut">
              <a:rPr lang="tr-TR" smtClean="0"/>
              <a:t>25.03.2012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B010307-2202-4679-91EE-720F4C8050D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DDFF08-ED95-4A9F-826F-57E6B261BE2B}" type="datetimeFigureOut">
              <a:rPr lang="tr-TR" smtClean="0"/>
              <a:t>25.03.2012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010307-2202-4679-91EE-720F4C8050D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Cisimlerin Yüzeylerinin</a:t>
            </a:r>
            <a:br>
              <a:rPr lang="tr-TR" dirty="0" smtClean="0"/>
            </a:br>
            <a:r>
              <a:rPr lang="tr-TR" dirty="0" smtClean="0"/>
              <a:t>Alanlarını Ölçelim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Hazırlayan:Eylül Ada YAZGAN  </a:t>
            </a:r>
          </a:p>
          <a:p>
            <a:r>
              <a:rPr lang="tr-TR" dirty="0" smtClean="0"/>
              <a:t>Çakabey İ.Ö.O.</a:t>
            </a:r>
            <a:endParaRPr lang="tr-TR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453104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chemeClr val="tx1"/>
                </a:solidFill>
              </a:rPr>
              <a:t>Kareleri tek tek saymak çok vakit aldı.Daha kısa bir yol bulalım mı?</a:t>
            </a:r>
            <a:br>
              <a:rPr lang="tr-TR" sz="4400" dirty="0" smtClean="0">
                <a:solidFill>
                  <a:schemeClr val="tx1"/>
                </a:solidFill>
              </a:rPr>
            </a:br>
            <a:r>
              <a:rPr lang="tr-TR" sz="4400" dirty="0" smtClean="0">
                <a:solidFill>
                  <a:schemeClr val="accent1">
                    <a:lumMod val="75000"/>
                  </a:schemeClr>
                </a:solidFill>
              </a:rPr>
              <a:t>1-Soldan sağa doğru her satırda bulunan kareleri sayalım.</a:t>
            </a:r>
            <a:r>
              <a:rPr lang="tr-TR" sz="4400" dirty="0" smtClean="0">
                <a:solidFill>
                  <a:schemeClr val="tx1"/>
                </a:solidFill>
              </a:rPr>
              <a:t/>
            </a:r>
            <a:br>
              <a:rPr lang="tr-TR" sz="4400" dirty="0" smtClean="0">
                <a:solidFill>
                  <a:schemeClr val="tx1"/>
                </a:solidFill>
              </a:rPr>
            </a:br>
            <a:r>
              <a:rPr lang="tr-TR" sz="4400" dirty="0" smtClean="0">
                <a:solidFill>
                  <a:schemeClr val="tx1"/>
                </a:solidFill>
              </a:rPr>
              <a:t> </a:t>
            </a:r>
            <a:r>
              <a:rPr lang="tr-TR" sz="4400" dirty="0" smtClean="0">
                <a:solidFill>
                  <a:schemeClr val="tx1"/>
                </a:solidFill>
              </a:rPr>
              <a:t>1. 2. ve 3. satırda kaçar kare var ?</a:t>
            </a:r>
            <a:endParaRPr lang="tr-TR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000" dirty="0" smtClean="0">
                <a:solidFill>
                  <a:schemeClr val="tx1"/>
                </a:solidFill>
              </a:rPr>
              <a:t>Her satırda 6 kare var.3 Tane 6 var değil mi? O halde 3x6=18 birim kare var.</a:t>
            </a:r>
            <a:endParaRPr lang="tr-TR" sz="4000" dirty="0">
              <a:solidFill>
                <a:schemeClr val="tx1"/>
              </a:solidFill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116013" y="2133600"/>
            <a:ext cx="6480175" cy="3024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116013" y="4149725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195513" y="2133600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116013" y="3141663"/>
            <a:ext cx="1081087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116013" y="2133600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3276600" y="4149725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3276600" y="3141663"/>
            <a:ext cx="1081088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3276600" y="2133600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2195513" y="3141663"/>
            <a:ext cx="1081087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4356100" y="4149725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4356100" y="3141663"/>
            <a:ext cx="1081088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356100" y="2133600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2195513" y="4149725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5435600" y="4149725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5435600" y="3141663"/>
            <a:ext cx="1081088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5435600" y="2133600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6516688" y="4149725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6516688" y="3141663"/>
            <a:ext cx="1081087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6516688" y="2133600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644792"/>
          </a:xfrm>
        </p:spPr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</a:rPr>
              <a:t>Şimdi bu şeklin alanını hep birlikte hesaplayalım.Soldan sağa doğru her satıdaki kareleri sayalım.</a:t>
            </a:r>
            <a:endParaRPr lang="tr-TR" sz="3200" dirty="0">
              <a:solidFill>
                <a:schemeClr val="tx1"/>
              </a:solidFill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411413" y="2492375"/>
            <a:ext cx="4032250" cy="4032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411413" y="3500438"/>
            <a:ext cx="1008062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411413" y="4508500"/>
            <a:ext cx="1008062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411413" y="2492375"/>
            <a:ext cx="1008062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 dirty="0">
              <a:solidFill>
                <a:schemeClr val="accent3"/>
              </a:solidFill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419475" y="2492375"/>
            <a:ext cx="1008063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427538" y="2492375"/>
            <a:ext cx="1008062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5435600" y="5516563"/>
            <a:ext cx="1008063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435600" y="4508500"/>
            <a:ext cx="1008063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5435600" y="3500438"/>
            <a:ext cx="1008063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435600" y="2492375"/>
            <a:ext cx="1008063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3419475" y="4508500"/>
            <a:ext cx="1008063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4427538" y="3500438"/>
            <a:ext cx="1008062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3419475" y="3500438"/>
            <a:ext cx="1008063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3419475" y="5516563"/>
            <a:ext cx="1008063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4427538" y="5516563"/>
            <a:ext cx="1008062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4427538" y="4508500"/>
            <a:ext cx="1008062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2411413" y="5516563"/>
            <a:ext cx="1008062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932824"/>
          </a:xfrm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sz="3600" dirty="0" smtClean="0">
                <a:solidFill>
                  <a:schemeClr val="tx1"/>
                </a:solidFill>
              </a:rPr>
              <a:t>Her satırda 4 kare var.4 satırımız olduğuna göre;4x4=16 birim kare var.Alanı 16 birim karedir.</a:t>
            </a:r>
            <a:endParaRPr lang="tr-TR" sz="3600" dirty="0">
              <a:solidFill>
                <a:schemeClr val="tx1"/>
              </a:solidFill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411413" y="2492375"/>
            <a:ext cx="4032250" cy="4032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411413" y="3500438"/>
            <a:ext cx="1008062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411413" y="4508500"/>
            <a:ext cx="1008062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411413" y="2492375"/>
            <a:ext cx="1008062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419475" y="2492375"/>
            <a:ext cx="1008063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427538" y="2492375"/>
            <a:ext cx="1008062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5435600" y="5516563"/>
            <a:ext cx="1008063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435600" y="4508500"/>
            <a:ext cx="1008063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5435600" y="3500438"/>
            <a:ext cx="1008063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435600" y="2492375"/>
            <a:ext cx="1008063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3419475" y="4508500"/>
            <a:ext cx="1008063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4427538" y="3500438"/>
            <a:ext cx="1008062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3419475" y="3500438"/>
            <a:ext cx="1008063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3419475" y="5516563"/>
            <a:ext cx="1008063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4427538" y="5516563"/>
            <a:ext cx="1008062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4427538" y="4508500"/>
            <a:ext cx="1008062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2411413" y="5516563"/>
            <a:ext cx="1008062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788808"/>
          </a:xfrm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Sıra sizde.Aşağıdaki dikdörtgenin yüzey alanını bulalım.Sizce yüzey alanı kaç birim kareden oluşuyor.</a:t>
            </a:r>
            <a:endParaRPr lang="tr-TR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6" name="Rectangle 4"/>
          <p:cNvSpPr>
            <a:spLocks noChangeArrowheads="1"/>
          </p:cNvSpPr>
          <p:nvPr/>
        </p:nvSpPr>
        <p:spPr bwMode="auto">
          <a:xfrm>
            <a:off x="2484438" y="2852738"/>
            <a:ext cx="5040312" cy="2520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57" name="Rectangle 5"/>
          <p:cNvSpPr>
            <a:spLocks noChangeArrowheads="1"/>
          </p:cNvSpPr>
          <p:nvPr/>
        </p:nvSpPr>
        <p:spPr bwMode="auto">
          <a:xfrm>
            <a:off x="2484438" y="4868863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58" name="Rectangle 7"/>
          <p:cNvSpPr>
            <a:spLocks noChangeArrowheads="1"/>
          </p:cNvSpPr>
          <p:nvPr/>
        </p:nvSpPr>
        <p:spPr bwMode="auto">
          <a:xfrm>
            <a:off x="2484438" y="3860800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59" name="Rectangle 8"/>
          <p:cNvSpPr>
            <a:spLocks noChangeArrowheads="1"/>
          </p:cNvSpPr>
          <p:nvPr/>
        </p:nvSpPr>
        <p:spPr bwMode="auto">
          <a:xfrm>
            <a:off x="2484438" y="4365625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0" name="Rectangle 9"/>
          <p:cNvSpPr>
            <a:spLocks noChangeArrowheads="1"/>
          </p:cNvSpPr>
          <p:nvPr/>
        </p:nvSpPr>
        <p:spPr bwMode="auto">
          <a:xfrm>
            <a:off x="2484438" y="3357563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1" name="Rectangle 10"/>
          <p:cNvSpPr>
            <a:spLocks noChangeArrowheads="1"/>
          </p:cNvSpPr>
          <p:nvPr/>
        </p:nvSpPr>
        <p:spPr bwMode="auto">
          <a:xfrm>
            <a:off x="2484438" y="2852738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2" name="Rectangle 11"/>
          <p:cNvSpPr>
            <a:spLocks noChangeArrowheads="1"/>
          </p:cNvSpPr>
          <p:nvPr/>
        </p:nvSpPr>
        <p:spPr bwMode="auto">
          <a:xfrm>
            <a:off x="4500563" y="2852738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3" name="Rectangle 12"/>
          <p:cNvSpPr>
            <a:spLocks noChangeArrowheads="1"/>
          </p:cNvSpPr>
          <p:nvPr/>
        </p:nvSpPr>
        <p:spPr bwMode="auto">
          <a:xfrm>
            <a:off x="2987675" y="2852738"/>
            <a:ext cx="503238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4" name="Rectangle 13"/>
          <p:cNvSpPr>
            <a:spLocks noChangeArrowheads="1"/>
          </p:cNvSpPr>
          <p:nvPr/>
        </p:nvSpPr>
        <p:spPr bwMode="auto">
          <a:xfrm>
            <a:off x="3995738" y="2852738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5" name="Rectangle 14"/>
          <p:cNvSpPr>
            <a:spLocks noChangeArrowheads="1"/>
          </p:cNvSpPr>
          <p:nvPr/>
        </p:nvSpPr>
        <p:spPr bwMode="auto">
          <a:xfrm>
            <a:off x="3492500" y="2852738"/>
            <a:ext cx="503238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6" name="Rectangle 15"/>
          <p:cNvSpPr>
            <a:spLocks noChangeArrowheads="1"/>
          </p:cNvSpPr>
          <p:nvPr/>
        </p:nvSpPr>
        <p:spPr bwMode="auto">
          <a:xfrm>
            <a:off x="5003800" y="2852738"/>
            <a:ext cx="503238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7" name="Rectangle 16"/>
          <p:cNvSpPr>
            <a:spLocks noChangeArrowheads="1"/>
          </p:cNvSpPr>
          <p:nvPr/>
        </p:nvSpPr>
        <p:spPr bwMode="auto">
          <a:xfrm>
            <a:off x="6011863" y="2852738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8" name="Rectangle 17"/>
          <p:cNvSpPr>
            <a:spLocks noChangeArrowheads="1"/>
          </p:cNvSpPr>
          <p:nvPr/>
        </p:nvSpPr>
        <p:spPr bwMode="auto">
          <a:xfrm>
            <a:off x="5508625" y="2852738"/>
            <a:ext cx="503238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9" name="Rectangle 18"/>
          <p:cNvSpPr>
            <a:spLocks noChangeArrowheads="1"/>
          </p:cNvSpPr>
          <p:nvPr/>
        </p:nvSpPr>
        <p:spPr bwMode="auto">
          <a:xfrm>
            <a:off x="6516688" y="2852738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0" name="Rectangle 19"/>
          <p:cNvSpPr>
            <a:spLocks noChangeArrowheads="1"/>
          </p:cNvSpPr>
          <p:nvPr/>
        </p:nvSpPr>
        <p:spPr bwMode="auto">
          <a:xfrm>
            <a:off x="7019925" y="2852738"/>
            <a:ext cx="503238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1" name="Rectangle 20"/>
          <p:cNvSpPr>
            <a:spLocks noChangeArrowheads="1"/>
          </p:cNvSpPr>
          <p:nvPr/>
        </p:nvSpPr>
        <p:spPr bwMode="auto">
          <a:xfrm>
            <a:off x="7019925" y="3860800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2" name="Rectangle 21"/>
          <p:cNvSpPr>
            <a:spLocks noChangeArrowheads="1"/>
          </p:cNvSpPr>
          <p:nvPr/>
        </p:nvSpPr>
        <p:spPr bwMode="auto">
          <a:xfrm>
            <a:off x="7019925" y="33575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3" name="Rectangle 22"/>
          <p:cNvSpPr>
            <a:spLocks noChangeArrowheads="1"/>
          </p:cNvSpPr>
          <p:nvPr/>
        </p:nvSpPr>
        <p:spPr bwMode="auto">
          <a:xfrm>
            <a:off x="2987675" y="33575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4" name="Rectangle 23"/>
          <p:cNvSpPr>
            <a:spLocks noChangeArrowheads="1"/>
          </p:cNvSpPr>
          <p:nvPr/>
        </p:nvSpPr>
        <p:spPr bwMode="auto">
          <a:xfrm>
            <a:off x="2987675" y="3860800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5" name="Rectangle 24"/>
          <p:cNvSpPr>
            <a:spLocks noChangeArrowheads="1"/>
          </p:cNvSpPr>
          <p:nvPr/>
        </p:nvSpPr>
        <p:spPr bwMode="auto">
          <a:xfrm>
            <a:off x="4500563" y="3860800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6" name="Rectangle 25"/>
          <p:cNvSpPr>
            <a:spLocks noChangeArrowheads="1"/>
          </p:cNvSpPr>
          <p:nvPr/>
        </p:nvSpPr>
        <p:spPr bwMode="auto">
          <a:xfrm>
            <a:off x="2987675" y="4365625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7" name="Rectangle 26"/>
          <p:cNvSpPr>
            <a:spLocks noChangeArrowheads="1"/>
          </p:cNvSpPr>
          <p:nvPr/>
        </p:nvSpPr>
        <p:spPr bwMode="auto">
          <a:xfrm>
            <a:off x="3492500" y="33575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8" name="Rectangle 27"/>
          <p:cNvSpPr>
            <a:spLocks noChangeArrowheads="1"/>
          </p:cNvSpPr>
          <p:nvPr/>
        </p:nvSpPr>
        <p:spPr bwMode="auto">
          <a:xfrm>
            <a:off x="3492500" y="48688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9" name="Rectangle 28"/>
          <p:cNvSpPr>
            <a:spLocks noChangeArrowheads="1"/>
          </p:cNvSpPr>
          <p:nvPr/>
        </p:nvSpPr>
        <p:spPr bwMode="auto">
          <a:xfrm>
            <a:off x="3492500" y="4365625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0" name="Rectangle 29"/>
          <p:cNvSpPr>
            <a:spLocks noChangeArrowheads="1"/>
          </p:cNvSpPr>
          <p:nvPr/>
        </p:nvSpPr>
        <p:spPr bwMode="auto">
          <a:xfrm>
            <a:off x="3995738" y="48688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1" name="Rectangle 30"/>
          <p:cNvSpPr>
            <a:spLocks noChangeArrowheads="1"/>
          </p:cNvSpPr>
          <p:nvPr/>
        </p:nvSpPr>
        <p:spPr bwMode="auto">
          <a:xfrm>
            <a:off x="3492500" y="3860800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2" name="Rectangle 31"/>
          <p:cNvSpPr>
            <a:spLocks noChangeArrowheads="1"/>
          </p:cNvSpPr>
          <p:nvPr/>
        </p:nvSpPr>
        <p:spPr bwMode="auto">
          <a:xfrm>
            <a:off x="3995738" y="33575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3" name="Rectangle 32"/>
          <p:cNvSpPr>
            <a:spLocks noChangeArrowheads="1"/>
          </p:cNvSpPr>
          <p:nvPr/>
        </p:nvSpPr>
        <p:spPr bwMode="auto">
          <a:xfrm>
            <a:off x="4500563" y="33575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4" name="Rectangle 33"/>
          <p:cNvSpPr>
            <a:spLocks noChangeArrowheads="1"/>
          </p:cNvSpPr>
          <p:nvPr/>
        </p:nvSpPr>
        <p:spPr bwMode="auto">
          <a:xfrm>
            <a:off x="5003800" y="33575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5" name="Rectangle 34"/>
          <p:cNvSpPr>
            <a:spLocks noChangeArrowheads="1"/>
          </p:cNvSpPr>
          <p:nvPr/>
        </p:nvSpPr>
        <p:spPr bwMode="auto">
          <a:xfrm>
            <a:off x="5508625" y="33575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6" name="Rectangle 35"/>
          <p:cNvSpPr>
            <a:spLocks noChangeArrowheads="1"/>
          </p:cNvSpPr>
          <p:nvPr/>
        </p:nvSpPr>
        <p:spPr bwMode="auto">
          <a:xfrm>
            <a:off x="6011863" y="33575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7" name="Rectangle 36"/>
          <p:cNvSpPr>
            <a:spLocks noChangeArrowheads="1"/>
          </p:cNvSpPr>
          <p:nvPr/>
        </p:nvSpPr>
        <p:spPr bwMode="auto">
          <a:xfrm>
            <a:off x="6516688" y="33575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8" name="Rectangle 37"/>
          <p:cNvSpPr>
            <a:spLocks noChangeArrowheads="1"/>
          </p:cNvSpPr>
          <p:nvPr/>
        </p:nvSpPr>
        <p:spPr bwMode="auto">
          <a:xfrm>
            <a:off x="2987675" y="48688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9" name="Rectangle 38"/>
          <p:cNvSpPr>
            <a:spLocks noChangeArrowheads="1"/>
          </p:cNvSpPr>
          <p:nvPr/>
        </p:nvSpPr>
        <p:spPr bwMode="auto">
          <a:xfrm>
            <a:off x="6516688" y="3860800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0" name="Rectangle 39"/>
          <p:cNvSpPr>
            <a:spLocks noChangeArrowheads="1"/>
          </p:cNvSpPr>
          <p:nvPr/>
        </p:nvSpPr>
        <p:spPr bwMode="auto">
          <a:xfrm>
            <a:off x="6516688" y="4365625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1" name="Rectangle 40"/>
          <p:cNvSpPr>
            <a:spLocks noChangeArrowheads="1"/>
          </p:cNvSpPr>
          <p:nvPr/>
        </p:nvSpPr>
        <p:spPr bwMode="auto">
          <a:xfrm>
            <a:off x="6011863" y="48688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2" name="Rectangle 41"/>
          <p:cNvSpPr>
            <a:spLocks noChangeArrowheads="1"/>
          </p:cNvSpPr>
          <p:nvPr/>
        </p:nvSpPr>
        <p:spPr bwMode="auto">
          <a:xfrm>
            <a:off x="6011863" y="4365625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3" name="Rectangle 42"/>
          <p:cNvSpPr>
            <a:spLocks noChangeArrowheads="1"/>
          </p:cNvSpPr>
          <p:nvPr/>
        </p:nvSpPr>
        <p:spPr bwMode="auto">
          <a:xfrm>
            <a:off x="6011863" y="3860800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4" name="Rectangle 43"/>
          <p:cNvSpPr>
            <a:spLocks noChangeArrowheads="1"/>
          </p:cNvSpPr>
          <p:nvPr/>
        </p:nvSpPr>
        <p:spPr bwMode="auto">
          <a:xfrm>
            <a:off x="5508625" y="3860800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5" name="Rectangle 44"/>
          <p:cNvSpPr>
            <a:spLocks noChangeArrowheads="1"/>
          </p:cNvSpPr>
          <p:nvPr/>
        </p:nvSpPr>
        <p:spPr bwMode="auto">
          <a:xfrm>
            <a:off x="5508625" y="4365625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6" name="Rectangle 45"/>
          <p:cNvSpPr>
            <a:spLocks noChangeArrowheads="1"/>
          </p:cNvSpPr>
          <p:nvPr/>
        </p:nvSpPr>
        <p:spPr bwMode="auto">
          <a:xfrm>
            <a:off x="5508625" y="48688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7" name="Rectangle 46"/>
          <p:cNvSpPr>
            <a:spLocks noChangeArrowheads="1"/>
          </p:cNvSpPr>
          <p:nvPr/>
        </p:nvSpPr>
        <p:spPr bwMode="auto">
          <a:xfrm>
            <a:off x="5003800" y="48688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8" name="Rectangle 47"/>
          <p:cNvSpPr>
            <a:spLocks noChangeArrowheads="1"/>
          </p:cNvSpPr>
          <p:nvPr/>
        </p:nvSpPr>
        <p:spPr bwMode="auto">
          <a:xfrm>
            <a:off x="5003800" y="4365625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9" name="Rectangle 48"/>
          <p:cNvSpPr>
            <a:spLocks noChangeArrowheads="1"/>
          </p:cNvSpPr>
          <p:nvPr/>
        </p:nvSpPr>
        <p:spPr bwMode="auto">
          <a:xfrm>
            <a:off x="5003800" y="3860800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00" name="Rectangle 49"/>
          <p:cNvSpPr>
            <a:spLocks noChangeArrowheads="1"/>
          </p:cNvSpPr>
          <p:nvPr/>
        </p:nvSpPr>
        <p:spPr bwMode="auto">
          <a:xfrm>
            <a:off x="4500563" y="48688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01" name="Rectangle 50"/>
          <p:cNvSpPr>
            <a:spLocks noChangeArrowheads="1"/>
          </p:cNvSpPr>
          <p:nvPr/>
        </p:nvSpPr>
        <p:spPr bwMode="auto">
          <a:xfrm>
            <a:off x="4500563" y="4365625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02" name="Rectangle 51"/>
          <p:cNvSpPr>
            <a:spLocks noChangeArrowheads="1"/>
          </p:cNvSpPr>
          <p:nvPr/>
        </p:nvSpPr>
        <p:spPr bwMode="auto">
          <a:xfrm>
            <a:off x="3995738" y="3860800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03" name="Rectangle 52"/>
          <p:cNvSpPr>
            <a:spLocks noChangeArrowheads="1"/>
          </p:cNvSpPr>
          <p:nvPr/>
        </p:nvSpPr>
        <p:spPr bwMode="auto">
          <a:xfrm>
            <a:off x="3995738" y="4365625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04" name="Rectangle 53"/>
          <p:cNvSpPr>
            <a:spLocks noChangeArrowheads="1"/>
          </p:cNvSpPr>
          <p:nvPr/>
        </p:nvSpPr>
        <p:spPr bwMode="auto">
          <a:xfrm>
            <a:off x="7019925" y="48688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05" name="Rectangle 54"/>
          <p:cNvSpPr>
            <a:spLocks noChangeArrowheads="1"/>
          </p:cNvSpPr>
          <p:nvPr/>
        </p:nvSpPr>
        <p:spPr bwMode="auto">
          <a:xfrm>
            <a:off x="7019925" y="4365625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06" name="Rectangle 55"/>
          <p:cNvSpPr>
            <a:spLocks noChangeArrowheads="1"/>
          </p:cNvSpPr>
          <p:nvPr/>
        </p:nvSpPr>
        <p:spPr bwMode="auto">
          <a:xfrm>
            <a:off x="6516688" y="48688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7624" y="620688"/>
            <a:ext cx="7575376" cy="2160240"/>
          </a:xfrm>
        </p:spPr>
        <p:txBody>
          <a:bodyPr>
            <a:normAutofit fontScale="90000"/>
          </a:bodyPr>
          <a:lstStyle/>
          <a:p>
            <a:r>
              <a:rPr lang="tr-TR" sz="27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Her satırda kaç tane kare var</a:t>
            </a:r>
            <a:r>
              <a:rPr lang="tr-TR" sz="2700" b="1" dirty="0" smtClean="0">
                <a:solidFill>
                  <a:schemeClr val="tx1"/>
                </a:solidFill>
              </a:rPr>
              <a:t>?10 tane.</a:t>
            </a:r>
            <a:br>
              <a:rPr lang="tr-TR" sz="2700" b="1" dirty="0" smtClean="0">
                <a:solidFill>
                  <a:schemeClr val="tx1"/>
                </a:solidFill>
              </a:rPr>
            </a:br>
            <a:r>
              <a:rPr lang="tr-TR" sz="27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Kaç satırımız var? 5 tane.</a:t>
            </a:r>
            <a:br>
              <a:rPr lang="tr-TR" sz="27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tr-TR" sz="27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 tane 10 ne yapar?5x10=50 yapar.</a:t>
            </a:r>
            <a:br>
              <a:rPr lang="tr-TR" sz="27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tr-TR" sz="27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Dikdörtgenimizin alanı 50 birim karedir.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484438" y="2852738"/>
            <a:ext cx="5040312" cy="2520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484438" y="4868863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484438" y="3860800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484438" y="4365625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484438" y="3357563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2484438" y="2852738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4500563" y="2852738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987675" y="2852738"/>
            <a:ext cx="503238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995738" y="2852738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3492500" y="2852738"/>
            <a:ext cx="503238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5003800" y="2852738"/>
            <a:ext cx="503238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6011863" y="2852738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508625" y="2852738"/>
            <a:ext cx="503238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6516688" y="2852738"/>
            <a:ext cx="503237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7019925" y="2852738"/>
            <a:ext cx="503238" cy="5048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7019925" y="3860800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7019925" y="33575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2987675" y="33575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" name="Rectangle 23"/>
          <p:cNvSpPr>
            <a:spLocks noChangeArrowheads="1"/>
          </p:cNvSpPr>
          <p:nvPr/>
        </p:nvSpPr>
        <p:spPr bwMode="auto">
          <a:xfrm>
            <a:off x="2987675" y="3860800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4500563" y="3860800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2987675" y="4365625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4" name="Rectangle 26"/>
          <p:cNvSpPr>
            <a:spLocks noChangeArrowheads="1"/>
          </p:cNvSpPr>
          <p:nvPr/>
        </p:nvSpPr>
        <p:spPr bwMode="auto">
          <a:xfrm>
            <a:off x="3492500" y="33575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5" name="Rectangle 27"/>
          <p:cNvSpPr>
            <a:spLocks noChangeArrowheads="1"/>
          </p:cNvSpPr>
          <p:nvPr/>
        </p:nvSpPr>
        <p:spPr bwMode="auto">
          <a:xfrm>
            <a:off x="3492500" y="48688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6" name="Rectangle 28"/>
          <p:cNvSpPr>
            <a:spLocks noChangeArrowheads="1"/>
          </p:cNvSpPr>
          <p:nvPr/>
        </p:nvSpPr>
        <p:spPr bwMode="auto">
          <a:xfrm>
            <a:off x="3492500" y="4365625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3995738" y="48688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8" name="Rectangle 30"/>
          <p:cNvSpPr>
            <a:spLocks noChangeArrowheads="1"/>
          </p:cNvSpPr>
          <p:nvPr/>
        </p:nvSpPr>
        <p:spPr bwMode="auto">
          <a:xfrm>
            <a:off x="3492500" y="3860800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9" name="Rectangle 31"/>
          <p:cNvSpPr>
            <a:spLocks noChangeArrowheads="1"/>
          </p:cNvSpPr>
          <p:nvPr/>
        </p:nvSpPr>
        <p:spPr bwMode="auto">
          <a:xfrm>
            <a:off x="3995738" y="33575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0" name="Rectangle 32"/>
          <p:cNvSpPr>
            <a:spLocks noChangeArrowheads="1"/>
          </p:cNvSpPr>
          <p:nvPr/>
        </p:nvSpPr>
        <p:spPr bwMode="auto">
          <a:xfrm>
            <a:off x="4500563" y="33575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1" name="Rectangle 33"/>
          <p:cNvSpPr>
            <a:spLocks noChangeArrowheads="1"/>
          </p:cNvSpPr>
          <p:nvPr/>
        </p:nvSpPr>
        <p:spPr bwMode="auto">
          <a:xfrm>
            <a:off x="5003800" y="33575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2" name="Rectangle 34"/>
          <p:cNvSpPr>
            <a:spLocks noChangeArrowheads="1"/>
          </p:cNvSpPr>
          <p:nvPr/>
        </p:nvSpPr>
        <p:spPr bwMode="auto">
          <a:xfrm>
            <a:off x="5508625" y="33575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3" name="Rectangle 35"/>
          <p:cNvSpPr>
            <a:spLocks noChangeArrowheads="1"/>
          </p:cNvSpPr>
          <p:nvPr/>
        </p:nvSpPr>
        <p:spPr bwMode="auto">
          <a:xfrm>
            <a:off x="6011863" y="33575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6516688" y="33575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2987675" y="48688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6" name="Rectangle 38"/>
          <p:cNvSpPr>
            <a:spLocks noChangeArrowheads="1"/>
          </p:cNvSpPr>
          <p:nvPr/>
        </p:nvSpPr>
        <p:spPr bwMode="auto">
          <a:xfrm>
            <a:off x="6516688" y="3860800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6516688" y="4365625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8" name="Rectangle 40"/>
          <p:cNvSpPr>
            <a:spLocks noChangeArrowheads="1"/>
          </p:cNvSpPr>
          <p:nvPr/>
        </p:nvSpPr>
        <p:spPr bwMode="auto">
          <a:xfrm>
            <a:off x="6011863" y="48688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9" name="Rectangle 41"/>
          <p:cNvSpPr>
            <a:spLocks noChangeArrowheads="1"/>
          </p:cNvSpPr>
          <p:nvPr/>
        </p:nvSpPr>
        <p:spPr bwMode="auto">
          <a:xfrm>
            <a:off x="6011863" y="4365625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0" name="Rectangle 42"/>
          <p:cNvSpPr>
            <a:spLocks noChangeArrowheads="1"/>
          </p:cNvSpPr>
          <p:nvPr/>
        </p:nvSpPr>
        <p:spPr bwMode="auto">
          <a:xfrm>
            <a:off x="6011863" y="3860800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1" name="Rectangle 43"/>
          <p:cNvSpPr>
            <a:spLocks noChangeArrowheads="1"/>
          </p:cNvSpPr>
          <p:nvPr/>
        </p:nvSpPr>
        <p:spPr bwMode="auto">
          <a:xfrm>
            <a:off x="5508625" y="3860800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2" name="Rectangle 44"/>
          <p:cNvSpPr>
            <a:spLocks noChangeArrowheads="1"/>
          </p:cNvSpPr>
          <p:nvPr/>
        </p:nvSpPr>
        <p:spPr bwMode="auto">
          <a:xfrm>
            <a:off x="5508625" y="4365625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3" name="Rectangle 45"/>
          <p:cNvSpPr>
            <a:spLocks noChangeArrowheads="1"/>
          </p:cNvSpPr>
          <p:nvPr/>
        </p:nvSpPr>
        <p:spPr bwMode="auto">
          <a:xfrm>
            <a:off x="5508625" y="48688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4" name="Rectangle 46"/>
          <p:cNvSpPr>
            <a:spLocks noChangeArrowheads="1"/>
          </p:cNvSpPr>
          <p:nvPr/>
        </p:nvSpPr>
        <p:spPr bwMode="auto">
          <a:xfrm>
            <a:off x="5003800" y="48688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5" name="Rectangle 47"/>
          <p:cNvSpPr>
            <a:spLocks noChangeArrowheads="1"/>
          </p:cNvSpPr>
          <p:nvPr/>
        </p:nvSpPr>
        <p:spPr bwMode="auto">
          <a:xfrm>
            <a:off x="5003800" y="4365625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6" name="Rectangle 48"/>
          <p:cNvSpPr>
            <a:spLocks noChangeArrowheads="1"/>
          </p:cNvSpPr>
          <p:nvPr/>
        </p:nvSpPr>
        <p:spPr bwMode="auto">
          <a:xfrm>
            <a:off x="5003800" y="3860800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7" name="Rectangle 49"/>
          <p:cNvSpPr>
            <a:spLocks noChangeArrowheads="1"/>
          </p:cNvSpPr>
          <p:nvPr/>
        </p:nvSpPr>
        <p:spPr bwMode="auto">
          <a:xfrm>
            <a:off x="4500563" y="48688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8" name="Rectangle 50"/>
          <p:cNvSpPr>
            <a:spLocks noChangeArrowheads="1"/>
          </p:cNvSpPr>
          <p:nvPr/>
        </p:nvSpPr>
        <p:spPr bwMode="auto">
          <a:xfrm>
            <a:off x="4500563" y="4365625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9" name="Rectangle 51"/>
          <p:cNvSpPr>
            <a:spLocks noChangeArrowheads="1"/>
          </p:cNvSpPr>
          <p:nvPr/>
        </p:nvSpPr>
        <p:spPr bwMode="auto">
          <a:xfrm>
            <a:off x="3995738" y="3860800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50" name="Rectangle 52"/>
          <p:cNvSpPr>
            <a:spLocks noChangeArrowheads="1"/>
          </p:cNvSpPr>
          <p:nvPr/>
        </p:nvSpPr>
        <p:spPr bwMode="auto">
          <a:xfrm>
            <a:off x="3995738" y="4365625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51" name="Rectangle 53"/>
          <p:cNvSpPr>
            <a:spLocks noChangeArrowheads="1"/>
          </p:cNvSpPr>
          <p:nvPr/>
        </p:nvSpPr>
        <p:spPr bwMode="auto">
          <a:xfrm>
            <a:off x="7019925" y="4868863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52" name="Rectangle 54"/>
          <p:cNvSpPr>
            <a:spLocks noChangeArrowheads="1"/>
          </p:cNvSpPr>
          <p:nvPr/>
        </p:nvSpPr>
        <p:spPr bwMode="auto">
          <a:xfrm>
            <a:off x="7019925" y="4365625"/>
            <a:ext cx="50323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53" name="Rectangle 55"/>
          <p:cNvSpPr>
            <a:spLocks noChangeArrowheads="1"/>
          </p:cNvSpPr>
          <p:nvPr/>
        </p:nvSpPr>
        <p:spPr bwMode="auto">
          <a:xfrm>
            <a:off x="6516688" y="4868863"/>
            <a:ext cx="50323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08688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Karenin yüzeyinin alanı kaç birim karedir?</a:t>
            </a:r>
            <a:endParaRPr lang="tr-TR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763713" y="1628775"/>
            <a:ext cx="5040312" cy="46815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763713" y="5373688"/>
            <a:ext cx="1008062" cy="9350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763713" y="2565400"/>
            <a:ext cx="1008062" cy="9350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763713" y="1628775"/>
            <a:ext cx="1008062" cy="9350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763713" y="3500438"/>
            <a:ext cx="1008062" cy="9350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763713" y="4437063"/>
            <a:ext cx="1008062" cy="9350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2771775" y="4437063"/>
            <a:ext cx="1008063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2771775" y="5373688"/>
            <a:ext cx="1008063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771775" y="3500438"/>
            <a:ext cx="1008063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2771775" y="2565400"/>
            <a:ext cx="1008063" cy="9350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795963" y="1628775"/>
            <a:ext cx="1008062" cy="9350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4787900" y="1628775"/>
            <a:ext cx="1008063" cy="9350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3779838" y="1628775"/>
            <a:ext cx="1008062" cy="9350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2771775" y="1628775"/>
            <a:ext cx="1008063" cy="9350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3779838" y="4437063"/>
            <a:ext cx="1008062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3779838" y="3500438"/>
            <a:ext cx="1008062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5795963" y="2565400"/>
            <a:ext cx="1008062" cy="9350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4787900" y="2565400"/>
            <a:ext cx="1008063" cy="9350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3779838" y="2565400"/>
            <a:ext cx="1008062" cy="9350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4787900" y="4437063"/>
            <a:ext cx="1008063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3779838" y="5373688"/>
            <a:ext cx="1008062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4787900" y="3500438"/>
            <a:ext cx="1008063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5795963" y="4437063"/>
            <a:ext cx="1008062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5795963" y="3500438"/>
            <a:ext cx="1008062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4787900" y="5373688"/>
            <a:ext cx="1008063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5795963" y="5373688"/>
            <a:ext cx="1008062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885152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Aşağıdaki örnekleri inceleyelim.Yüzey alanlarının nasıl hesaplandığına dikkatlice bakalım.</a:t>
            </a:r>
            <a:endParaRPr lang="tr-T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77"/>
          <p:cNvGraphicFramePr>
            <a:graphicFrameLocks noGrp="1"/>
          </p:cNvGraphicFramePr>
          <p:nvPr/>
        </p:nvGraphicFramePr>
        <p:xfrm>
          <a:off x="971550" y="476250"/>
          <a:ext cx="6192838" cy="5680079"/>
        </p:xfrm>
        <a:graphic>
          <a:graphicData uri="http://schemas.openxmlformats.org/drawingml/2006/table">
            <a:tbl>
              <a:tblPr/>
              <a:tblGrid>
                <a:gridCol w="619125"/>
                <a:gridCol w="622300"/>
                <a:gridCol w="612775"/>
                <a:gridCol w="622300"/>
                <a:gridCol w="619125"/>
                <a:gridCol w="619125"/>
                <a:gridCol w="617538"/>
                <a:gridCol w="619125"/>
                <a:gridCol w="579437"/>
                <a:gridCol w="661988"/>
              </a:tblGrid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460"/>
          <p:cNvSpPr>
            <a:spLocks noChangeArrowheads="1"/>
          </p:cNvSpPr>
          <p:nvPr/>
        </p:nvSpPr>
        <p:spPr bwMode="auto">
          <a:xfrm>
            <a:off x="2195513" y="2205038"/>
            <a:ext cx="3744912" cy="22320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" name="AutoShape 472"/>
          <p:cNvSpPr>
            <a:spLocks/>
          </p:cNvSpPr>
          <p:nvPr/>
        </p:nvSpPr>
        <p:spPr bwMode="auto">
          <a:xfrm rot="5400000">
            <a:off x="3887787" y="-63499"/>
            <a:ext cx="360363" cy="3744912"/>
          </a:xfrm>
          <a:prstGeom prst="leftBrace">
            <a:avLst>
              <a:gd name="adj1" fmla="val 86600"/>
              <a:gd name="adj2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Text Box 473"/>
          <p:cNvSpPr txBox="1">
            <a:spLocks noChangeArrowheads="1"/>
          </p:cNvSpPr>
          <p:nvPr/>
        </p:nvSpPr>
        <p:spPr bwMode="auto">
          <a:xfrm>
            <a:off x="3851275" y="1052513"/>
            <a:ext cx="504825" cy="4572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/>
              <a:t> 6</a:t>
            </a:r>
          </a:p>
        </p:txBody>
      </p:sp>
      <p:sp>
        <p:nvSpPr>
          <p:cNvPr id="6" name="AutoShape 475"/>
          <p:cNvSpPr>
            <a:spLocks/>
          </p:cNvSpPr>
          <p:nvPr/>
        </p:nvSpPr>
        <p:spPr bwMode="auto">
          <a:xfrm>
            <a:off x="1979613" y="2205038"/>
            <a:ext cx="71437" cy="2232025"/>
          </a:xfrm>
          <a:prstGeom prst="leftBrace">
            <a:avLst>
              <a:gd name="adj1" fmla="val 260372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Text Box 476"/>
          <p:cNvSpPr txBox="1">
            <a:spLocks noChangeArrowheads="1"/>
          </p:cNvSpPr>
          <p:nvPr/>
        </p:nvSpPr>
        <p:spPr bwMode="auto">
          <a:xfrm>
            <a:off x="1331913" y="3068638"/>
            <a:ext cx="504825" cy="4572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/>
              <a:t> 4</a:t>
            </a:r>
          </a:p>
        </p:txBody>
      </p:sp>
      <p:sp>
        <p:nvSpPr>
          <p:cNvPr id="8" name="Text Box 478"/>
          <p:cNvSpPr txBox="1">
            <a:spLocks noChangeArrowheads="1"/>
          </p:cNvSpPr>
          <p:nvPr/>
        </p:nvSpPr>
        <p:spPr bwMode="auto">
          <a:xfrm>
            <a:off x="1549400" y="5000625"/>
            <a:ext cx="5327650" cy="5889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/>
              <a:t>ALAN : 6 x 4 = 24 birim kare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latin typeface="Arial" pitchFamily="34" charset="0"/>
                <a:cs typeface="Arial" pitchFamily="34" charset="0"/>
              </a:rPr>
              <a:t>Aşağıdaki taralı alanlar kaç birim karedir?1+3+5+7+3=19 birim karedir.</a:t>
            </a:r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123723" y="2276869"/>
          <a:ext cx="4824540" cy="3672410"/>
        </p:xfrm>
        <a:graphic>
          <a:graphicData uri="http://schemas.openxmlformats.org/drawingml/2006/table">
            <a:tbl>
              <a:tblPr/>
              <a:tblGrid>
                <a:gridCol w="536060"/>
                <a:gridCol w="536060"/>
                <a:gridCol w="536060"/>
                <a:gridCol w="536060"/>
                <a:gridCol w="536060"/>
                <a:gridCol w="536060"/>
                <a:gridCol w="536060"/>
                <a:gridCol w="536060"/>
                <a:gridCol w="536060"/>
              </a:tblGrid>
              <a:tr h="52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47"/>
          <p:cNvGraphicFramePr>
            <a:graphicFrameLocks noGrp="1"/>
          </p:cNvGraphicFramePr>
          <p:nvPr/>
        </p:nvGraphicFramePr>
        <p:xfrm>
          <a:off x="971550" y="476250"/>
          <a:ext cx="6192838" cy="5689604"/>
        </p:xfrm>
        <a:graphic>
          <a:graphicData uri="http://schemas.openxmlformats.org/drawingml/2006/table">
            <a:tbl>
              <a:tblPr/>
              <a:tblGrid>
                <a:gridCol w="619125"/>
                <a:gridCol w="622300"/>
                <a:gridCol w="612775"/>
                <a:gridCol w="622300"/>
                <a:gridCol w="619125"/>
                <a:gridCol w="619125"/>
                <a:gridCol w="617538"/>
                <a:gridCol w="619125"/>
                <a:gridCol w="579437"/>
                <a:gridCol w="661988"/>
              </a:tblGrid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sp>
        <p:nvSpPr>
          <p:cNvPr id="3" name="Line 131"/>
          <p:cNvSpPr>
            <a:spLocks noChangeShapeType="1"/>
          </p:cNvSpPr>
          <p:nvPr/>
        </p:nvSpPr>
        <p:spPr bwMode="auto">
          <a:xfrm>
            <a:off x="2195513" y="1052513"/>
            <a:ext cx="0" cy="1655762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" name="Line 132"/>
          <p:cNvSpPr>
            <a:spLocks noChangeShapeType="1"/>
          </p:cNvSpPr>
          <p:nvPr/>
        </p:nvSpPr>
        <p:spPr bwMode="auto">
          <a:xfrm>
            <a:off x="2195513" y="2708275"/>
            <a:ext cx="1223962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5" name="Line 133"/>
          <p:cNvSpPr>
            <a:spLocks noChangeShapeType="1"/>
          </p:cNvSpPr>
          <p:nvPr/>
        </p:nvSpPr>
        <p:spPr bwMode="auto">
          <a:xfrm>
            <a:off x="3419475" y="2708275"/>
            <a:ext cx="0" cy="1152525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6" name="Line 134"/>
          <p:cNvSpPr>
            <a:spLocks noChangeShapeType="1"/>
          </p:cNvSpPr>
          <p:nvPr/>
        </p:nvSpPr>
        <p:spPr bwMode="auto">
          <a:xfrm>
            <a:off x="2195513" y="1052513"/>
            <a:ext cx="1871662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7" name="Line 135"/>
          <p:cNvSpPr>
            <a:spLocks noChangeShapeType="1"/>
          </p:cNvSpPr>
          <p:nvPr/>
        </p:nvSpPr>
        <p:spPr bwMode="auto">
          <a:xfrm>
            <a:off x="4067175" y="1125538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8" name="Line 136"/>
          <p:cNvSpPr>
            <a:spLocks noChangeShapeType="1"/>
          </p:cNvSpPr>
          <p:nvPr/>
        </p:nvSpPr>
        <p:spPr bwMode="auto">
          <a:xfrm>
            <a:off x="4067175" y="1052513"/>
            <a:ext cx="0" cy="576262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9" name="Line 137"/>
          <p:cNvSpPr>
            <a:spLocks noChangeShapeType="1"/>
          </p:cNvSpPr>
          <p:nvPr/>
        </p:nvSpPr>
        <p:spPr bwMode="auto">
          <a:xfrm>
            <a:off x="4067175" y="1628775"/>
            <a:ext cx="122555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0" name="Line 138"/>
          <p:cNvSpPr>
            <a:spLocks noChangeShapeType="1"/>
          </p:cNvSpPr>
          <p:nvPr/>
        </p:nvSpPr>
        <p:spPr bwMode="auto">
          <a:xfrm>
            <a:off x="5292725" y="1628775"/>
            <a:ext cx="0" cy="1655763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Line 140"/>
          <p:cNvSpPr>
            <a:spLocks noChangeShapeType="1"/>
          </p:cNvSpPr>
          <p:nvPr/>
        </p:nvSpPr>
        <p:spPr bwMode="auto">
          <a:xfrm flipH="1">
            <a:off x="4067175" y="3284538"/>
            <a:ext cx="122555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" name="Line 141"/>
          <p:cNvSpPr>
            <a:spLocks noChangeShapeType="1"/>
          </p:cNvSpPr>
          <p:nvPr/>
        </p:nvSpPr>
        <p:spPr bwMode="auto">
          <a:xfrm>
            <a:off x="4067175" y="3284538"/>
            <a:ext cx="0" cy="576262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3" name="Line 143"/>
          <p:cNvSpPr>
            <a:spLocks noChangeShapeType="1"/>
          </p:cNvSpPr>
          <p:nvPr/>
        </p:nvSpPr>
        <p:spPr bwMode="auto">
          <a:xfrm>
            <a:off x="3419475" y="3860800"/>
            <a:ext cx="64770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4" name="Text Box 148"/>
          <p:cNvSpPr txBox="1">
            <a:spLocks noChangeArrowheads="1"/>
          </p:cNvSpPr>
          <p:nvPr/>
        </p:nvSpPr>
        <p:spPr bwMode="auto">
          <a:xfrm>
            <a:off x="2339975" y="1196975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1</a:t>
            </a:r>
          </a:p>
        </p:txBody>
      </p:sp>
      <p:sp>
        <p:nvSpPr>
          <p:cNvPr id="15" name="Text Box 149"/>
          <p:cNvSpPr txBox="1">
            <a:spLocks noChangeArrowheads="1"/>
          </p:cNvSpPr>
          <p:nvPr/>
        </p:nvSpPr>
        <p:spPr bwMode="auto">
          <a:xfrm>
            <a:off x="2987675" y="1196975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2</a:t>
            </a:r>
          </a:p>
        </p:txBody>
      </p:sp>
      <p:sp>
        <p:nvSpPr>
          <p:cNvPr id="16" name="Text Box 150"/>
          <p:cNvSpPr txBox="1">
            <a:spLocks noChangeArrowheads="1"/>
          </p:cNvSpPr>
          <p:nvPr/>
        </p:nvSpPr>
        <p:spPr bwMode="auto">
          <a:xfrm>
            <a:off x="2916238" y="2205038"/>
            <a:ext cx="503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10</a:t>
            </a:r>
          </a:p>
        </p:txBody>
      </p:sp>
      <p:sp>
        <p:nvSpPr>
          <p:cNvPr id="17" name="Text Box 151"/>
          <p:cNvSpPr txBox="1">
            <a:spLocks noChangeArrowheads="1"/>
          </p:cNvSpPr>
          <p:nvPr/>
        </p:nvSpPr>
        <p:spPr bwMode="auto">
          <a:xfrm>
            <a:off x="2987675" y="1700213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5</a:t>
            </a:r>
          </a:p>
        </p:txBody>
      </p:sp>
      <p:sp>
        <p:nvSpPr>
          <p:cNvPr id="18" name="Text Box 152"/>
          <p:cNvSpPr txBox="1">
            <a:spLocks noChangeArrowheads="1"/>
          </p:cNvSpPr>
          <p:nvPr/>
        </p:nvSpPr>
        <p:spPr bwMode="auto">
          <a:xfrm>
            <a:off x="2339975" y="2205038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9</a:t>
            </a:r>
          </a:p>
        </p:txBody>
      </p:sp>
      <p:sp>
        <p:nvSpPr>
          <p:cNvPr id="19" name="Text Box 153"/>
          <p:cNvSpPr txBox="1">
            <a:spLocks noChangeArrowheads="1"/>
          </p:cNvSpPr>
          <p:nvPr/>
        </p:nvSpPr>
        <p:spPr bwMode="auto">
          <a:xfrm>
            <a:off x="4067175" y="227647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12</a:t>
            </a:r>
          </a:p>
        </p:txBody>
      </p:sp>
      <p:sp>
        <p:nvSpPr>
          <p:cNvPr id="20" name="Text Box 154"/>
          <p:cNvSpPr txBox="1">
            <a:spLocks noChangeArrowheads="1"/>
          </p:cNvSpPr>
          <p:nvPr/>
        </p:nvSpPr>
        <p:spPr bwMode="auto">
          <a:xfrm>
            <a:off x="2339975" y="1700213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4</a:t>
            </a:r>
          </a:p>
        </p:txBody>
      </p:sp>
      <p:sp>
        <p:nvSpPr>
          <p:cNvPr id="21" name="Text Box 155"/>
          <p:cNvSpPr txBox="1">
            <a:spLocks noChangeArrowheads="1"/>
          </p:cNvSpPr>
          <p:nvPr/>
        </p:nvSpPr>
        <p:spPr bwMode="auto">
          <a:xfrm>
            <a:off x="3492500" y="2276475"/>
            <a:ext cx="503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11</a:t>
            </a:r>
          </a:p>
        </p:txBody>
      </p:sp>
      <p:sp>
        <p:nvSpPr>
          <p:cNvPr id="22" name="Text Box 156"/>
          <p:cNvSpPr txBox="1">
            <a:spLocks noChangeArrowheads="1"/>
          </p:cNvSpPr>
          <p:nvPr/>
        </p:nvSpPr>
        <p:spPr bwMode="auto">
          <a:xfrm>
            <a:off x="4211638" y="1773238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7</a:t>
            </a:r>
          </a:p>
        </p:txBody>
      </p:sp>
      <p:sp>
        <p:nvSpPr>
          <p:cNvPr id="23" name="Text Box 157"/>
          <p:cNvSpPr txBox="1">
            <a:spLocks noChangeArrowheads="1"/>
          </p:cNvSpPr>
          <p:nvPr/>
        </p:nvSpPr>
        <p:spPr bwMode="auto">
          <a:xfrm>
            <a:off x="4787900" y="1773238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8</a:t>
            </a:r>
          </a:p>
        </p:txBody>
      </p:sp>
      <p:sp>
        <p:nvSpPr>
          <p:cNvPr id="24" name="Text Box 158"/>
          <p:cNvSpPr txBox="1">
            <a:spLocks noChangeArrowheads="1"/>
          </p:cNvSpPr>
          <p:nvPr/>
        </p:nvSpPr>
        <p:spPr bwMode="auto">
          <a:xfrm>
            <a:off x="3563938" y="1196975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3</a:t>
            </a:r>
          </a:p>
        </p:txBody>
      </p:sp>
      <p:sp>
        <p:nvSpPr>
          <p:cNvPr id="25" name="Text Box 159"/>
          <p:cNvSpPr txBox="1">
            <a:spLocks noChangeArrowheads="1"/>
          </p:cNvSpPr>
          <p:nvPr/>
        </p:nvSpPr>
        <p:spPr bwMode="auto">
          <a:xfrm>
            <a:off x="3563938" y="1700213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6</a:t>
            </a:r>
          </a:p>
        </p:txBody>
      </p:sp>
      <p:sp>
        <p:nvSpPr>
          <p:cNvPr id="26" name="Text Box 160"/>
          <p:cNvSpPr txBox="1">
            <a:spLocks noChangeArrowheads="1"/>
          </p:cNvSpPr>
          <p:nvPr/>
        </p:nvSpPr>
        <p:spPr bwMode="auto">
          <a:xfrm>
            <a:off x="4716463" y="2276475"/>
            <a:ext cx="503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13</a:t>
            </a:r>
          </a:p>
        </p:txBody>
      </p:sp>
      <p:sp>
        <p:nvSpPr>
          <p:cNvPr id="27" name="Text Box 161"/>
          <p:cNvSpPr txBox="1">
            <a:spLocks noChangeArrowheads="1"/>
          </p:cNvSpPr>
          <p:nvPr/>
        </p:nvSpPr>
        <p:spPr bwMode="auto">
          <a:xfrm>
            <a:off x="3563938" y="2781300"/>
            <a:ext cx="503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14</a:t>
            </a:r>
          </a:p>
        </p:txBody>
      </p:sp>
      <p:sp>
        <p:nvSpPr>
          <p:cNvPr id="28" name="Text Box 162"/>
          <p:cNvSpPr txBox="1">
            <a:spLocks noChangeArrowheads="1"/>
          </p:cNvSpPr>
          <p:nvPr/>
        </p:nvSpPr>
        <p:spPr bwMode="auto">
          <a:xfrm>
            <a:off x="4140200" y="2781300"/>
            <a:ext cx="503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15</a:t>
            </a:r>
          </a:p>
        </p:txBody>
      </p:sp>
      <p:sp>
        <p:nvSpPr>
          <p:cNvPr id="29" name="Text Box 163"/>
          <p:cNvSpPr txBox="1">
            <a:spLocks noChangeArrowheads="1"/>
          </p:cNvSpPr>
          <p:nvPr/>
        </p:nvSpPr>
        <p:spPr bwMode="auto">
          <a:xfrm>
            <a:off x="4716463" y="2781300"/>
            <a:ext cx="503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16</a:t>
            </a:r>
          </a:p>
        </p:txBody>
      </p:sp>
      <p:sp>
        <p:nvSpPr>
          <p:cNvPr id="30" name="Text Box 164"/>
          <p:cNvSpPr txBox="1">
            <a:spLocks noChangeArrowheads="1"/>
          </p:cNvSpPr>
          <p:nvPr/>
        </p:nvSpPr>
        <p:spPr bwMode="auto">
          <a:xfrm>
            <a:off x="3492500" y="3357563"/>
            <a:ext cx="503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17</a:t>
            </a:r>
          </a:p>
        </p:txBody>
      </p:sp>
      <p:sp>
        <p:nvSpPr>
          <p:cNvPr id="31" name="Text Box 165"/>
          <p:cNvSpPr txBox="1">
            <a:spLocks noChangeArrowheads="1"/>
          </p:cNvSpPr>
          <p:nvPr/>
        </p:nvSpPr>
        <p:spPr bwMode="auto">
          <a:xfrm>
            <a:off x="1766888" y="5000625"/>
            <a:ext cx="4318000" cy="5889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/>
              <a:t>ALAN : 17 birim kare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000" dirty="0" smtClean="0">
                <a:latin typeface="Arial" pitchFamily="34" charset="0"/>
                <a:cs typeface="Arial" pitchFamily="34" charset="0"/>
              </a:rPr>
              <a:t>Aşağıdaki şeklin alanı kaç birimdir?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514600"/>
            <a:ext cx="5562600" cy="2957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 taralı bölgenin yüzey alanını bulalım.</a:t>
            </a:r>
            <a:endParaRPr lang="tr-TR" dirty="0"/>
          </a:p>
        </p:txBody>
      </p:sp>
      <p:sp>
        <p:nvSpPr>
          <p:cNvPr id="28685" name="AutoShape 13"/>
          <p:cNvSpPr>
            <a:spLocks noChangeShapeType="1"/>
          </p:cNvSpPr>
          <p:nvPr/>
        </p:nvSpPr>
        <p:spPr bwMode="auto">
          <a:xfrm>
            <a:off x="42863" y="163513"/>
            <a:ext cx="0" cy="95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84" name="AutoShape 12"/>
          <p:cNvSpPr>
            <a:spLocks noChangeShapeType="1"/>
          </p:cNvSpPr>
          <p:nvPr/>
        </p:nvSpPr>
        <p:spPr bwMode="auto">
          <a:xfrm>
            <a:off x="-4763" y="163513"/>
            <a:ext cx="0" cy="95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82" name="AutoShape 10"/>
          <p:cNvSpPr>
            <a:spLocks noChangeShapeType="1"/>
          </p:cNvSpPr>
          <p:nvPr/>
        </p:nvSpPr>
        <p:spPr bwMode="auto">
          <a:xfrm flipH="1">
            <a:off x="30163" y="163513"/>
            <a:ext cx="9525" cy="95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83" name="AutoShape 11"/>
          <p:cNvSpPr>
            <a:spLocks noChangeShapeType="1"/>
          </p:cNvSpPr>
          <p:nvPr/>
        </p:nvSpPr>
        <p:spPr bwMode="auto">
          <a:xfrm>
            <a:off x="31750" y="163513"/>
            <a:ext cx="0" cy="95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81" name="AutoShape 9"/>
          <p:cNvSpPr>
            <a:spLocks noChangeShapeType="1"/>
          </p:cNvSpPr>
          <p:nvPr/>
        </p:nvSpPr>
        <p:spPr bwMode="auto">
          <a:xfrm>
            <a:off x="38100" y="163513"/>
            <a:ext cx="0" cy="95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80" name="AutoShape 8"/>
          <p:cNvSpPr>
            <a:spLocks noChangeShapeType="1"/>
          </p:cNvSpPr>
          <p:nvPr/>
        </p:nvSpPr>
        <p:spPr bwMode="auto">
          <a:xfrm flipH="1">
            <a:off x="19050" y="163513"/>
            <a:ext cx="9525" cy="95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9" name="AutoShape 7"/>
          <p:cNvSpPr>
            <a:spLocks noChangeShapeType="1"/>
          </p:cNvSpPr>
          <p:nvPr/>
        </p:nvSpPr>
        <p:spPr bwMode="auto">
          <a:xfrm>
            <a:off x="17463" y="163513"/>
            <a:ext cx="0" cy="95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8" name="AutoShape 6"/>
          <p:cNvSpPr>
            <a:spLocks noChangeShapeType="1"/>
          </p:cNvSpPr>
          <p:nvPr/>
        </p:nvSpPr>
        <p:spPr bwMode="auto">
          <a:xfrm>
            <a:off x="7938" y="163513"/>
            <a:ext cx="0" cy="95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7" name="AutoShape 5"/>
          <p:cNvSpPr>
            <a:spLocks noChangeShapeType="1"/>
          </p:cNvSpPr>
          <p:nvPr/>
        </p:nvSpPr>
        <p:spPr bwMode="auto">
          <a:xfrm flipH="1">
            <a:off x="23813" y="163513"/>
            <a:ext cx="9525" cy="95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6" name="AutoShape 4"/>
          <p:cNvSpPr>
            <a:spLocks noChangeShapeType="1"/>
          </p:cNvSpPr>
          <p:nvPr/>
        </p:nvSpPr>
        <p:spPr bwMode="auto">
          <a:xfrm>
            <a:off x="-3175" y="163513"/>
            <a:ext cx="0" cy="95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5" name="AutoShape 3"/>
          <p:cNvSpPr>
            <a:spLocks noChangeShapeType="1"/>
          </p:cNvSpPr>
          <p:nvPr/>
        </p:nvSpPr>
        <p:spPr bwMode="auto">
          <a:xfrm>
            <a:off x="195263" y="80963"/>
            <a:ext cx="1270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4" name="AutoShape 2"/>
          <p:cNvSpPr>
            <a:spLocks noChangeShapeType="1"/>
          </p:cNvSpPr>
          <p:nvPr/>
        </p:nvSpPr>
        <p:spPr bwMode="auto">
          <a:xfrm>
            <a:off x="200025" y="60325"/>
            <a:ext cx="122238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3" name="AutoShape 1"/>
          <p:cNvSpPr>
            <a:spLocks noChangeShapeType="1"/>
          </p:cNvSpPr>
          <p:nvPr/>
        </p:nvSpPr>
        <p:spPr bwMode="auto">
          <a:xfrm>
            <a:off x="204788" y="80963"/>
            <a:ext cx="119062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graphicFrame>
        <p:nvGraphicFramePr>
          <p:cNvPr id="17" name="16 Tablo"/>
          <p:cNvGraphicFramePr>
            <a:graphicFrameLocks noGrp="1"/>
          </p:cNvGraphicFramePr>
          <p:nvPr/>
        </p:nvGraphicFramePr>
        <p:xfrm>
          <a:off x="1691680" y="2060848"/>
          <a:ext cx="5184576" cy="3672408"/>
        </p:xfrm>
        <a:graphic>
          <a:graphicData uri="http://schemas.openxmlformats.org/drawingml/2006/table">
            <a:tbl>
              <a:tblPr/>
              <a:tblGrid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</a:tblGrid>
              <a:tr h="459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459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459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459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459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459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459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latin typeface="Arial" pitchFamily="34" charset="0"/>
                <a:cs typeface="Arial" pitchFamily="34" charset="0"/>
              </a:rPr>
              <a:t>Aşağıdaki şeklin alanı kaç birim karedir?</a:t>
            </a:r>
            <a:br>
              <a:rPr lang="tr-TR" sz="3600" dirty="0" smtClean="0">
                <a:latin typeface="Arial" pitchFamily="34" charset="0"/>
                <a:cs typeface="Arial" pitchFamily="34" charset="0"/>
              </a:rPr>
            </a:br>
            <a:r>
              <a:rPr lang="tr-TR" sz="3600" dirty="0" smtClean="0">
                <a:latin typeface="Arial" pitchFamily="34" charset="0"/>
                <a:cs typeface="Arial" pitchFamily="34" charset="0"/>
              </a:rPr>
              <a:t>Alan=………</a:t>
            </a:r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230438"/>
            <a:ext cx="4876800" cy="37131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907707" y="1484784"/>
          <a:ext cx="5184576" cy="3744415"/>
        </p:xfrm>
        <a:graphic>
          <a:graphicData uri="http://schemas.openxmlformats.org/drawingml/2006/table">
            <a:tbl>
              <a:tblPr/>
              <a:tblGrid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</a:tblGrid>
              <a:tr h="7488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8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8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8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8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 kareleri sayalım.</a:t>
            </a:r>
            <a:endParaRPr lang="tr-TR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116013" y="2133600"/>
            <a:ext cx="6480175" cy="3024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116013" y="4149725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195513" y="2133600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116013" y="3141663"/>
            <a:ext cx="1081087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116013" y="2133600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3276600" y="4149725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3276600" y="3141663"/>
            <a:ext cx="1081088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3276600" y="2133600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2195513" y="3141663"/>
            <a:ext cx="1081087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4356100" y="4149725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4356100" y="3141663"/>
            <a:ext cx="1081088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356100" y="2133600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2195513" y="4149725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5435600" y="4149725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5435600" y="3141663"/>
            <a:ext cx="1081088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5435600" y="2133600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6516688" y="4149725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6516688" y="3141663"/>
            <a:ext cx="1081087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6516688" y="2133600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solidFill>
                  <a:schemeClr val="tx1"/>
                </a:solidFill>
              </a:rPr>
              <a:t>Bu yüzeyde toplam 18 tane kare vardır.O halde bu yüzeyin alanı 18 birim karedir.</a:t>
            </a:r>
            <a:endParaRPr lang="tr-TR" sz="3600" dirty="0">
              <a:solidFill>
                <a:schemeClr val="tx1"/>
              </a:solidFill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116013" y="2133600"/>
            <a:ext cx="6480175" cy="3024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116013" y="4149725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195513" y="2133600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116013" y="3141663"/>
            <a:ext cx="1081087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116013" y="2133600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3276600" y="4149725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3276600" y="3141663"/>
            <a:ext cx="1081088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3276600" y="2133600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2195513" y="3141663"/>
            <a:ext cx="1081087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4356100" y="4149725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4356100" y="3141663"/>
            <a:ext cx="1081088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4356100" y="2133600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2195513" y="4149725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5435600" y="4149725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5435600" y="3141663"/>
            <a:ext cx="1081088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5435600" y="2133600"/>
            <a:ext cx="10810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6516688" y="4149725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6516688" y="3141663"/>
            <a:ext cx="1081087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6516688" y="2133600"/>
            <a:ext cx="1081087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</TotalTime>
  <Words>190</Words>
  <Application>Microsoft Office PowerPoint</Application>
  <PresentationFormat>Ekran Gösterisi (4:3)</PresentationFormat>
  <Paragraphs>38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Akış</vt:lpstr>
      <vt:lpstr>Cisimlerin Yüzeylerinin Alanlarını Ölçelim</vt:lpstr>
      <vt:lpstr>Aşağıdaki taralı alanlar kaç birim karedir?1+3+5+7+3=19 birim karedir.</vt:lpstr>
      <vt:lpstr>Slayt 3</vt:lpstr>
      <vt:lpstr>Aşağıdaki şeklin alanı kaç birimdir? </vt:lpstr>
      <vt:lpstr>Aşağıdaki taralı bölgenin yüzey alanını bulalım.</vt:lpstr>
      <vt:lpstr>Aşağıdaki şeklin alanı kaç birim karedir? Alan=………</vt:lpstr>
      <vt:lpstr>Slayt 7</vt:lpstr>
      <vt:lpstr>Aşağıdaki kareleri sayalım.</vt:lpstr>
      <vt:lpstr>Bu yüzeyde toplam 18 tane kare vardır.O halde bu yüzeyin alanı 18 birim karedir.</vt:lpstr>
      <vt:lpstr>Kareleri tek tek saymak çok vakit aldı.Daha kısa bir yol bulalım mı? 1-Soldan sağa doğru her satırda bulunan kareleri sayalım.  1. 2. ve 3. satırda kaçar kare var ?</vt:lpstr>
      <vt:lpstr>Her satırda 6 kare var.3 Tane 6 var değil mi? O halde 3x6=18 birim kare var.</vt:lpstr>
      <vt:lpstr>Şimdi bu şeklin alanını hep birlikte hesaplayalım.Soldan sağa doğru her satıdaki kareleri sayalım.</vt:lpstr>
      <vt:lpstr> Her satırda 4 kare var.4 satırımız olduğuna göre;4x4=16 birim kare var.Alanı 16 birim karedir.</vt:lpstr>
      <vt:lpstr>Sıra sizde.Aşağıdaki dikdörtgenin yüzey alanını bulalım.Sizce yüzey alanı kaç birim kareden oluşuyor.</vt:lpstr>
      <vt:lpstr>Her satırda kaç tane kare var?10 tane. Kaç satırımız var? 5 tane. 5 tane 10 ne yapar?5x10=50 yapar. Dikdörtgenimizin alanı 50 birim karedir. </vt:lpstr>
      <vt:lpstr>Karenin yüzeyinin alanı kaç birim karedir?</vt:lpstr>
      <vt:lpstr>        Aşağıdaki örnekleri inceleyelim.Yüzey alanlarının nasıl hesaplandığına dikkatlice bakalım.</vt:lpstr>
      <vt:lpstr>Slayt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Cisimlerin Yüzeylerinin Alanlarını Ölçelim</dc:title>
  <dc:creator>Microsoft-PC</dc:creator>
  <cp:lastModifiedBy>Microsoft-PC</cp:lastModifiedBy>
  <cp:revision>12</cp:revision>
  <dcterms:created xsi:type="dcterms:W3CDTF">2012-03-25T18:55:50Z</dcterms:created>
  <dcterms:modified xsi:type="dcterms:W3CDTF">2012-03-25T20:46:40Z</dcterms:modified>
</cp:coreProperties>
</file>